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79" r:id="rId4"/>
    <p:sldId id="286" r:id="rId5"/>
    <p:sldId id="292" r:id="rId6"/>
    <p:sldId id="291" r:id="rId7"/>
    <p:sldId id="297" r:id="rId8"/>
    <p:sldId id="294" r:id="rId9"/>
  </p:sldIdLst>
  <p:sldSz cx="9144000" cy="6858000" type="screen4x3"/>
  <p:notesSz cx="6797675" cy="9872663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9EDF4"/>
    <a:srgbClr val="D0D8E8"/>
    <a:srgbClr val="01646A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83986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05/06/2017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2430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pPr/>
              <a:t>6/5/2017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42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s-ES"/>
            </a:pPr>
            <a:r>
              <a:rPr lang="es-ES" dirty="0" smtClean="0"/>
              <a:t>Esta plantilla se puede usar como archivo de inicio para presentar materiales educativos en un entorno de grupo.</a:t>
            </a:r>
          </a:p>
          <a:p>
            <a:endParaRPr lang="es-ES" dirty="0" smtClean="0"/>
          </a:p>
          <a:p>
            <a:pPr lvl="0"/>
            <a:r>
              <a:rPr lang="es-ES" sz="1200" b="1" dirty="0" smtClean="0"/>
              <a:t>Secciones</a:t>
            </a:r>
            <a:endParaRPr lang="es-ES" sz="1200" b="0" dirty="0" smtClean="0"/>
          </a:p>
          <a:p>
            <a:pPr lvl="0"/>
            <a:r>
              <a:rPr lang="es-ES" sz="1200" b="0" dirty="0" smtClean="0"/>
              <a:t>Para agregar secciones, haga clic con el botón secundario del mouse en una diapositiva.</a:t>
            </a:r>
            <a:r>
              <a:rPr lang="es-ES" sz="1200" b="0" baseline="0" dirty="0" smtClean="0"/>
              <a:t> Las secciones pueden ayudarle a organizar las diapositivas o a facilitar la colaboración entre varios autores.</a:t>
            </a:r>
            <a:endParaRPr lang="es-ES" sz="1200" b="0" dirty="0" smtClean="0"/>
          </a:p>
          <a:p>
            <a:pPr lvl="0"/>
            <a:endParaRPr lang="es-ES" sz="1200" b="1" dirty="0" smtClean="0"/>
          </a:p>
          <a:p>
            <a:pPr lvl="0"/>
            <a:r>
              <a:rPr lang="es-ES" sz="1200" b="1" dirty="0" smtClean="0"/>
              <a:t>Notas</a:t>
            </a:r>
          </a:p>
          <a:p>
            <a:pPr lvl="0"/>
            <a:r>
              <a:rPr lang="es-ES" sz="1200" dirty="0" smtClean="0"/>
              <a:t>Use la sección Notas para las notas de entrega o para proporcionar detalles adicionales al público.</a:t>
            </a:r>
            <a:r>
              <a:rPr lang="es-ES" sz="1200" baseline="0" dirty="0" smtClean="0"/>
              <a:t> Vea las notas en la vista Presentación durante la presentación. </a:t>
            </a:r>
          </a:p>
          <a:p>
            <a:pPr lvl="0">
              <a:buFontTx/>
              <a:buNone/>
            </a:pPr>
            <a:r>
              <a:rPr lang="es-ES" sz="1200" dirty="0" smtClean="0"/>
              <a:t>Tenga en cuenta el tamaño de la fuente (es importante para la accesibilidad, visibilidad, grabación en vídeo y producción en línea)</a:t>
            </a:r>
          </a:p>
          <a:p>
            <a:pPr lvl="0"/>
            <a:endParaRPr lang="es-ES" sz="1200" dirty="0" smtClean="0"/>
          </a:p>
          <a:p>
            <a:pPr lvl="0">
              <a:buFontTx/>
              <a:buNone/>
            </a:pPr>
            <a:r>
              <a:rPr lang="es-ES" sz="1200" b="1" dirty="0" smtClean="0"/>
              <a:t>Colores coordinados </a:t>
            </a:r>
          </a:p>
          <a:p>
            <a:pPr lvl="0">
              <a:buFontTx/>
              <a:buNone/>
            </a:pPr>
            <a:r>
              <a:rPr lang="es-ES" sz="1200" dirty="0" smtClean="0"/>
              <a:t>Preste especial atención a los gráficos, diagramas y cuadros de texto.</a:t>
            </a:r>
            <a:r>
              <a:rPr lang="es-ES" sz="1200" baseline="0" dirty="0" smtClean="0"/>
              <a:t> </a:t>
            </a:r>
            <a:endParaRPr lang="es-ES" sz="1200" dirty="0" smtClean="0"/>
          </a:p>
          <a:p>
            <a:pPr lvl="0"/>
            <a:r>
              <a:rPr lang="es-ES" sz="1200" dirty="0" smtClean="0"/>
              <a:t>Tenga en cuenta que los asistentes imprimirán en blanco y negro o </a:t>
            </a:r>
            <a:r>
              <a:rPr lang="es-ES" sz="1200" dirty="0" err="1" smtClean="0"/>
              <a:t>escala de grises</a:t>
            </a:r>
            <a:r>
              <a:rPr lang="es-ES" sz="1200" dirty="0" smtClean="0"/>
              <a:t>. Ejecute una prueba de impresión para asegurarse de que los colores son los correctos cuando se imprime en blanco y negro puros y </a:t>
            </a:r>
            <a:r>
              <a:rPr lang="es-ES" sz="1200" dirty="0" err="1" smtClean="0"/>
              <a:t>escala de grises</a:t>
            </a:r>
            <a:r>
              <a:rPr lang="es-ES" sz="1200" dirty="0" smtClean="0"/>
              <a:t>.</a:t>
            </a:r>
          </a:p>
          <a:p>
            <a:pPr lvl="0">
              <a:buFontTx/>
              <a:buNone/>
            </a:pPr>
            <a:endParaRPr lang="es-ES" sz="1200" dirty="0" smtClean="0"/>
          </a:p>
          <a:p>
            <a:pPr lvl="0">
              <a:buFontTx/>
              <a:buNone/>
            </a:pPr>
            <a:r>
              <a:rPr lang="es-ES" sz="1200" b="1" dirty="0" smtClean="0"/>
              <a:t>Gráficos y tablas</a:t>
            </a:r>
          </a:p>
          <a:p>
            <a:pPr lvl="0"/>
            <a:r>
              <a:rPr lang="es-ES" sz="1200" dirty="0" smtClean="0"/>
              <a:t>En breve: si es posible, use colores y estilos uniformes y que no distraigan.</a:t>
            </a:r>
          </a:p>
          <a:p>
            <a:pPr lvl="0"/>
            <a:r>
              <a:rPr lang="es-ES" sz="1200" dirty="0" smtClean="0"/>
              <a:t>Etiquete todos los gráficos y tablas.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s-ES"/>
            </a:pPr>
            <a:r>
              <a:rPr lang="es-ES" sz="1200" dirty="0" smtClean="0"/>
              <a:t>Ésta es otra opción</a:t>
            </a:r>
            <a:r>
              <a:rPr lang="es-ES" sz="1200" baseline="0" dirty="0" smtClean="0"/>
              <a:t> para una diapositiva Información general que usa transiciones.</a:t>
            </a:r>
            <a:endParaRPr lang="es-ES" sz="1200" dirty="0" smtClean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es-ES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es-ES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es-ES" smtClean="0"/>
              <a:t>Haga clic para modificar el estilo de subtítulo del patrón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es-ES" sz="2000" baseline="0"/>
            </a:lvl1pPr>
          </a:lstStyle>
          <a:p>
            <a:r>
              <a:rPr kumimoji="0" lang="es-ES"/>
              <a:t>Logotipo de la compañía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es-ES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es-ES"/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3200">
                <a:latin typeface="+mn-lt"/>
              </a:defRPr>
            </a:lvl1pPr>
            <a:lvl2pPr eaLnBrk="1" latinLnBrk="0" hangingPunct="1">
              <a:defRPr kumimoji="0" lang="es-ES" sz="2800">
                <a:latin typeface="+mn-lt"/>
              </a:defRPr>
            </a:lvl2pPr>
            <a:lvl3pPr eaLnBrk="1" latinLnBrk="0" hangingPunct="1">
              <a:defRPr kumimoji="0" lang="es-ES" sz="2400">
                <a:latin typeface="+mn-lt"/>
              </a:defRPr>
            </a:lvl3pPr>
            <a:lvl4pPr eaLnBrk="1" latinLnBrk="0" hangingPunct="1">
              <a:defRPr kumimoji="0" lang="es-ES" sz="2400">
                <a:latin typeface="+mn-lt"/>
              </a:defRPr>
            </a:lvl4pPr>
            <a:lvl5pPr eaLnBrk="1" latinLnBrk="0" hangingPunct="1">
              <a:defRPr kumimoji="0" lang="es-ES" sz="2400">
                <a:latin typeface="+mn-lt"/>
              </a:defRPr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es-ES" sz="24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es-ES" sz="24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y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6/5/2017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48" y="6273376"/>
            <a:ext cx="631957" cy="5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3" y="6260404"/>
            <a:ext cx="2108571" cy="540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dirty="0" smtClean="0"/>
              <a:t>Haga clic para modificar el estilo de título del patrón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6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kumimoji="0" lang="es-ES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6.xml"/><Relationship Id="rId7" Type="http://schemas.openxmlformats.org/officeDocument/2006/relationships/hyperlink" Target="https://web.ua.es/en/upua/" TargetMode="Externa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11.xml"/><Relationship Id="rId7" Type="http://schemas.openxmlformats.org/officeDocument/2006/relationships/image" Target="../media/image11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niversidadpermanente.com/iniciativas/en/seniors-and-mass-media" TargetMode="External"/><Relationship Id="rId13" Type="http://schemas.openxmlformats.org/officeDocument/2006/relationships/image" Target="../media/image14.jpeg"/><Relationship Id="rId18" Type="http://schemas.openxmlformats.org/officeDocument/2006/relationships/image" Target="../media/image17.jpeg"/><Relationship Id="rId3" Type="http://schemas.openxmlformats.org/officeDocument/2006/relationships/slideLayout" Target="../slideLayouts/slideLayout3.xml"/><Relationship Id="rId21" Type="http://schemas.openxmlformats.org/officeDocument/2006/relationships/hyperlink" Target="http://www.universidadpermanente.com/iniciativas/en" TargetMode="External"/><Relationship Id="rId7" Type="http://schemas.openxmlformats.org/officeDocument/2006/relationships/hyperlink" Target="http://www.universidadpermanente.com/iniciativas/en/conversations-sede" TargetMode="External"/><Relationship Id="rId12" Type="http://schemas.openxmlformats.org/officeDocument/2006/relationships/hyperlink" Target="http://www.universidadpermanente.com/iniciativas/en/peripatetics-walking-and-reflecting" TargetMode="External"/><Relationship Id="rId17" Type="http://schemas.openxmlformats.org/officeDocument/2006/relationships/image" Target="../media/image16.jpeg"/><Relationship Id="rId2" Type="http://schemas.openxmlformats.org/officeDocument/2006/relationships/tags" Target="../tags/tag13.xml"/><Relationship Id="rId16" Type="http://schemas.openxmlformats.org/officeDocument/2006/relationships/hyperlink" Target="http://www.universidadpermanente.com/iniciativas/es/euconet" TargetMode="External"/><Relationship Id="rId20" Type="http://schemas.openxmlformats.org/officeDocument/2006/relationships/image" Target="../media/image19.png"/><Relationship Id="rId1" Type="http://schemas.openxmlformats.org/officeDocument/2006/relationships/tags" Target="../tags/tag12.xml"/><Relationship Id="rId6" Type="http://schemas.openxmlformats.org/officeDocument/2006/relationships/hyperlink" Target="http://www.universidadpermanente.com/iniciativas/en/bookcrossing" TargetMode="External"/><Relationship Id="rId11" Type="http://schemas.openxmlformats.org/officeDocument/2006/relationships/hyperlink" Target="http://www.universidadpermanente.com/iniciativas/en/practices-solidarity" TargetMode="External"/><Relationship Id="rId5" Type="http://schemas.openxmlformats.org/officeDocument/2006/relationships/hyperlink" Target="http://www.universidadpermanente.com/iniciativas/en/euconet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universidadpermanente.com/iniciativas/es/apae" TargetMode="External"/><Relationship Id="rId19" Type="http://schemas.openxmlformats.org/officeDocument/2006/relationships/image" Target="../media/image18.png"/><Relationship Id="rId4" Type="http://schemas.openxmlformats.org/officeDocument/2006/relationships/notesSlide" Target="../notesSlides/notesSlide3.xml"/><Relationship Id="rId9" Type="http://schemas.openxmlformats.org/officeDocument/2006/relationships/hyperlink" Target="http://www.universidadpermanente.com/iniciativas/en/poetry-class-verse-verse" TargetMode="External"/><Relationship Id="rId14" Type="http://schemas.openxmlformats.org/officeDocument/2006/relationships/hyperlink" Target="http://www.universidadpermanente.com/iniciativas/e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tags" Target="../tags/tag16.xml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5" Type="http://schemas.openxmlformats.org/officeDocument/2006/relationships/image" Target="../media/image28.png"/><Relationship Id="rId4" Type="http://schemas.openxmlformats.org/officeDocument/2006/relationships/hyperlink" Target="http://www.universidadpermanente.com/iniciativas/en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hyperlink" Target="Posters/EUCONET%20-%20EN.pdf" TargetMode="External"/><Relationship Id="rId18" Type="http://schemas.openxmlformats.org/officeDocument/2006/relationships/image" Target="../media/image35.png"/><Relationship Id="rId3" Type="http://schemas.openxmlformats.org/officeDocument/2006/relationships/slideLayout" Target="../slideLayouts/slideLayout3.xml"/><Relationship Id="rId7" Type="http://schemas.openxmlformats.org/officeDocument/2006/relationships/hyperlink" Target="Posters/MIRADORES-EN.pdf" TargetMode="External"/><Relationship Id="rId12" Type="http://schemas.openxmlformats.org/officeDocument/2006/relationships/image" Target="../media/image32.png"/><Relationship Id="rId17" Type="http://schemas.openxmlformats.org/officeDocument/2006/relationships/hyperlink" Target="Posters/ALIMENTOS-EN.pdf" TargetMode="External"/><Relationship Id="rId2" Type="http://schemas.openxmlformats.org/officeDocument/2006/relationships/tags" Target="../tags/tag19.xml"/><Relationship Id="rId16" Type="http://schemas.openxmlformats.org/officeDocument/2006/relationships/image" Target="../media/image34.png"/><Relationship Id="rId1" Type="http://schemas.openxmlformats.org/officeDocument/2006/relationships/tags" Target="../tags/tag18.xml"/><Relationship Id="rId6" Type="http://schemas.openxmlformats.org/officeDocument/2006/relationships/image" Target="../media/image29.png"/><Relationship Id="rId11" Type="http://schemas.openxmlformats.org/officeDocument/2006/relationships/hyperlink" Target="Posters/OBSERVATORIO-EN.pdf" TargetMode="External"/><Relationship Id="rId5" Type="http://schemas.openxmlformats.org/officeDocument/2006/relationships/hyperlink" Target="Posters/CONVERSACIONES-EN.pdf" TargetMode="External"/><Relationship Id="rId15" Type="http://schemas.openxmlformats.org/officeDocument/2006/relationships/hyperlink" Target="Posters/APAE%20-%20EN.pdf" TargetMode="External"/><Relationship Id="rId10" Type="http://schemas.openxmlformats.org/officeDocument/2006/relationships/image" Target="../media/image31.png"/><Relationship Id="rId4" Type="http://schemas.openxmlformats.org/officeDocument/2006/relationships/notesSlide" Target="../notesSlides/notesSlide6.xml"/><Relationship Id="rId9" Type="http://schemas.openxmlformats.org/officeDocument/2006/relationships/hyperlink" Target="Posters/CANCIONES-EN.pdf" TargetMode="External"/><Relationship Id="rId1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41" y="5697272"/>
            <a:ext cx="1263913" cy="108000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504" y="5877272"/>
            <a:ext cx="3514284" cy="9000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724996" y="2636912"/>
            <a:ext cx="7317958" cy="1335137"/>
          </a:xfrm>
        </p:spPr>
        <p:txBody>
          <a:bodyPr>
            <a:normAutofit fontScale="90000"/>
          </a:bodyPr>
          <a:lstStyle/>
          <a:p>
            <a:r>
              <a:rPr lang="es-ES" sz="5000" dirty="0" smtClean="0">
                <a:solidFill>
                  <a:srgbClr val="0070C0"/>
                </a:solidFill>
              </a:rPr>
              <a:t>PERMANENT UNIVERSITY</a:t>
            </a:r>
            <a:br>
              <a:rPr lang="es-ES" sz="5000" dirty="0" smtClean="0">
                <a:solidFill>
                  <a:srgbClr val="0070C0"/>
                </a:solidFill>
              </a:rPr>
            </a:br>
            <a:r>
              <a:rPr lang="es-ES" sz="3600" dirty="0" smtClean="0">
                <a:solidFill>
                  <a:srgbClr val="0070C0"/>
                </a:solidFill>
              </a:rPr>
              <a:t>OF THE UNIVERSITY OF ALICANTE</a:t>
            </a:r>
            <a:endParaRPr lang="es-ES" sz="3600" dirty="0">
              <a:solidFill>
                <a:srgbClr val="0070C0"/>
              </a:solidFill>
            </a:endParaRP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315347" y="4005064"/>
            <a:ext cx="4772528" cy="990600"/>
          </a:xfrm>
        </p:spPr>
        <p:txBody>
          <a:bodyPr>
            <a:normAutofit fontScale="92500" lnSpcReduction="20000"/>
          </a:bodyPr>
          <a:lstStyle/>
          <a:p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Prof. José Ramón </a:t>
            </a:r>
            <a:r>
              <a:rPr lang="es-ES" sz="2400" b="1" dirty="0" err="1" smtClean="0">
                <a:solidFill>
                  <a:srgbClr val="0070C0"/>
                </a:solidFill>
                <a:latin typeface="+mn-lt"/>
              </a:rPr>
              <a:t>Belda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 Medina</a:t>
            </a:r>
          </a:p>
          <a:p>
            <a:pPr>
              <a:spcBef>
                <a:spcPts val="0"/>
              </a:spcBef>
            </a:pP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Prof. Concepción </a:t>
            </a:r>
            <a:r>
              <a:rPr lang="es-ES" sz="2400" b="1" dirty="0" err="1" smtClean="0">
                <a:solidFill>
                  <a:srgbClr val="0070C0"/>
                </a:solidFill>
                <a:latin typeface="+mn-lt"/>
              </a:rPr>
              <a:t>Bru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 Ronda</a:t>
            </a:r>
            <a:endParaRPr lang="es-ES" sz="2400" b="1" dirty="0">
              <a:solidFill>
                <a:srgbClr val="0070C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s-ES" sz="2400" dirty="0" err="1" smtClean="0">
                <a:latin typeface="+mn-lt"/>
              </a:rPr>
              <a:t>University</a:t>
            </a:r>
            <a:r>
              <a:rPr lang="es-ES" sz="2400" dirty="0" smtClean="0">
                <a:latin typeface="+mn-lt"/>
              </a:rPr>
              <a:t> of Alicante</a:t>
            </a:r>
            <a:endParaRPr lang="es-ES" sz="2400" dirty="0">
              <a:latin typeface="+mn-lt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22" y="4005064"/>
            <a:ext cx="1602229" cy="1180966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2267744" y="188640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0070C0"/>
                </a:solidFill>
              </a:rPr>
              <a:t>BEST PRACTICES AND EDUCATIONAL INNOVATION FOR SENIORS</a:t>
            </a:r>
            <a:endParaRPr lang="en-US" sz="4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332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victor.sarrion.UPUA\AppData\Local\Microsoft\Windows\INetCache\IE\EEZCVX1T\Diseño-paginas-web-2[1]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059016"/>
            <a:ext cx="1331640" cy="79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15"/>
          <p:cNvSpPr>
            <a:spLocks/>
          </p:cNvSpPr>
          <p:nvPr>
            <p:custDataLst>
              <p:tags r:id="rId1"/>
            </p:custDataLst>
          </p:nvPr>
        </p:nvSpPr>
        <p:spPr bwMode="auto">
          <a:xfrm rot="20530517">
            <a:off x="1489961" y="938212"/>
            <a:ext cx="6048672" cy="1995605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solidFill>
            <a:schemeClr val="accent1"/>
          </a:soli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 lang="es-ES"/>
            </a:pPr>
            <a:endParaRPr lang="es-ES"/>
          </a:p>
        </p:txBody>
      </p:sp>
      <p:sp>
        <p:nvSpPr>
          <p:cNvPr id="9" name="AutoShape 10"/>
          <p:cNvSpPr>
            <a:spLocks noChangeArrowheads="1"/>
          </p:cNvSpPr>
          <p:nvPr>
            <p:custDataLst>
              <p:tags r:id="rId2"/>
            </p:custDataLst>
          </p:nvPr>
        </p:nvSpPr>
        <p:spPr bwMode="invGray">
          <a:xfrm>
            <a:off x="3462486" y="3140968"/>
            <a:ext cx="5285985" cy="360000"/>
          </a:xfrm>
          <a:prstGeom prst="round2DiagRect">
            <a:avLst/>
          </a:prstGeom>
          <a:solidFill>
            <a:srgbClr val="C00000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Projects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and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best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practices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0552" y="4816718"/>
            <a:ext cx="4681488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8800" b="1" i="1" spc="30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Senior </a:t>
            </a:r>
            <a:endParaRPr lang="es-ES" sz="8800" b="1" i="1" cap="none" spc="30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329704" y="5705380"/>
            <a:ext cx="3529360" cy="110799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6600" b="1" i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Diploma</a:t>
            </a:r>
            <a:endParaRPr lang="es-ES" sz="6600" b="1" i="1" cap="none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565080" y="3789040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EXPERIMENTAL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565080" y="4365104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SOCIETY AND LAW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565080" y="4958928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COMPUTER SCIENCE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579144" y="409855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SCIENCES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579144" y="4674622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SCIENCES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5565080" y="530120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IMAGE AND SOUND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565080" y="5589240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HUMANITIES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579144" y="6001658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HEALTH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579144" y="634393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AND SOCIAL ACTION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 rot="16200000">
            <a:off x="3870112" y="5101321"/>
            <a:ext cx="3024000" cy="400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AREAS OF KNOWLEDGE</a:t>
            </a:r>
            <a:endParaRPr lang="es-ES" sz="2000" b="1" cap="none" spc="0" dirty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07504" y="3870000"/>
            <a:ext cx="2491666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400" spc="55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PERMANENT</a:t>
            </a:r>
            <a:endParaRPr lang="es-ES" sz="2400" cap="none" spc="55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2339752" y="3801234"/>
            <a:ext cx="2685256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40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EDUCATION</a:t>
            </a:r>
            <a:endParaRPr lang="es-ES" sz="4000" b="1" cap="none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2374304" y="4437112"/>
            <a:ext cx="2650704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400" spc="68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CITIZENSHIP</a:t>
            </a:r>
            <a:endParaRPr lang="es-ES" sz="2400" cap="none" spc="68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179512" y="4221088"/>
            <a:ext cx="2952328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4400" b="1" spc="60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ACTIVE</a:t>
            </a:r>
            <a:endParaRPr lang="es-ES" sz="3800" b="1" cap="none" spc="60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cxnSp>
        <p:nvCxnSpPr>
          <p:cNvPr id="3" name="2 Conector angular"/>
          <p:cNvCxnSpPr/>
          <p:nvPr/>
        </p:nvCxnSpPr>
        <p:spPr>
          <a:xfrm rot="10800000">
            <a:off x="266300" y="4312265"/>
            <a:ext cx="4665741" cy="147483"/>
          </a:xfrm>
          <a:prstGeom prst="bentConnector3">
            <a:avLst>
              <a:gd name="adj1" fmla="val 54491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37" idx="4"/>
            <a:endCxn id="9" idx="2"/>
          </p:cNvCxnSpPr>
          <p:nvPr/>
        </p:nvCxnSpPr>
        <p:spPr>
          <a:xfrm rot="16200000" flipH="1">
            <a:off x="2878894" y="2737376"/>
            <a:ext cx="756096" cy="411087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utoShape 10"/>
          <p:cNvSpPr>
            <a:spLocks noChangeArrowheads="1"/>
          </p:cNvSpPr>
          <p:nvPr>
            <p:custDataLst>
              <p:tags r:id="rId3"/>
            </p:custDataLst>
          </p:nvPr>
        </p:nvSpPr>
        <p:spPr bwMode="invGray">
          <a:xfrm>
            <a:off x="4139960" y="2636912"/>
            <a:ext cx="4608512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Autonomous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development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0" name="39 Conector angular"/>
          <p:cNvCxnSpPr>
            <a:stCxn id="36" idx="4"/>
            <a:endCxn id="38" idx="2"/>
          </p:cNvCxnSpPr>
          <p:nvPr/>
        </p:nvCxnSpPr>
        <p:spPr>
          <a:xfrm rot="16200000" flipH="1">
            <a:off x="3589682" y="2266634"/>
            <a:ext cx="756064" cy="344491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Elipse"/>
          <p:cNvSpPr/>
          <p:nvPr/>
        </p:nvSpPr>
        <p:spPr>
          <a:xfrm>
            <a:off x="3651469" y="1772848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36 Elipse"/>
          <p:cNvSpPr/>
          <p:nvPr/>
        </p:nvSpPr>
        <p:spPr>
          <a:xfrm>
            <a:off x="2907399" y="2276872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utoShape 10"/>
          <p:cNvSpPr>
            <a:spLocks noChangeArrowheads="1"/>
          </p:cNvSpPr>
          <p:nvPr>
            <p:custDataLst>
              <p:tags r:id="rId4"/>
            </p:custDataLst>
          </p:nvPr>
        </p:nvSpPr>
        <p:spPr bwMode="invGray">
          <a:xfrm>
            <a:off x="5025008" y="2132856"/>
            <a:ext cx="3723464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Investigation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2" name="41 Conector angular"/>
          <p:cNvCxnSpPr>
            <a:endCxn id="41" idx="2"/>
          </p:cNvCxnSpPr>
          <p:nvPr/>
        </p:nvCxnSpPr>
        <p:spPr>
          <a:xfrm rot="16200000" flipH="1">
            <a:off x="4326385" y="1614233"/>
            <a:ext cx="886534" cy="510711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Elipse"/>
          <p:cNvSpPr/>
          <p:nvPr/>
        </p:nvSpPr>
        <p:spPr>
          <a:xfrm>
            <a:off x="4370297" y="1354386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utoShape 10"/>
          <p:cNvSpPr>
            <a:spLocks noChangeArrowheads="1"/>
          </p:cNvSpPr>
          <p:nvPr>
            <p:custDataLst>
              <p:tags r:id="rId5"/>
            </p:custDataLst>
          </p:nvPr>
        </p:nvSpPr>
        <p:spPr bwMode="invGray">
          <a:xfrm>
            <a:off x="5579144" y="1628800"/>
            <a:ext cx="3169328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Teaching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4" name="43 Conector angular"/>
          <p:cNvCxnSpPr>
            <a:stCxn id="45" idx="4"/>
            <a:endCxn id="43" idx="2"/>
          </p:cNvCxnSpPr>
          <p:nvPr/>
        </p:nvCxnSpPr>
        <p:spPr>
          <a:xfrm rot="16200000" flipH="1">
            <a:off x="5220011" y="1449667"/>
            <a:ext cx="520244" cy="198022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Elipse"/>
          <p:cNvSpPr/>
          <p:nvPr/>
        </p:nvSpPr>
        <p:spPr>
          <a:xfrm>
            <a:off x="5237122" y="1000556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9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RESEARCH PROJECTS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3568" y="1700808"/>
            <a:ext cx="5184576" cy="4392488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s-ES_tradnl" altLang="es-ES" sz="2000" dirty="0" smtClean="0"/>
              <a:t>ADAPTATION TO NEW TECHNOLOGIES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EDUCATIONAL METHODOLOGY AND INNOVATION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GEOGRAPHY AND ENVIRONMENT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CULTURE AND ANTHROPOLOGY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RECOVERING HISTORICAL MEMORY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CULTURAL AND TERRITORIAL INTEGRATION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ACTIVE AGEING AND HEALTH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REMOVAL </a:t>
            </a:r>
            <a:r>
              <a:rPr lang="es-ES_tradnl" altLang="es-ES" sz="2000" dirty="0"/>
              <a:t>OF SOCIAL EXCLUSION  </a:t>
            </a:r>
          </a:p>
          <a:p>
            <a:pPr>
              <a:spcBef>
                <a:spcPct val="0"/>
              </a:spcBef>
            </a:pPr>
            <a:r>
              <a:rPr lang="es-ES_tradnl" altLang="es-ES" sz="2000" dirty="0" smtClean="0"/>
              <a:t>SENIORS AND MASS MEDIA</a:t>
            </a:r>
            <a:endParaRPr lang="es-ES_tradnl" altLang="es-ES" sz="2000" dirty="0"/>
          </a:p>
          <a:p>
            <a:pPr>
              <a:spcBef>
                <a:spcPct val="0"/>
              </a:spcBef>
            </a:pPr>
            <a:r>
              <a:rPr lang="es-ES" altLang="es-ES" sz="2000" dirty="0" smtClean="0"/>
              <a:t>MENTORING AND COACHING</a:t>
            </a:r>
            <a:endParaRPr lang="es-ES" altLang="es-ES" sz="2000" dirty="0"/>
          </a:p>
          <a:p>
            <a:pPr>
              <a:spcBef>
                <a:spcPct val="0"/>
              </a:spcBef>
            </a:pPr>
            <a:r>
              <a:rPr lang="es-ES" altLang="es-ES" sz="2000" dirty="0" smtClean="0"/>
              <a:t>PEER LEARNING</a:t>
            </a:r>
            <a:endParaRPr lang="es-ES" altLang="es-ES" sz="2000" dirty="0"/>
          </a:p>
          <a:p>
            <a:pPr>
              <a:spcBef>
                <a:spcPct val="0"/>
              </a:spcBef>
            </a:pPr>
            <a:r>
              <a:rPr lang="es-ES" altLang="es-ES" sz="2000" dirty="0" smtClean="0"/>
              <a:t>PREPARATION FOR RETIREMENT</a:t>
            </a:r>
            <a:endParaRPr lang="es-ES" altLang="es-ES" sz="2000" dirty="0"/>
          </a:p>
        </p:txBody>
      </p:sp>
      <p:sp>
        <p:nvSpPr>
          <p:cNvPr id="6" name="5 Rectángulo"/>
          <p:cNvSpPr/>
          <p:nvPr/>
        </p:nvSpPr>
        <p:spPr>
          <a:xfrm>
            <a:off x="683568" y="611396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 smtClean="0"/>
              <a:t>LEARNING BY RESEARCHING:</a:t>
            </a:r>
          </a:p>
          <a:p>
            <a:pPr algn="ctr"/>
            <a:r>
              <a:rPr lang="es-ES" sz="2800" b="1" dirty="0" smtClean="0"/>
              <a:t>ACTIVE LEARNING</a:t>
            </a:r>
            <a:endParaRPr lang="es-ES" sz="2800" b="1" dirty="0"/>
          </a:p>
        </p:txBody>
      </p:sp>
      <p:pic>
        <p:nvPicPr>
          <p:cNvPr id="11" name="Picture 10" descr="13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346" y="1700808"/>
            <a:ext cx="3238150" cy="190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13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346" y="3684586"/>
            <a:ext cx="1443276" cy="1070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13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86" y="3684586"/>
            <a:ext cx="1749809" cy="2336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250" y="4940998"/>
            <a:ext cx="1443371" cy="108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210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SPECIALISATION AND RESEARCH PROGRAMME</a:t>
            </a:r>
            <a:endParaRPr lang="es-E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4" name="Group 7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5678901"/>
              </p:ext>
            </p:extLst>
          </p:nvPr>
        </p:nvGraphicFramePr>
        <p:xfrm>
          <a:off x="656101" y="867199"/>
          <a:ext cx="8363396" cy="5121657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7556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1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565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2115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804863" algn="l"/>
                        </a:tabLst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	BEST PRACTICES</a:t>
                      </a: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425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>
                          <a:tab pos="900113" algn="l"/>
                        </a:tabLst>
                      </a:pPr>
                      <a:r>
                        <a:rPr kumimoji="0" lang="es-E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	INCUBATOR OF VALUES</a:t>
                      </a:r>
                      <a:endParaRPr kumimoji="0" lang="es-E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6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5"/>
                        </a:rPr>
                        <a:t>EUCONET</a:t>
                      </a: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5"/>
                        </a:rPr>
                        <a:t>CLUB 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6"/>
                        </a:rPr>
                        <a:t>FREE BOOKS AT THE </a:t>
                      </a:r>
                      <a:r>
                        <a:rPr kumimoji="0" lang="es-E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6"/>
                        </a:rPr>
                        <a:t>SEDE</a:t>
                      </a:r>
                      <a:endParaRPr kumimoji="0" lang="es-E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7"/>
                        </a:rPr>
                        <a:t>CONVERSATIONS AT THE </a:t>
                      </a:r>
                      <a:r>
                        <a:rPr kumimoji="0" lang="es-E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7"/>
                        </a:rPr>
                        <a:t>SEDE</a:t>
                      </a:r>
                      <a:endParaRPr kumimoji="0" lang="es-E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Permanent</a:t>
                      </a:r>
                      <a:r>
                        <a:rPr kumimoji="0" lang="es-E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s-E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Seminar</a:t>
                      </a:r>
                      <a:endParaRPr kumimoji="0" lang="es-E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8"/>
                        </a:rPr>
                        <a:t>MAYMECO 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Seniors and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Mass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Media -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Permanent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Seminar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8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9"/>
                        </a:rPr>
                        <a:t>POETRY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Poetry</a:t>
                      </a:r>
                      <a:r>
                        <a:rPr kumimoji="0" 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club </a:t>
                      </a:r>
                      <a:r>
                        <a:rPr kumimoji="0" lang="es-E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“Verso a Verso”</a:t>
                      </a:r>
                      <a:endParaRPr kumimoji="0" lang="es-ES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hlinkClick r:id="rId10"/>
                        </a:rPr>
                        <a:t>APAE</a:t>
                      </a:r>
                      <a:endParaRPr kumimoji="0" lang="es-E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Support</a:t>
                      </a:r>
                      <a:r>
                        <a:rPr kumimoji="0" lang="es-E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for</a:t>
                      </a:r>
                      <a:r>
                        <a:rPr kumimoji="0" lang="es-E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the</a:t>
                      </a:r>
                      <a:r>
                        <a:rPr kumimoji="0" lang="es-E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Prevention</a:t>
                      </a:r>
                      <a:r>
                        <a:rPr kumimoji="0" lang="es-E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of </a:t>
                      </a: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School</a:t>
                      </a:r>
                      <a:r>
                        <a:rPr kumimoji="0" lang="es-ES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s-ES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Absenteeism</a:t>
                      </a:r>
                      <a:endParaRPr kumimoji="0" lang="es-ES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1"/>
                        </a:rPr>
                        <a:t>SOLIDARITY</a:t>
                      </a: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1"/>
                        </a:rPr>
                        <a:t>PRACTICES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2"/>
                        </a:rPr>
                        <a:t>TRAILS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1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Peripatetics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: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walking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and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reflecting</a:t>
                      </a: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2"/>
                        </a:rPr>
                        <a:t>THEATRE</a:t>
                      </a:r>
                      <a:endParaRPr kumimoji="0" lang="es-E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Theatre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club of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the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Permanent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University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latin typeface="+mn-lt"/>
                          <a:cs typeface="+mn-cs"/>
                        </a:rPr>
                        <a:t> - UA</a:t>
                      </a: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8" name="Picture 7" descr="logoBookcrossingPeque">
            <a:hlinkClick r:id="rId6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54" y="2384928"/>
            <a:ext cx="570312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8" descr="logo-incubadora-de-valores-iniciativas-del-alumnado-de-la-upua_medi[1]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21" y="937732"/>
            <a:ext cx="616665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eucoNetwebproyectos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39" y="1844824"/>
            <a:ext cx="786273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" descr="talktomeWebProyectosPeque">
            <a:hlinkClick r:id="rId7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3" y="2888976"/>
            <a:ext cx="851581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1" descr="Logo Observatorio Mayores y Medios">
            <a:hlinkClick r:id="rId8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62092"/>
            <a:ext cx="964414" cy="253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Logo Aula de Poesía Verso a Verso">
            <a:hlinkClick r:id="rId9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560" y="3789040"/>
            <a:ext cx="423889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06928" y="927261"/>
            <a:ext cx="519549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hlinkClick r:id="rId21"/>
              </a:rPr>
              <a:t>http://www.universidadpermanente.com/iniciativas/en</a:t>
            </a:r>
            <a:endParaRPr lang="en-US" sz="17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136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100135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ACTIVE PARTICIPATION OF UNIVERSITY SENIORS</a:t>
            </a:r>
            <a:br>
              <a:rPr lang="es-ES" sz="2400" b="1" dirty="0" smtClean="0">
                <a:solidFill>
                  <a:srgbClr val="0070C0"/>
                </a:solidFill>
              </a:rPr>
            </a:br>
            <a:r>
              <a:rPr lang="es-ES" sz="2400" b="1" dirty="0" smtClean="0">
                <a:solidFill>
                  <a:srgbClr val="0070C0"/>
                </a:solidFill>
              </a:rPr>
              <a:t>BEST PRACTICES AND PERSONAL INITIATIVES</a:t>
            </a:r>
            <a:endParaRPr lang="es-ES" sz="24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27584" y="1124744"/>
            <a:ext cx="5472608" cy="496855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spcBef>
                <a:spcPct val="50000"/>
              </a:spcBef>
              <a:spcAft>
                <a:spcPts val="600"/>
              </a:spcAft>
              <a:buNone/>
            </a:pPr>
            <a:r>
              <a:rPr lang="es-ES" altLang="es-ES" sz="1800" dirty="0" err="1" smtClean="0"/>
              <a:t>Developed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by</a:t>
            </a:r>
            <a:r>
              <a:rPr lang="es-ES" altLang="es-ES" sz="1800" dirty="0" smtClean="0"/>
              <a:t> UPUA in </a:t>
            </a:r>
            <a:r>
              <a:rPr lang="es-ES" altLang="es-ES" sz="1800" dirty="0" err="1" smtClean="0"/>
              <a:t>collaboration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with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its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most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committed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students</a:t>
            </a:r>
            <a:r>
              <a:rPr lang="es-ES" altLang="es-ES" sz="1800" dirty="0" smtClean="0"/>
              <a:t>, </a:t>
            </a:r>
            <a:r>
              <a:rPr lang="es-ES" altLang="es-ES" sz="1800" dirty="0" err="1" smtClean="0"/>
              <a:t>who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have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made</a:t>
            </a:r>
            <a:r>
              <a:rPr lang="es-ES" altLang="es-ES" sz="1800" dirty="0" smtClean="0"/>
              <a:t> a </a:t>
            </a:r>
            <a:r>
              <a:rPr lang="es-ES" altLang="es-ES" sz="1800" dirty="0" err="1" smtClean="0"/>
              <a:t>wide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range</a:t>
            </a:r>
            <a:r>
              <a:rPr lang="es-ES" altLang="es-ES" sz="1800" dirty="0"/>
              <a:t> </a:t>
            </a:r>
            <a:r>
              <a:rPr lang="es-ES" altLang="es-ES" sz="1800" dirty="0" smtClean="0"/>
              <a:t>of </a:t>
            </a:r>
            <a:r>
              <a:rPr lang="es-ES" altLang="es-ES" sz="1800" dirty="0" err="1" smtClean="0"/>
              <a:t>interesting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proposals</a:t>
            </a:r>
            <a:r>
              <a:rPr lang="es-ES" altLang="es-ES" sz="1800" dirty="0" smtClean="0"/>
              <a:t>: </a:t>
            </a:r>
            <a:r>
              <a:rPr lang="es-ES" altLang="es-ES" sz="1800" dirty="0" err="1" smtClean="0"/>
              <a:t>self-learning</a:t>
            </a:r>
            <a:r>
              <a:rPr lang="es-ES" altLang="es-ES" sz="1800" dirty="0" smtClean="0"/>
              <a:t>, </a:t>
            </a:r>
            <a:r>
              <a:rPr lang="es-ES" altLang="es-ES" sz="1800" dirty="0" err="1" smtClean="0"/>
              <a:t>volunteering</a:t>
            </a:r>
            <a:r>
              <a:rPr lang="es-ES" altLang="es-ES" sz="1800" dirty="0" smtClean="0"/>
              <a:t>, and </a:t>
            </a:r>
            <a:r>
              <a:rPr lang="es-ES" altLang="es-ES" sz="1800" dirty="0" err="1" smtClean="0"/>
              <a:t>others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related</a:t>
            </a:r>
            <a:r>
              <a:rPr lang="es-ES" altLang="es-ES" sz="1800" dirty="0" smtClean="0"/>
              <a:t> to </a:t>
            </a:r>
            <a:r>
              <a:rPr lang="es-ES" altLang="es-ES" sz="1800" dirty="0" err="1" smtClean="0"/>
              <a:t>the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students</a:t>
            </a:r>
            <a:r>
              <a:rPr lang="es-ES" altLang="es-ES" sz="1800" dirty="0" smtClean="0"/>
              <a:t> and </a:t>
            </a:r>
            <a:r>
              <a:rPr lang="es-ES" altLang="es-ES" sz="1800" dirty="0" err="1" smtClean="0"/>
              <a:t>alumni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association</a:t>
            </a:r>
            <a:r>
              <a:rPr lang="es-ES" altLang="es-ES" sz="1800" dirty="0" smtClean="0"/>
              <a:t>.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altLang="es-ES" sz="1950" u="sng" dirty="0" smtClean="0"/>
              <a:t>AREAS: </a:t>
            </a:r>
            <a:endParaRPr lang="en-US" altLang="es-ES" sz="1950" u="sng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smtClean="0"/>
              <a:t>New Technologies</a:t>
            </a:r>
            <a:endParaRPr lang="es-ES" altLang="es-E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err="1" smtClean="0"/>
              <a:t>Languages</a:t>
            </a:r>
            <a:r>
              <a:rPr lang="es-ES" altLang="es-ES" sz="1800" dirty="0" smtClean="0"/>
              <a:t> and </a:t>
            </a:r>
            <a:r>
              <a:rPr lang="es-ES" altLang="es-ES" sz="1800" dirty="0" err="1" smtClean="0"/>
              <a:t>Literature</a:t>
            </a:r>
            <a:endParaRPr lang="es-ES" altLang="es-E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err="1" smtClean="0"/>
              <a:t>Research</a:t>
            </a:r>
            <a:r>
              <a:rPr lang="es-ES" altLang="es-ES" sz="1800" dirty="0" smtClean="0"/>
              <a:t> (MAYMECO)</a:t>
            </a:r>
            <a:endParaRPr lang="es-ES" altLang="es-E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err="1" smtClean="0"/>
              <a:t>Mentoring</a:t>
            </a:r>
            <a:endParaRPr lang="es-ES" altLang="es-E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err="1" smtClean="0"/>
              <a:t>Collaborative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learning</a:t>
            </a:r>
            <a:endParaRPr lang="es-ES" altLang="es-E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s-ES" altLang="es-ES" sz="1800" dirty="0" err="1" smtClean="0"/>
              <a:t>Volunteering</a:t>
            </a:r>
            <a:endParaRPr lang="es-ES" altLang="es-ES" sz="1800" dirty="0" smtClean="0"/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defRPr/>
            </a:pPr>
            <a:r>
              <a:rPr lang="es-ES" altLang="es-ES" sz="1800" dirty="0" smtClean="0"/>
              <a:t>Active and </a:t>
            </a:r>
            <a:r>
              <a:rPr lang="es-ES" altLang="es-ES" sz="1800" dirty="0" err="1" smtClean="0"/>
              <a:t>Healthy</a:t>
            </a:r>
            <a:r>
              <a:rPr lang="es-ES" altLang="es-ES" sz="1800" dirty="0" smtClean="0"/>
              <a:t> </a:t>
            </a:r>
            <a:r>
              <a:rPr lang="es-ES" altLang="es-ES" sz="1800" dirty="0" err="1" smtClean="0"/>
              <a:t>Ageing</a:t>
            </a:r>
            <a:endParaRPr lang="es-ES" altLang="es-ES" sz="1800" dirty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s-ES_tradnl" altLang="es-ES" sz="1950" dirty="0" err="1" smtClean="0"/>
              <a:t>Students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not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only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become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involved</a:t>
            </a:r>
            <a:r>
              <a:rPr lang="es-ES_tradnl" altLang="es-ES" sz="1950" dirty="0" smtClean="0"/>
              <a:t> in </a:t>
            </a:r>
            <a:r>
              <a:rPr lang="es-ES_tradnl" altLang="es-ES" sz="1950" dirty="0" err="1" smtClean="0"/>
              <a:t>these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initiatives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but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also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acquire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useful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knowledge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through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collaborative</a:t>
            </a:r>
            <a:r>
              <a:rPr lang="es-ES_tradnl" altLang="es-ES" sz="1950" dirty="0" smtClean="0"/>
              <a:t> </a:t>
            </a:r>
            <a:r>
              <a:rPr lang="es-ES_tradnl" altLang="es-ES" sz="1950" dirty="0" err="1" smtClean="0"/>
              <a:t>studies</a:t>
            </a:r>
            <a:endParaRPr lang="es-ES" altLang="es-ES" sz="1950" dirty="0"/>
          </a:p>
        </p:txBody>
      </p:sp>
      <p:pic>
        <p:nvPicPr>
          <p:cNvPr id="6" name="Picture 8" descr="clip_image00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30145"/>
            <a:ext cx="1374775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231" y="2513450"/>
            <a:ext cx="18732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6" descr="Incubadora de Valores - Iniciativas del Alumnado de la UPUA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005" y="1001358"/>
            <a:ext cx="1300163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_MVM302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81" y="3755670"/>
            <a:ext cx="1592262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1" descr="Logo Observatorio Mayores y Medios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61888"/>
            <a:ext cx="3540007" cy="82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9" descr="Logo Aula de Poesía Verso a Verso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953" y="3107970"/>
            <a:ext cx="14001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023" y="4941168"/>
            <a:ext cx="2358282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03" y="1527293"/>
            <a:ext cx="1246950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753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267744" y="583978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4"/>
              </a:rPr>
              <a:t>http://www.universidadpermanente.com/iniciativas/en</a:t>
            </a:r>
            <a:endParaRPr lang="en-US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777"/>
            <a:ext cx="8394694" cy="568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688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381" y="3644769"/>
            <a:ext cx="2023200" cy="2518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563" y="3640536"/>
            <a:ext cx="2023200" cy="2522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25" y="3646886"/>
            <a:ext cx="2023200" cy="2518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120" y="980728"/>
            <a:ext cx="20232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>
            <a:hlinkClick r:id="rId13" action="ppaction://hlinkfile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793" y="982310"/>
            <a:ext cx="20232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>
            <a:hlinkClick r:id="rId15" action="ppaction://hlinkfile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563" y="982310"/>
            <a:ext cx="2023200" cy="2518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>
            <a:hlinkClick r:id="rId17" action="ppaction://hlinkfile"/>
          </p:cNvPr>
          <p:cNvPicPr>
            <a:picLocks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54" y="980728"/>
            <a:ext cx="2023200" cy="25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600" b="1" dirty="0" smtClean="0">
                <a:solidFill>
                  <a:srgbClr val="0070C0"/>
                </a:solidFill>
              </a:rPr>
              <a:t>BEST PRACTICES</a:t>
            </a:r>
            <a:endParaRPr lang="es-ES" sz="2600" b="1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0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788602"/>
            <a:ext cx="6781800" cy="244059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s-ES" sz="7200" dirty="0" err="1" smtClean="0"/>
              <a:t>Thank</a:t>
            </a:r>
            <a:r>
              <a:rPr lang="es-ES" sz="7200" dirty="0" smtClean="0"/>
              <a:t> </a:t>
            </a:r>
            <a:r>
              <a:rPr lang="es-ES" sz="7200" dirty="0" err="1" smtClean="0"/>
              <a:t>you</a:t>
            </a:r>
            <a:r>
              <a:rPr lang="es-ES" sz="7200" dirty="0" smtClean="0"/>
              <a:t> </a:t>
            </a:r>
            <a:r>
              <a:rPr lang="es-ES" sz="7200" dirty="0" err="1" smtClean="0"/>
              <a:t>for</a:t>
            </a:r>
            <a:r>
              <a:rPr lang="es-ES" sz="7200" dirty="0" smtClean="0"/>
              <a:t> </a:t>
            </a:r>
            <a:r>
              <a:rPr lang="es-ES" sz="7200" dirty="0" err="1" smtClean="0"/>
              <a:t>your</a:t>
            </a:r>
            <a:r>
              <a:rPr lang="es-ES" sz="7200" dirty="0" smtClean="0"/>
              <a:t> </a:t>
            </a:r>
            <a:r>
              <a:rPr lang="es-ES" sz="7200" dirty="0" err="1" smtClean="0"/>
              <a:t>attention</a:t>
            </a:r>
            <a:endParaRPr lang="es-ES" sz="7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220" b="58377"/>
          <a:stretch/>
        </p:blipFill>
        <p:spPr>
          <a:xfrm>
            <a:off x="4191000" y="1"/>
            <a:ext cx="4953000" cy="6857999"/>
          </a:xfrm>
          <a:prstGeom prst="rect">
            <a:avLst/>
          </a:prstGeom>
        </p:spPr>
      </p:pic>
      <p:pic>
        <p:nvPicPr>
          <p:cNvPr id="4" name="6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0800"/>
            <a:ext cx="29622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858335"/>
            <a:ext cx="1053262" cy="900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58335"/>
            <a:ext cx="351428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7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Entrenamie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771</Words>
  <Application>Microsoft Office PowerPoint</Application>
  <PresentationFormat>Presentación en pantalla (4:3)</PresentationFormat>
  <Paragraphs>113</Paragraphs>
  <Slides>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Entrenamiento</vt:lpstr>
      <vt:lpstr>PERMANENT UNIVERSITY OF THE UNIVERSITY OF ALICANTE</vt:lpstr>
      <vt:lpstr>Presentación de PowerPoint</vt:lpstr>
      <vt:lpstr>RESEARCH PROJECTS</vt:lpstr>
      <vt:lpstr>SPECIALISATION AND RESEARCH PROGRAMME</vt:lpstr>
      <vt:lpstr>ACTIVE PARTICIPATION OF UNIVERSITY SENIORS BEST PRACTICES AND PERSONAL INITIATIVES</vt:lpstr>
      <vt:lpstr>Presentación de PowerPoint</vt:lpstr>
      <vt:lpstr>BEST PRACTICES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2017-05-26T11:50:39Z</dcterms:created>
  <dcterms:modified xsi:type="dcterms:W3CDTF">2017-06-05T11:02:23Z</dcterms:modified>
</cp:coreProperties>
</file>