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1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2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3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4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58" r:id="rId4"/>
    <p:sldId id="293" r:id="rId5"/>
    <p:sldId id="262" r:id="rId6"/>
    <p:sldId id="264" r:id="rId7"/>
    <p:sldId id="266" r:id="rId8"/>
    <p:sldId id="296" r:id="rId9"/>
    <p:sldId id="267" r:id="rId10"/>
    <p:sldId id="271" r:id="rId11"/>
    <p:sldId id="274" r:id="rId12"/>
    <p:sldId id="275" r:id="rId13"/>
    <p:sldId id="280" r:id="rId14"/>
    <p:sldId id="287" r:id="rId15"/>
    <p:sldId id="288" r:id="rId16"/>
    <p:sldId id="289" r:id="rId17"/>
    <p:sldId id="317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294" r:id="rId38"/>
  </p:sldIdLst>
  <p:sldSz cx="9144000" cy="6858000" type="screen4x3"/>
  <p:notesSz cx="6669088" cy="9872663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9EDF4"/>
    <a:srgbClr val="D0D8E8"/>
    <a:srgbClr val="01646A"/>
    <a:srgbClr val="003300"/>
    <a:srgbClr val="009E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83986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1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Resultados-Ingles.xls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Resultados-Ingle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Resultados-Ingle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Resultados-Ingles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upua-docs\PROYECTOS\1_INTERNACIONAL\PROYECTOS%20EN%20DESARROLLO\9-EDU-SEN-NET\5_MATERIALES\ENCUESTA%202016%20ALUMNOS\RESULTADOS\17_05_2016_TEXTOS_statistic-survey466887%20-%20copi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solidFill>
                  <a:schemeClr val="accent1"/>
                </a:solidFill>
              </a:defRPr>
            </a:pPr>
            <a:r>
              <a:rPr lang="en-US" sz="1200" dirty="0" smtClean="0"/>
              <a:t>SUBJECTS BY THEMATIC AREAS</a:t>
            </a:r>
            <a:endParaRPr lang="en-US" sz="1200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SUBJECTS BY THEMATIC AREAS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smtClean="0"/>
                      <a:t>19,26</a:t>
                    </a:r>
                    <a:r>
                      <a:rPr lang="en-US" sz="1000" dirty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000" smtClean="0"/>
                      <a:t>39,26</a:t>
                    </a:r>
                    <a:r>
                      <a:rPr lang="en-US" sz="1000" dirty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000" smtClean="0"/>
                      <a:t>17,04</a:t>
                    </a:r>
                    <a:r>
                      <a:rPr lang="en-US" sz="1000" dirty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000" smtClean="0"/>
                      <a:t>15,56</a:t>
                    </a:r>
                    <a:r>
                      <a:rPr lang="en-US" sz="1000" dirty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000" smtClean="0"/>
                      <a:t>8,89</a:t>
                    </a:r>
                    <a:r>
                      <a:rPr lang="en-US" sz="1000" dirty="0"/>
                      <a:t>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EXPERIMENTAL SCIENCES</c:v>
                </c:pt>
                <c:pt idx="1">
                  <c:v>HUMANITIES</c:v>
                </c:pt>
                <c:pt idx="2">
                  <c:v>COMPUTER SCIENCE, IMAGE AND SOUND</c:v>
                </c:pt>
                <c:pt idx="3">
                  <c:v>HEALTH AND SOCIAL ACTION</c:v>
                </c:pt>
                <c:pt idx="4">
                  <c:v>SOCIETY AND LEGAL SCIENCIES</c:v>
                </c:pt>
              </c:strCache>
            </c:strRef>
          </c:cat>
          <c:val>
            <c:numRef>
              <c:f>Hoja1!$B$2:$B$6</c:f>
              <c:numCache>
                <c:formatCode>0.00%</c:formatCode>
                <c:ptCount val="5"/>
                <c:pt idx="0">
                  <c:v>0.19259259259259259</c:v>
                </c:pt>
                <c:pt idx="1">
                  <c:v>0.3925925925925926</c:v>
                </c:pt>
                <c:pt idx="2">
                  <c:v>0.17037037037037037</c:v>
                </c:pt>
                <c:pt idx="3">
                  <c:v>0.15555555555555556</c:v>
                </c:pt>
                <c:pt idx="4">
                  <c:v>8.8888888888888892E-2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62-4E66-8390-05B3AE4842F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86194560"/>
        <c:axId val="186191872"/>
      </c:barChart>
      <c:valAx>
        <c:axId val="186191872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186194560"/>
        <c:crosses val="autoZero"/>
        <c:crossBetween val="between"/>
      </c:valAx>
      <c:catAx>
        <c:axId val="1861945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 b="1"/>
            </a:pPr>
            <a:endParaRPr lang="en-US"/>
          </a:p>
        </c:txPr>
        <c:crossAx val="18619187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Datos!$B$432:$B$434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I don't know</c:v>
                </c:pt>
              </c:strCache>
            </c:strRef>
          </c:cat>
          <c:val>
            <c:numRef>
              <c:f>Datos!$D$432:$D$434</c:f>
              <c:numCache>
                <c:formatCode>0.00%</c:formatCode>
                <c:ptCount val="3"/>
                <c:pt idx="0">
                  <c:v>0.89635854341736698</c:v>
                </c:pt>
                <c:pt idx="1">
                  <c:v>2.2408963585434174E-2</c:v>
                </c:pt>
                <c:pt idx="2">
                  <c:v>8.1232492997198869E-2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538368"/>
        <c:axId val="218539904"/>
      </c:barChart>
      <c:catAx>
        <c:axId val="218538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rebuchet MS" panose="020B0603020202020204" pitchFamily="34" charset="0"/>
              </a:defRPr>
            </a:pPr>
            <a:endParaRPr lang="en-US"/>
          </a:p>
        </c:txPr>
        <c:crossAx val="218539904"/>
        <c:crosses val="autoZero"/>
        <c:auto val="1"/>
        <c:lblAlgn val="ctr"/>
        <c:lblOffset val="100"/>
        <c:noMultiLvlLbl val="0"/>
      </c:catAx>
      <c:valAx>
        <c:axId val="218539904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5383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9126618547681539"/>
          <c:y val="5.0925925925925923E-2"/>
          <c:w val="0.4698449256342957"/>
          <c:h val="0.89814814814814814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Datos!$B$299:$B$308</c:f>
              <c:strCache>
                <c:ptCount val="10"/>
                <c:pt idx="0">
                  <c:v>I am getting too old</c:v>
                </c:pt>
                <c:pt idx="1">
                  <c:v>The courses of interest take too long</c:v>
                </c:pt>
                <c:pt idx="2">
                  <c:v>I have no money for / I find it too expensive</c:v>
                </c:pt>
                <c:pt idx="3">
                  <c:v>I don't feel myself an older adult</c:v>
                </c:pt>
                <c:pt idx="4">
                  <c:v>No interesting subjects</c:v>
                </c:pt>
                <c:pt idx="5">
                  <c:v>Health reasons</c:v>
                </c:pt>
                <c:pt idx="6">
                  <c:v>Personal circumstances (other than health)</c:v>
                </c:pt>
                <c:pt idx="7">
                  <c:v>Lack of time</c:v>
                </c:pt>
                <c:pt idx="8">
                  <c:v>The time of the course didn't suit me</c:v>
                </c:pt>
                <c:pt idx="9">
                  <c:v>Other</c:v>
                </c:pt>
              </c:strCache>
            </c:strRef>
          </c:cat>
          <c:val>
            <c:numRef>
              <c:f>Datos!$D$299:$D$308</c:f>
              <c:numCache>
                <c:formatCode>0.00%</c:formatCode>
                <c:ptCount val="10"/>
                <c:pt idx="0">
                  <c:v>5.6022408963585435E-3</c:v>
                </c:pt>
                <c:pt idx="1">
                  <c:v>2.5210084033613446E-2</c:v>
                </c:pt>
                <c:pt idx="2">
                  <c:v>3.081232492997199E-2</c:v>
                </c:pt>
                <c:pt idx="3">
                  <c:v>3.081232492997199E-2</c:v>
                </c:pt>
                <c:pt idx="4">
                  <c:v>7.2829131652661069E-2</c:v>
                </c:pt>
                <c:pt idx="5">
                  <c:v>8.683473389355742E-2</c:v>
                </c:pt>
                <c:pt idx="6">
                  <c:v>0.21008403361344538</c:v>
                </c:pt>
                <c:pt idx="7">
                  <c:v>0.21288515406162464</c:v>
                </c:pt>
                <c:pt idx="8">
                  <c:v>0.22128851540616246</c:v>
                </c:pt>
                <c:pt idx="9">
                  <c:v>0.32212885154061621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552192"/>
        <c:axId val="218553728"/>
      </c:barChart>
      <c:catAx>
        <c:axId val="2185521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rebuchet MS" panose="020B0603020202020204" pitchFamily="34" charset="0"/>
              </a:defRPr>
            </a:pPr>
            <a:endParaRPr lang="en-US"/>
          </a:p>
        </c:txPr>
        <c:crossAx val="218553728"/>
        <c:crosses val="autoZero"/>
        <c:auto val="1"/>
        <c:lblAlgn val="ctr"/>
        <c:lblOffset val="100"/>
        <c:noMultiLvlLbl val="0"/>
      </c:catAx>
      <c:valAx>
        <c:axId val="218553728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8552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5715398075240593"/>
          <c:y val="5.0925925925925923E-2"/>
          <c:w val="0.48700549843991325"/>
          <c:h val="0.89814814814814814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Datos!$B$441:$B$445</c:f>
              <c:strCache>
                <c:ptCount val="5"/>
                <c:pt idx="0">
                  <c:v>Society and Law Sciencies</c:v>
                </c:pt>
                <c:pt idx="1">
                  <c:v>Health and Social Action</c:v>
                </c:pt>
                <c:pt idx="2">
                  <c:v>Experimental Sciences</c:v>
                </c:pt>
                <c:pt idx="3">
                  <c:v>Computer Science, Image and Sound</c:v>
                </c:pt>
                <c:pt idx="4">
                  <c:v>Humanities</c:v>
                </c:pt>
              </c:strCache>
            </c:strRef>
          </c:cat>
          <c:val>
            <c:numRef>
              <c:f>Datos!$D$441:$D$445</c:f>
              <c:numCache>
                <c:formatCode>0.00%</c:formatCode>
                <c:ptCount val="5"/>
                <c:pt idx="0">
                  <c:v>0.14849999999999999</c:v>
                </c:pt>
                <c:pt idx="1">
                  <c:v>0.18479999999999999</c:v>
                </c:pt>
                <c:pt idx="2">
                  <c:v>0.23530000000000001</c:v>
                </c:pt>
                <c:pt idx="3">
                  <c:v>0.43680000000000002</c:v>
                </c:pt>
                <c:pt idx="4">
                  <c:v>0.7339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318720"/>
        <c:axId val="218320256"/>
      </c:barChart>
      <c:catAx>
        <c:axId val="218318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rebuchet MS" panose="020B0603020202020204" pitchFamily="34" charset="0"/>
              </a:defRPr>
            </a:pPr>
            <a:endParaRPr lang="en-US"/>
          </a:p>
        </c:txPr>
        <c:crossAx val="218320256"/>
        <c:crosses val="autoZero"/>
        <c:auto val="1"/>
        <c:lblAlgn val="ctr"/>
        <c:lblOffset val="100"/>
        <c:noMultiLvlLbl val="0"/>
      </c:catAx>
      <c:valAx>
        <c:axId val="218320256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83187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Lbls>
            <c:txPr>
              <a:bodyPr/>
              <a:lstStyle/>
              <a:p>
                <a:pPr>
                  <a:defRPr sz="16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Datos!$B$492:$B$493</c:f>
              <c:strCache>
                <c:ptCount val="2"/>
                <c:pt idx="0">
                  <c:v>Two times per week</c:v>
                </c:pt>
                <c:pt idx="1">
                  <c:v>Three times per week</c:v>
                </c:pt>
              </c:strCache>
            </c:strRef>
          </c:cat>
          <c:val>
            <c:numRef>
              <c:f>Datos!$D$492:$D$493</c:f>
              <c:numCache>
                <c:formatCode>0.00%</c:formatCode>
                <c:ptCount val="2"/>
                <c:pt idx="0">
                  <c:v>0.82072829131652658</c:v>
                </c:pt>
                <c:pt idx="1">
                  <c:v>0.17927170868347339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424832"/>
        <c:axId val="218426368"/>
      </c:barChart>
      <c:catAx>
        <c:axId val="218424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rebuchet MS" panose="020B0603020202020204" pitchFamily="34" charset="0"/>
              </a:defRPr>
            </a:pPr>
            <a:endParaRPr lang="en-US"/>
          </a:p>
        </c:txPr>
        <c:crossAx val="218426368"/>
        <c:crosses val="autoZero"/>
        <c:auto val="1"/>
        <c:lblAlgn val="ctr"/>
        <c:lblOffset val="100"/>
        <c:noMultiLvlLbl val="0"/>
      </c:catAx>
      <c:valAx>
        <c:axId val="218426368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424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Datos!$B$484:$B$485</c:f>
              <c:strCache>
                <c:ptCount val="2"/>
                <c:pt idx="0">
                  <c:v>Afternoons</c:v>
                </c:pt>
                <c:pt idx="1">
                  <c:v>Mornings</c:v>
                </c:pt>
              </c:strCache>
            </c:strRef>
          </c:cat>
          <c:val>
            <c:numRef>
              <c:f>Datos!$D$484:$D$485</c:f>
              <c:numCache>
                <c:formatCode>0.00%</c:formatCode>
                <c:ptCount val="2"/>
                <c:pt idx="0">
                  <c:v>0.86834733893557425</c:v>
                </c:pt>
                <c:pt idx="1">
                  <c:v>0.13165266106442577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455040"/>
        <c:axId val="218460928"/>
      </c:barChart>
      <c:catAx>
        <c:axId val="21845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rebuchet MS" panose="020B0603020202020204" pitchFamily="34" charset="0"/>
              </a:defRPr>
            </a:pPr>
            <a:endParaRPr lang="en-US"/>
          </a:p>
        </c:txPr>
        <c:crossAx val="218460928"/>
        <c:crosses val="autoZero"/>
        <c:auto val="1"/>
        <c:lblAlgn val="ctr"/>
        <c:lblOffset val="100"/>
        <c:noMultiLvlLbl val="0"/>
      </c:catAx>
      <c:valAx>
        <c:axId val="218460928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4550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Datos!$B$510:$B$512</c:f>
              <c:strCache>
                <c:ptCount val="3"/>
                <c:pt idx="0">
                  <c:v>&lt; 14 lectures</c:v>
                </c:pt>
                <c:pt idx="1">
                  <c:v>14 - 20 lectures</c:v>
                </c:pt>
                <c:pt idx="2">
                  <c:v>No preference</c:v>
                </c:pt>
              </c:strCache>
            </c:strRef>
          </c:cat>
          <c:val>
            <c:numRef>
              <c:f>Datos!$D$510:$D$512</c:f>
              <c:numCache>
                <c:formatCode>0.00%</c:formatCode>
                <c:ptCount val="3"/>
                <c:pt idx="0">
                  <c:v>0.1176470588235294</c:v>
                </c:pt>
                <c:pt idx="1">
                  <c:v>0.55182072829131656</c:v>
                </c:pt>
                <c:pt idx="2">
                  <c:v>0.330532212885154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7628160"/>
        <c:axId val="218489216"/>
      </c:barChart>
      <c:catAx>
        <c:axId val="187628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rebuchet MS" panose="020B0603020202020204" pitchFamily="34" charset="0"/>
              </a:defRPr>
            </a:pPr>
            <a:endParaRPr lang="en-US"/>
          </a:p>
        </c:txPr>
        <c:crossAx val="218489216"/>
        <c:crosses val="autoZero"/>
        <c:auto val="1"/>
        <c:lblAlgn val="ctr"/>
        <c:lblOffset val="100"/>
        <c:noMultiLvlLbl val="0"/>
      </c:catAx>
      <c:valAx>
        <c:axId val="218489216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187628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4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Datos!$B$519:$B$522</c:f>
              <c:strCache>
                <c:ptCount val="4"/>
                <c:pt idx="0">
                  <c:v>&lt; 2 hours</c:v>
                </c:pt>
                <c:pt idx="1">
                  <c:v>2 hours</c:v>
                </c:pt>
                <c:pt idx="2">
                  <c:v>3 hours</c:v>
                </c:pt>
                <c:pt idx="3">
                  <c:v>No preference</c:v>
                </c:pt>
              </c:strCache>
            </c:strRef>
          </c:cat>
          <c:val>
            <c:numRef>
              <c:f>Datos!$D$519:$D$522</c:f>
              <c:numCache>
                <c:formatCode>0.00%</c:formatCode>
                <c:ptCount val="4"/>
                <c:pt idx="0">
                  <c:v>7.5630252100840331E-2</c:v>
                </c:pt>
                <c:pt idx="1">
                  <c:v>0.31652661064425769</c:v>
                </c:pt>
                <c:pt idx="2">
                  <c:v>0.49019607843137253</c:v>
                </c:pt>
                <c:pt idx="3">
                  <c:v>0.1176470588235294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833280"/>
        <c:axId val="218834816"/>
      </c:barChart>
      <c:catAx>
        <c:axId val="218833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rebuchet MS" panose="020B0603020202020204" pitchFamily="34" charset="0"/>
              </a:defRPr>
            </a:pPr>
            <a:endParaRPr lang="en-US"/>
          </a:p>
        </c:txPr>
        <c:crossAx val="218834816"/>
        <c:crosses val="autoZero"/>
        <c:auto val="1"/>
        <c:lblAlgn val="ctr"/>
        <c:lblOffset val="100"/>
        <c:noMultiLvlLbl val="0"/>
      </c:catAx>
      <c:valAx>
        <c:axId val="218834816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8332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1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46512401574803147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Hoja1!$A$2:$A$11</c:f>
              <c:strCache>
                <c:ptCount val="10"/>
                <c:pt idx="0">
                  <c:v>The length of the course</c:v>
                </c:pt>
                <c:pt idx="1">
                  <c:v>The quality of the course location</c:v>
                </c:pt>
                <c:pt idx="2">
                  <c:v>Whether acquaintances attend too</c:v>
                </c:pt>
                <c:pt idx="3">
                  <c:v>The period of the course</c:v>
                </c:pt>
                <c:pt idx="4">
                  <c:v>The course fees</c:v>
                </c:pt>
                <c:pt idx="5">
                  <c:v>The distance between my place of living and the course location</c:v>
                </c:pt>
                <c:pt idx="6">
                  <c:v>Whether there is a trip or an excursion connected to the course</c:v>
                </c:pt>
                <c:pt idx="7">
                  <c:v>The day and the hour</c:v>
                </c:pt>
                <c:pt idx="8">
                  <c:v>The lecturer</c:v>
                </c:pt>
                <c:pt idx="9">
                  <c:v>The subject</c:v>
                </c:pt>
              </c:strCache>
            </c:strRef>
          </c:cat>
          <c:val>
            <c:numRef>
              <c:f>Hoja1!$B$2:$B$11</c:f>
              <c:numCache>
                <c:formatCode>0.00%</c:formatCode>
                <c:ptCount val="10"/>
                <c:pt idx="0">
                  <c:v>0.1232</c:v>
                </c:pt>
                <c:pt idx="1">
                  <c:v>0.13450000000000001</c:v>
                </c:pt>
                <c:pt idx="2">
                  <c:v>0.1457</c:v>
                </c:pt>
                <c:pt idx="3">
                  <c:v>0.1457</c:v>
                </c:pt>
                <c:pt idx="4">
                  <c:v>0.15409999999999999</c:v>
                </c:pt>
                <c:pt idx="5">
                  <c:v>0.16250000000000001</c:v>
                </c:pt>
                <c:pt idx="6">
                  <c:v>0.17369999999999999</c:v>
                </c:pt>
                <c:pt idx="7">
                  <c:v>0.20730000000000001</c:v>
                </c:pt>
                <c:pt idx="8">
                  <c:v>0.31369999999999998</c:v>
                </c:pt>
                <c:pt idx="9">
                  <c:v>0.66110000000000002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894720"/>
        <c:axId val="218896256"/>
      </c:barChart>
      <c:catAx>
        <c:axId val="218894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8896256"/>
        <c:crosses val="autoZero"/>
        <c:auto val="1"/>
        <c:lblAlgn val="ctr"/>
        <c:lblOffset val="100"/>
        <c:noMultiLvlLbl val="0"/>
      </c:catAx>
      <c:valAx>
        <c:axId val="218896256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88947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2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39845734908136482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Hoja1!$A$14:$A$23</c:f>
              <c:strCache>
                <c:ptCount val="10"/>
                <c:pt idx="0">
                  <c:v>The subject</c:v>
                </c:pt>
                <c:pt idx="1">
                  <c:v>Whether acquaintances attend too</c:v>
                </c:pt>
                <c:pt idx="2">
                  <c:v>Whether there is a trip or an excursion connected to the course</c:v>
                </c:pt>
                <c:pt idx="3">
                  <c:v>The course fees</c:v>
                </c:pt>
                <c:pt idx="4">
                  <c:v>The length of the course</c:v>
                </c:pt>
                <c:pt idx="5">
                  <c:v>The quality of the course location</c:v>
                </c:pt>
                <c:pt idx="6">
                  <c:v>The period of the course</c:v>
                </c:pt>
                <c:pt idx="7">
                  <c:v>The distance between my place of living and the course location</c:v>
                </c:pt>
                <c:pt idx="8">
                  <c:v>The lecturer</c:v>
                </c:pt>
                <c:pt idx="9">
                  <c:v>The day and the hour</c:v>
                </c:pt>
              </c:strCache>
            </c:strRef>
          </c:cat>
          <c:val>
            <c:numRef>
              <c:f>Hoja1!$B$14:$B$23</c:f>
              <c:numCache>
                <c:formatCode>0.00%</c:formatCode>
                <c:ptCount val="10"/>
                <c:pt idx="0">
                  <c:v>3.6400000000000002E-2</c:v>
                </c:pt>
                <c:pt idx="1">
                  <c:v>6.4399999999999999E-2</c:v>
                </c:pt>
                <c:pt idx="2">
                  <c:v>8.1199999999999994E-2</c:v>
                </c:pt>
                <c:pt idx="3">
                  <c:v>8.6800000000000002E-2</c:v>
                </c:pt>
                <c:pt idx="4">
                  <c:v>0.1008</c:v>
                </c:pt>
                <c:pt idx="5">
                  <c:v>0.112</c:v>
                </c:pt>
                <c:pt idx="6">
                  <c:v>0.1232</c:v>
                </c:pt>
                <c:pt idx="7">
                  <c:v>0.13450000000000001</c:v>
                </c:pt>
                <c:pt idx="8">
                  <c:v>0.1709</c:v>
                </c:pt>
                <c:pt idx="9">
                  <c:v>0.18490000000000001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913024"/>
        <c:axId val="218923008"/>
      </c:barChart>
      <c:catAx>
        <c:axId val="218913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8923008"/>
        <c:crosses val="autoZero"/>
        <c:auto val="1"/>
        <c:lblAlgn val="ctr"/>
        <c:lblOffset val="100"/>
        <c:noMultiLvlLbl val="0"/>
      </c:catAx>
      <c:valAx>
        <c:axId val="218923008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89130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3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Hoja1!$A$26:$A$35</c:f>
              <c:strCache>
                <c:ptCount val="10"/>
                <c:pt idx="0">
                  <c:v>The subject</c:v>
                </c:pt>
                <c:pt idx="1">
                  <c:v>Whether acquaintances attend too</c:v>
                </c:pt>
                <c:pt idx="2">
                  <c:v>The course fees</c:v>
                </c:pt>
                <c:pt idx="3">
                  <c:v>The lecturer</c:v>
                </c:pt>
                <c:pt idx="4">
                  <c:v>Whether there is a trip or an excursion connected to the course</c:v>
                </c:pt>
                <c:pt idx="5">
                  <c:v>The day and the hour</c:v>
                </c:pt>
                <c:pt idx="6">
                  <c:v>The quality of the course location</c:v>
                </c:pt>
                <c:pt idx="7">
                  <c:v>The distance between my place of living and the course location</c:v>
                </c:pt>
                <c:pt idx="8">
                  <c:v>The length of the course</c:v>
                </c:pt>
                <c:pt idx="9">
                  <c:v>The period of the course</c:v>
                </c:pt>
              </c:strCache>
            </c:strRef>
          </c:cat>
          <c:val>
            <c:numRef>
              <c:f>Hoja1!$B$26:$B$35</c:f>
              <c:numCache>
                <c:formatCode>0.00%</c:formatCode>
                <c:ptCount val="10"/>
                <c:pt idx="0">
                  <c:v>1.6799999999999999E-2</c:v>
                </c:pt>
                <c:pt idx="1">
                  <c:v>8.1199999999999994E-2</c:v>
                </c:pt>
                <c:pt idx="2">
                  <c:v>8.9599999999999999E-2</c:v>
                </c:pt>
                <c:pt idx="3">
                  <c:v>9.8000000000000004E-2</c:v>
                </c:pt>
                <c:pt idx="4">
                  <c:v>0.1036</c:v>
                </c:pt>
                <c:pt idx="5">
                  <c:v>0.12609999999999999</c:v>
                </c:pt>
                <c:pt idx="6">
                  <c:v>0.13730000000000001</c:v>
                </c:pt>
                <c:pt idx="7">
                  <c:v>0.1401</c:v>
                </c:pt>
                <c:pt idx="8">
                  <c:v>0.1457</c:v>
                </c:pt>
                <c:pt idx="9">
                  <c:v>0.16250000000000001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950272"/>
        <c:axId val="219095424"/>
      </c:barChart>
      <c:catAx>
        <c:axId val="2189502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9095424"/>
        <c:crosses val="autoZero"/>
        <c:auto val="1"/>
        <c:lblAlgn val="ctr"/>
        <c:lblOffset val="100"/>
        <c:noMultiLvlLbl val="0"/>
      </c:catAx>
      <c:valAx>
        <c:axId val="219095424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89502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accent1"/>
                </a:solidFill>
              </a:defRPr>
            </a:pPr>
            <a:r>
              <a:rPr lang="en-US" sz="1600" dirty="0" smtClean="0"/>
              <a:t>STUDENTS BY GENDER</a:t>
            </a:r>
            <a:endParaRPr lang="en-US" sz="1600" dirty="0"/>
          </a:p>
        </c:rich>
      </c:tx>
      <c:layout/>
      <c:overlay val="0"/>
    </c:title>
    <c:autoTitleDeleted val="0"/>
    <c:view3D>
      <c:rotX val="30"/>
      <c:rotY val="19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01862197392924E-2"/>
          <c:y val="0.23875753590696275"/>
          <c:w val="0.85726256983240223"/>
          <c:h val="0.56277050704143528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ESTUDIANTES POR GÉNERO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Men</c:v>
                </c:pt>
                <c:pt idx="1">
                  <c:v>Women</c:v>
                </c:pt>
              </c:strCache>
            </c:strRef>
          </c:cat>
          <c:val>
            <c:numRef>
              <c:f>Hoja1!$B$2:$B$3</c:f>
              <c:numCache>
                <c:formatCode>0%</c:formatCode>
                <c:ptCount val="2"/>
                <c:pt idx="0">
                  <c:v>0.42</c:v>
                </c:pt>
                <c:pt idx="1">
                  <c:v>0.57999999999999996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770-4EE9-8E2D-73FF1C258E5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4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47345734908136483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Hoja1!$A$38:$A$47</c:f>
              <c:strCache>
                <c:ptCount val="10"/>
                <c:pt idx="0">
                  <c:v>The subject</c:v>
                </c:pt>
                <c:pt idx="1">
                  <c:v>Whether acquaintances attend too</c:v>
                </c:pt>
                <c:pt idx="2">
                  <c:v>The lecturer</c:v>
                </c:pt>
                <c:pt idx="3">
                  <c:v>The course fees</c:v>
                </c:pt>
                <c:pt idx="4">
                  <c:v>Whether there is a trip or an excursion connected to the course</c:v>
                </c:pt>
                <c:pt idx="5">
                  <c:v>The day and the hour</c:v>
                </c:pt>
                <c:pt idx="6">
                  <c:v>The length of the course</c:v>
                </c:pt>
                <c:pt idx="7">
                  <c:v>The distance between my place of living and the course location</c:v>
                </c:pt>
                <c:pt idx="8">
                  <c:v>The quality of the course location</c:v>
                </c:pt>
                <c:pt idx="9">
                  <c:v>The period of the course</c:v>
                </c:pt>
              </c:strCache>
            </c:strRef>
          </c:cat>
          <c:val>
            <c:numRef>
              <c:f>Hoja1!$B$38:$B$47</c:f>
              <c:numCache>
                <c:formatCode>0.00%</c:formatCode>
                <c:ptCount val="10"/>
                <c:pt idx="0">
                  <c:v>0</c:v>
                </c:pt>
                <c:pt idx="1">
                  <c:v>3.3599999999999998E-2</c:v>
                </c:pt>
                <c:pt idx="2">
                  <c:v>3.6400000000000002E-2</c:v>
                </c:pt>
                <c:pt idx="3">
                  <c:v>5.04E-2</c:v>
                </c:pt>
                <c:pt idx="4">
                  <c:v>5.3199999999999997E-2</c:v>
                </c:pt>
                <c:pt idx="5">
                  <c:v>5.6000000000000001E-2</c:v>
                </c:pt>
                <c:pt idx="6">
                  <c:v>6.1600000000000002E-2</c:v>
                </c:pt>
                <c:pt idx="7">
                  <c:v>6.1600000000000002E-2</c:v>
                </c:pt>
                <c:pt idx="8">
                  <c:v>6.4399999999999999E-2</c:v>
                </c:pt>
                <c:pt idx="9">
                  <c:v>7.2800000000000004E-2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9140864"/>
        <c:axId val="219142400"/>
      </c:barChart>
      <c:catAx>
        <c:axId val="2191408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9142400"/>
        <c:crosses val="autoZero"/>
        <c:auto val="1"/>
        <c:lblAlgn val="ctr"/>
        <c:lblOffset val="100"/>
        <c:noMultiLvlLbl val="0"/>
      </c:catAx>
      <c:valAx>
        <c:axId val="219142400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91408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5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47901290463692037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Hoja1!$A$50:$A$59</c:f>
              <c:strCache>
                <c:ptCount val="10"/>
                <c:pt idx="0">
                  <c:v>The subject</c:v>
                </c:pt>
                <c:pt idx="1">
                  <c:v>The lecturer</c:v>
                </c:pt>
                <c:pt idx="2">
                  <c:v>Whether acquaintances attend too</c:v>
                </c:pt>
                <c:pt idx="3">
                  <c:v>The period of the course</c:v>
                </c:pt>
                <c:pt idx="4">
                  <c:v>The distance between my place of living and the course location</c:v>
                </c:pt>
                <c:pt idx="5">
                  <c:v>Whether there is a trip or an excursion connected to the course</c:v>
                </c:pt>
                <c:pt idx="6">
                  <c:v>The day and the hour</c:v>
                </c:pt>
                <c:pt idx="7">
                  <c:v>The length of the course</c:v>
                </c:pt>
                <c:pt idx="8">
                  <c:v>The quality of the course location</c:v>
                </c:pt>
                <c:pt idx="9">
                  <c:v>The course fees</c:v>
                </c:pt>
              </c:strCache>
            </c:strRef>
          </c:cat>
          <c:val>
            <c:numRef>
              <c:f>Hoja1!$B$50:$B$59</c:f>
              <c:numCache>
                <c:formatCode>0.00%</c:formatCode>
                <c:ptCount val="10"/>
                <c:pt idx="0">
                  <c:v>1.12E-2</c:v>
                </c:pt>
                <c:pt idx="1">
                  <c:v>6.4399999999999999E-2</c:v>
                </c:pt>
                <c:pt idx="2">
                  <c:v>7.2800000000000004E-2</c:v>
                </c:pt>
                <c:pt idx="3">
                  <c:v>0.13450000000000001</c:v>
                </c:pt>
                <c:pt idx="4">
                  <c:v>0.13450000000000001</c:v>
                </c:pt>
                <c:pt idx="5">
                  <c:v>0.13450000000000001</c:v>
                </c:pt>
                <c:pt idx="6">
                  <c:v>0.1401</c:v>
                </c:pt>
                <c:pt idx="7">
                  <c:v>0.15970000000000001</c:v>
                </c:pt>
                <c:pt idx="8">
                  <c:v>0.17649999999999999</c:v>
                </c:pt>
                <c:pt idx="9">
                  <c:v>0.22969999999999999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9028096"/>
        <c:axId val="219058560"/>
      </c:barChart>
      <c:catAx>
        <c:axId val="219028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9058560"/>
        <c:crosses val="autoZero"/>
        <c:auto val="1"/>
        <c:lblAlgn val="ctr"/>
        <c:lblOffset val="100"/>
        <c:noMultiLvlLbl val="0"/>
      </c:catAx>
      <c:valAx>
        <c:axId val="219058560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90280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6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4762351268591426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Hoja1!$A$62:$A$71</c:f>
              <c:strCache>
                <c:ptCount val="10"/>
                <c:pt idx="0">
                  <c:v>The subject</c:v>
                </c:pt>
                <c:pt idx="1">
                  <c:v>The lecturer</c:v>
                </c:pt>
                <c:pt idx="2">
                  <c:v>The day and the hour</c:v>
                </c:pt>
                <c:pt idx="3">
                  <c:v>Whether acquaintances attend too</c:v>
                </c:pt>
                <c:pt idx="4">
                  <c:v>Whether there is a trip or an excursion connected to the course</c:v>
                </c:pt>
                <c:pt idx="5">
                  <c:v>The quality of the course location</c:v>
                </c:pt>
                <c:pt idx="6">
                  <c:v>The course fees</c:v>
                </c:pt>
                <c:pt idx="7">
                  <c:v>The distance between my place of living and the course location</c:v>
                </c:pt>
                <c:pt idx="8">
                  <c:v>The period of the course</c:v>
                </c:pt>
                <c:pt idx="9">
                  <c:v>The length of the course</c:v>
                </c:pt>
              </c:strCache>
            </c:strRef>
          </c:cat>
          <c:val>
            <c:numRef>
              <c:f>Hoja1!$B$62:$B$71</c:f>
              <c:numCache>
                <c:formatCode>0.00%</c:formatCode>
                <c:ptCount val="10"/>
                <c:pt idx="0">
                  <c:v>5.5999999999999999E-3</c:v>
                </c:pt>
                <c:pt idx="1">
                  <c:v>2.52E-2</c:v>
                </c:pt>
                <c:pt idx="2">
                  <c:v>3.3599999999999998E-2</c:v>
                </c:pt>
                <c:pt idx="3">
                  <c:v>4.48E-2</c:v>
                </c:pt>
                <c:pt idx="4">
                  <c:v>5.04E-2</c:v>
                </c:pt>
                <c:pt idx="5">
                  <c:v>5.3199999999999997E-2</c:v>
                </c:pt>
                <c:pt idx="6">
                  <c:v>5.6000000000000001E-2</c:v>
                </c:pt>
                <c:pt idx="7">
                  <c:v>5.6000000000000001E-2</c:v>
                </c:pt>
                <c:pt idx="8">
                  <c:v>5.8799999999999998E-2</c:v>
                </c:pt>
                <c:pt idx="9">
                  <c:v>6.1600000000000002E-2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9079424"/>
        <c:axId val="219080960"/>
      </c:barChart>
      <c:catAx>
        <c:axId val="2190794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9080960"/>
        <c:crosses val="autoZero"/>
        <c:auto val="1"/>
        <c:lblAlgn val="ctr"/>
        <c:lblOffset val="100"/>
        <c:noMultiLvlLbl val="0"/>
      </c:catAx>
      <c:valAx>
        <c:axId val="219080960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9079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9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39290179352580928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Hoja1!$A$98:$A$107</c:f>
              <c:strCache>
                <c:ptCount val="10"/>
                <c:pt idx="0">
                  <c:v>The quality of the course location</c:v>
                </c:pt>
                <c:pt idx="1">
                  <c:v>The day and the hour</c:v>
                </c:pt>
                <c:pt idx="2">
                  <c:v>The distance between my place of living and the course location</c:v>
                </c:pt>
                <c:pt idx="3">
                  <c:v>The subject</c:v>
                </c:pt>
                <c:pt idx="4">
                  <c:v>The period of the course</c:v>
                </c:pt>
                <c:pt idx="5">
                  <c:v>The lecturer</c:v>
                </c:pt>
                <c:pt idx="6">
                  <c:v>The length of the course</c:v>
                </c:pt>
                <c:pt idx="7">
                  <c:v>Whether acquaintances attend too</c:v>
                </c:pt>
                <c:pt idx="8">
                  <c:v>The course fees</c:v>
                </c:pt>
                <c:pt idx="9">
                  <c:v>Whether there is a trip or an excursion connected to the course</c:v>
                </c:pt>
              </c:strCache>
            </c:strRef>
          </c:cat>
          <c:val>
            <c:numRef>
              <c:f>Hoja1!$B$98:$B$107</c:f>
              <c:numCache>
                <c:formatCode>0.00%</c:formatCode>
                <c:ptCount val="10"/>
                <c:pt idx="0">
                  <c:v>4.48E-2</c:v>
                </c:pt>
                <c:pt idx="1">
                  <c:v>4.48E-2</c:v>
                </c:pt>
                <c:pt idx="2">
                  <c:v>4.7600000000000003E-2</c:v>
                </c:pt>
                <c:pt idx="3">
                  <c:v>5.04E-2</c:v>
                </c:pt>
                <c:pt idx="4">
                  <c:v>5.6000000000000001E-2</c:v>
                </c:pt>
                <c:pt idx="5">
                  <c:v>7.0000000000000007E-2</c:v>
                </c:pt>
                <c:pt idx="6">
                  <c:v>7.5600000000000001E-2</c:v>
                </c:pt>
                <c:pt idx="7">
                  <c:v>8.6800000000000002E-2</c:v>
                </c:pt>
                <c:pt idx="8">
                  <c:v>8.6800000000000002E-2</c:v>
                </c:pt>
                <c:pt idx="9">
                  <c:v>9.5200000000000007E-2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9189632"/>
        <c:axId val="219191168"/>
      </c:barChart>
      <c:catAx>
        <c:axId val="219189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9191168"/>
        <c:crosses val="autoZero"/>
        <c:auto val="1"/>
        <c:lblAlgn val="ctr"/>
        <c:lblOffset val="100"/>
        <c:noMultiLvlLbl val="0"/>
      </c:catAx>
      <c:valAx>
        <c:axId val="219191168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91896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10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47901290463692037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Hoja1!$A$110:$A$119</c:f>
              <c:strCache>
                <c:ptCount val="10"/>
                <c:pt idx="0">
                  <c:v>The day and the hour</c:v>
                </c:pt>
                <c:pt idx="1">
                  <c:v>The quality of the course location</c:v>
                </c:pt>
                <c:pt idx="2">
                  <c:v>The period of the course</c:v>
                </c:pt>
                <c:pt idx="3">
                  <c:v>The distance between my place of living and the course location</c:v>
                </c:pt>
                <c:pt idx="4">
                  <c:v>The length of the course</c:v>
                </c:pt>
                <c:pt idx="5">
                  <c:v>The lecturer</c:v>
                </c:pt>
                <c:pt idx="6">
                  <c:v>The course fees</c:v>
                </c:pt>
                <c:pt idx="7">
                  <c:v>The subject</c:v>
                </c:pt>
                <c:pt idx="8">
                  <c:v>Whether there is a trip or an excursion connected to the course</c:v>
                </c:pt>
                <c:pt idx="9">
                  <c:v>Whether acquaintances attend too</c:v>
                </c:pt>
              </c:strCache>
            </c:strRef>
          </c:cat>
          <c:val>
            <c:numRef>
              <c:f>Hoja1!$B$110:$B$119</c:f>
              <c:numCache>
                <c:formatCode>0.00%</c:formatCode>
                <c:ptCount val="10"/>
                <c:pt idx="0">
                  <c:v>4.7600000000000003E-2</c:v>
                </c:pt>
                <c:pt idx="1">
                  <c:v>6.1600000000000002E-2</c:v>
                </c:pt>
                <c:pt idx="2">
                  <c:v>6.7199999999999996E-2</c:v>
                </c:pt>
                <c:pt idx="3">
                  <c:v>8.9599999999999999E-2</c:v>
                </c:pt>
                <c:pt idx="4">
                  <c:v>9.8000000000000004E-2</c:v>
                </c:pt>
                <c:pt idx="5">
                  <c:v>0.1148</c:v>
                </c:pt>
                <c:pt idx="6">
                  <c:v>0.12889999999999999</c:v>
                </c:pt>
                <c:pt idx="7">
                  <c:v>0.14849999999999999</c:v>
                </c:pt>
                <c:pt idx="8">
                  <c:v>0.15970000000000001</c:v>
                </c:pt>
                <c:pt idx="9">
                  <c:v>0.31090000000000001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9212032"/>
        <c:axId val="218660864"/>
      </c:barChart>
      <c:catAx>
        <c:axId val="219212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8660864"/>
        <c:crosses val="autoZero"/>
        <c:auto val="1"/>
        <c:lblAlgn val="ctr"/>
        <c:lblOffset val="100"/>
        <c:noMultiLvlLbl val="0"/>
      </c:catAx>
      <c:valAx>
        <c:axId val="218660864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92120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7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47901290463692037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Hoja1!$A$74:$A$83</c:f>
              <c:strCache>
                <c:ptCount val="10"/>
                <c:pt idx="0">
                  <c:v>The subject</c:v>
                </c:pt>
                <c:pt idx="1">
                  <c:v>The lecturer</c:v>
                </c:pt>
                <c:pt idx="2">
                  <c:v>The course fees</c:v>
                </c:pt>
                <c:pt idx="3">
                  <c:v>Whether there is a trip or an excursion connected to the course</c:v>
                </c:pt>
                <c:pt idx="4">
                  <c:v>The distance between my place of living and the course location</c:v>
                </c:pt>
                <c:pt idx="5">
                  <c:v>The day and the hour</c:v>
                </c:pt>
                <c:pt idx="6">
                  <c:v>The period of the course</c:v>
                </c:pt>
                <c:pt idx="7">
                  <c:v>Whether acquaintances attend too</c:v>
                </c:pt>
                <c:pt idx="8">
                  <c:v>The length of the course</c:v>
                </c:pt>
                <c:pt idx="9">
                  <c:v>The quality of the course location</c:v>
                </c:pt>
              </c:strCache>
            </c:strRef>
          </c:cat>
          <c:val>
            <c:numRef>
              <c:f>Hoja1!$B$74:$B$83</c:f>
              <c:numCache>
                <c:formatCode>0.00%</c:formatCode>
                <c:ptCount val="10"/>
                <c:pt idx="0">
                  <c:v>2.24E-2</c:v>
                </c:pt>
                <c:pt idx="1">
                  <c:v>3.3599999999999998E-2</c:v>
                </c:pt>
                <c:pt idx="2">
                  <c:v>5.3199999999999997E-2</c:v>
                </c:pt>
                <c:pt idx="3">
                  <c:v>5.6000000000000001E-2</c:v>
                </c:pt>
                <c:pt idx="4">
                  <c:v>6.1600000000000002E-2</c:v>
                </c:pt>
                <c:pt idx="5">
                  <c:v>6.4399999999999999E-2</c:v>
                </c:pt>
                <c:pt idx="6">
                  <c:v>7.8399999999999997E-2</c:v>
                </c:pt>
                <c:pt idx="7">
                  <c:v>8.1199999999999994E-2</c:v>
                </c:pt>
                <c:pt idx="8">
                  <c:v>8.9599999999999999E-2</c:v>
                </c:pt>
                <c:pt idx="9">
                  <c:v>0.112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681728"/>
        <c:axId val="218683264"/>
      </c:barChart>
      <c:catAx>
        <c:axId val="218681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8683264"/>
        <c:crosses val="autoZero"/>
        <c:auto val="1"/>
        <c:lblAlgn val="ctr"/>
        <c:lblOffset val="100"/>
        <c:noMultiLvlLbl val="0"/>
      </c:catAx>
      <c:valAx>
        <c:axId val="218683264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86817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Priority</a:t>
            </a:r>
            <a:r>
              <a:rPr lang="en-US" baseline="0"/>
              <a:t> 8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0987598425196845"/>
          <c:y val="0.16284740449110527"/>
          <c:w val="0.47067957130358706"/>
          <c:h val="0.7862266695829688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Hoja1!$A$86:$A$95</c:f>
              <c:strCache>
                <c:ptCount val="10"/>
                <c:pt idx="0">
                  <c:v>The subject</c:v>
                </c:pt>
                <c:pt idx="1">
                  <c:v>The course fees</c:v>
                </c:pt>
                <c:pt idx="2">
                  <c:v>The lecturer</c:v>
                </c:pt>
                <c:pt idx="3">
                  <c:v>Whether acquaintances attend too</c:v>
                </c:pt>
                <c:pt idx="4">
                  <c:v>The length of the course</c:v>
                </c:pt>
                <c:pt idx="5">
                  <c:v>Whether there is a trip or an excursion connected to the course</c:v>
                </c:pt>
                <c:pt idx="6">
                  <c:v>The day and the hour</c:v>
                </c:pt>
                <c:pt idx="7">
                  <c:v>The period of the course</c:v>
                </c:pt>
                <c:pt idx="8">
                  <c:v>The quality of the course location</c:v>
                </c:pt>
                <c:pt idx="9">
                  <c:v>The distance between my place of living and the course location</c:v>
                </c:pt>
              </c:strCache>
            </c:strRef>
          </c:cat>
          <c:val>
            <c:numRef>
              <c:f>Hoja1!$B$86:$B$95</c:f>
              <c:numCache>
                <c:formatCode>0.00%</c:formatCode>
                <c:ptCount val="10"/>
                <c:pt idx="0">
                  <c:v>4.7600000000000003E-2</c:v>
                </c:pt>
                <c:pt idx="1">
                  <c:v>6.4399999999999999E-2</c:v>
                </c:pt>
                <c:pt idx="2">
                  <c:v>7.2800000000000004E-2</c:v>
                </c:pt>
                <c:pt idx="3">
                  <c:v>7.8399999999999997E-2</c:v>
                </c:pt>
                <c:pt idx="4">
                  <c:v>8.4000000000000005E-2</c:v>
                </c:pt>
                <c:pt idx="5">
                  <c:v>9.2399999999999996E-2</c:v>
                </c:pt>
                <c:pt idx="6">
                  <c:v>9.5200000000000007E-2</c:v>
                </c:pt>
                <c:pt idx="7">
                  <c:v>0.1008</c:v>
                </c:pt>
                <c:pt idx="8">
                  <c:v>0.1036</c:v>
                </c:pt>
                <c:pt idx="9">
                  <c:v>0.112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700032"/>
        <c:axId val="218710016"/>
      </c:barChart>
      <c:catAx>
        <c:axId val="218700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8710016"/>
        <c:crosses val="autoZero"/>
        <c:auto val="1"/>
        <c:lblAlgn val="ctr"/>
        <c:lblOffset val="100"/>
        <c:noMultiLvlLbl val="0"/>
      </c:catAx>
      <c:valAx>
        <c:axId val="218710016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87000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Ingles!$A$381:$A$383</c:f>
              <c:strCache>
                <c:ptCount val="3"/>
                <c:pt idx="0">
                  <c:v>0 - 5</c:v>
                </c:pt>
                <c:pt idx="1">
                  <c:v>5 - 10</c:v>
                </c:pt>
                <c:pt idx="2">
                  <c:v>10</c:v>
                </c:pt>
              </c:strCache>
            </c:strRef>
          </c:cat>
          <c:val>
            <c:numRef>
              <c:f>Ingles!$C$381:$C$383</c:f>
              <c:numCache>
                <c:formatCode>0.00%</c:formatCode>
                <c:ptCount val="3"/>
                <c:pt idx="0">
                  <c:v>0.31652661064425769</c:v>
                </c:pt>
                <c:pt idx="1">
                  <c:v>0.26330532212885155</c:v>
                </c:pt>
                <c:pt idx="2">
                  <c:v>0.42016806722689076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732800"/>
        <c:axId val="218750976"/>
      </c:barChart>
      <c:catAx>
        <c:axId val="218732800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crossAx val="218750976"/>
        <c:crosses val="autoZero"/>
        <c:auto val="1"/>
        <c:lblAlgn val="ctr"/>
        <c:lblOffset val="100"/>
        <c:noMultiLvlLbl val="0"/>
      </c:catAx>
      <c:valAx>
        <c:axId val="218750976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7328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2200">
          <a:latin typeface="Trebuchet MS" panose="020B0603020202020204" pitchFamily="34" charset="0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Ingles!$A$390:$A$391</c:f>
              <c:strCache>
                <c:ptCount val="2"/>
                <c:pt idx="0">
                  <c:v>0 - 5</c:v>
                </c:pt>
                <c:pt idx="1">
                  <c:v>5 - 10</c:v>
                </c:pt>
              </c:strCache>
            </c:strRef>
          </c:cat>
          <c:val>
            <c:numRef>
              <c:f>Ingles!$C$390:$C$391</c:f>
              <c:numCache>
                <c:formatCode>0.00%</c:formatCode>
                <c:ptCount val="2"/>
                <c:pt idx="0">
                  <c:v>0.96358543417366949</c:v>
                </c:pt>
                <c:pt idx="1">
                  <c:v>3.6414565826330535E-2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613248"/>
        <c:axId val="218614784"/>
      </c:barChart>
      <c:catAx>
        <c:axId val="218613248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crossAx val="218614784"/>
        <c:crosses val="autoZero"/>
        <c:auto val="1"/>
        <c:lblAlgn val="ctr"/>
        <c:lblOffset val="100"/>
        <c:noMultiLvlLbl val="0"/>
      </c:catAx>
      <c:valAx>
        <c:axId val="218614784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6132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2200">
          <a:latin typeface="Trebuchet MS" panose="020B0603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 sz="1600">
                <a:solidFill>
                  <a:srgbClr val="0070C0"/>
                </a:solidFill>
              </a:defRPr>
            </a:pPr>
            <a:r>
              <a:rPr lang="en-US" sz="1600" dirty="0" smtClean="0">
                <a:solidFill>
                  <a:srgbClr val="0070C0"/>
                </a:solidFill>
              </a:rPr>
              <a:t>STUDENTS ENROLLED BY AGE GROUPS </a:t>
            </a:r>
          </a:p>
        </c:rich>
      </c:tx>
      <c:layout>
        <c:manualLayout>
          <c:xMode val="edge"/>
          <c:yMode val="edge"/>
          <c:x val="0.10256969918865194"/>
          <c:y val="2.5437798577935784E-2"/>
        </c:manualLayout>
      </c:layout>
      <c:overlay val="0"/>
    </c:title>
    <c:autoTitleDeleted val="0"/>
    <c:view3D>
      <c:rotX val="50"/>
      <c:rotY val="33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934541003380577E-3"/>
          <c:y val="0.26114512917368154"/>
          <c:w val="0.99800654589966187"/>
          <c:h val="0.67618234726056081"/>
        </c:manualLayout>
      </c:layout>
      <c:pie3DChart>
        <c:varyColors val="1"/>
        <c:ser>
          <c:idx val="0"/>
          <c:order val="0"/>
          <c:explosion val="11"/>
          <c:dLbls>
            <c:dLbl>
              <c:idx val="0"/>
              <c:layout>
                <c:manualLayout>
                  <c:x val="1.7321984065262589E-2"/>
                  <c:y val="5.4267474554109373E-3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0,07</a:t>
                    </a:r>
                    <a:r>
                      <a:rPr lang="en-US" sz="1600" b="1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494516482295618E-3"/>
                  <c:y val="2.7133737277054686E-3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12,23</a:t>
                    </a:r>
                    <a:r>
                      <a:rPr lang="en-US" sz="1600" b="1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0D-432B-90F7-049A78189945}"/>
                </c:ext>
              </c:extLst>
            </c:dLbl>
            <c:dLbl>
              <c:idx val="2"/>
              <c:layout>
                <c:manualLayout>
                  <c:x val="-0.28614277566941493"/>
                  <c:y val="-2.2046161537606933E-2"/>
                </c:manualLayout>
              </c:layout>
              <c:tx>
                <c:rich>
                  <a:bodyPr/>
                  <a:lstStyle/>
                  <a:p>
                    <a:pPr>
                      <a:defRPr sz="1600" b="1"/>
                    </a:pPr>
                    <a:r>
                      <a:rPr lang="en-US" sz="1600" b="1" dirty="0" smtClean="0"/>
                      <a:t>55,11</a:t>
                    </a:r>
                    <a:r>
                      <a:rPr lang="en-US" sz="1600" b="1" dirty="0"/>
                      <a:t>%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574725824114781E-2"/>
                  <c:y val="-5.4267474554109373E-3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29,06</a:t>
                    </a:r>
                    <a:r>
                      <a:rPr lang="en-US" sz="1600" b="1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0D-432B-90F7-049A78189945}"/>
                </c:ext>
              </c:extLst>
            </c:dLbl>
            <c:dLbl>
              <c:idx val="4"/>
              <c:layout>
                <c:manualLayout>
                  <c:x val="-3.6218693954639961E-2"/>
                  <c:y val="-3.7987232187876557E-2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3,53</a:t>
                    </a:r>
                    <a:r>
                      <a:rPr lang="en-US" sz="1600" b="1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Hoja1!$A$3:$A$7</c:f>
              <c:strCache>
                <c:ptCount val="5"/>
                <c:pt idx="0">
                  <c:v>50</c:v>
                </c:pt>
                <c:pt idx="1">
                  <c:v>51 - 60</c:v>
                </c:pt>
                <c:pt idx="2">
                  <c:v>61 - 70</c:v>
                </c:pt>
                <c:pt idx="3">
                  <c:v>71 - 80</c:v>
                </c:pt>
                <c:pt idx="4">
                  <c:v>Above 80</c:v>
                </c:pt>
              </c:strCache>
            </c:strRef>
          </c:cat>
          <c:val>
            <c:numRef>
              <c:f>Hoja1!$B$3:$B$7</c:f>
              <c:numCache>
                <c:formatCode>0.00%</c:formatCode>
                <c:ptCount val="5"/>
                <c:pt idx="0">
                  <c:v>7.1942446043165469E-4</c:v>
                </c:pt>
                <c:pt idx="1">
                  <c:v>0.1223021582733813</c:v>
                </c:pt>
                <c:pt idx="2">
                  <c:v>0.55107913669064745</c:v>
                </c:pt>
                <c:pt idx="3">
                  <c:v>0.2906474820143885</c:v>
                </c:pt>
                <c:pt idx="4">
                  <c:v>3.5251798561151078E-2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70D-432B-90F7-049A781899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txPr>
          <a:bodyPr/>
          <a:lstStyle/>
          <a:p>
            <a:pPr>
              <a:defRPr sz="1400" b="1"/>
            </a:pPr>
            <a:endParaRPr lang="en-US"/>
          </a:p>
        </c:txPr>
      </c:legendEntry>
      <c:layout>
        <c:manualLayout>
          <c:xMode val="edge"/>
          <c:yMode val="edge"/>
          <c:x val="0.76331449283412955"/>
          <c:y val="0.47909206669344434"/>
          <c:w val="0.22093824892472266"/>
          <c:h val="0.37655110970575917"/>
        </c:manualLayout>
      </c:layout>
      <c:overlay val="1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s-ES" sz="2000" baseline="0" dirty="0" smtClean="0"/>
              <a:t> STUDENT DISTRIBUTION BY LEVEL OF STUDIES 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1,87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1,44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9449334289959476E-3"/>
                  <c:y val="7.25350813218870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33,02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28,49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21,51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483111429986491E-3"/>
                  <c:y val="-2.789810820072527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6,62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6,76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0,29</a:t>
                    </a:r>
                    <a:r>
                      <a:rPr lang="en-US" dirty="0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Hoja1!$A$2:$A$9</c:f>
              <c:strCache>
                <c:ptCount val="8"/>
                <c:pt idx="0">
                  <c:v>Other types of studies</c:v>
                </c:pt>
                <c:pt idx="1">
                  <c:v>Doctorate</c:v>
                </c:pt>
                <c:pt idx="2">
                  <c:v>University Degree, Engineering, Architecture or assimilated studies</c:v>
                </c:pt>
                <c:pt idx="3">
                  <c:v>University Diploma (3-year degree), 1s cycle of Licenciatura (Five-year degree) or assimilated studies</c:v>
                </c:pt>
                <c:pt idx="4">
                  <c:v>Upper Secondary Education or assimilated studies</c:v>
                </c:pt>
                <c:pt idx="5">
                  <c:v>Lower Secondary Education or assimilated studies</c:v>
                </c:pt>
                <c:pt idx="6">
                  <c:v>Primary Education Studies</c:v>
                </c:pt>
                <c:pt idx="7">
                  <c:v>Without Studies</c:v>
                </c:pt>
              </c:strCache>
            </c:strRef>
          </c:cat>
          <c:val>
            <c:numRef>
              <c:f>Hoja1!$B$2:$B$9</c:f>
              <c:numCache>
                <c:formatCode>0.00%</c:formatCode>
                <c:ptCount val="8"/>
                <c:pt idx="0">
                  <c:v>1.870503597122302E-2</c:v>
                </c:pt>
                <c:pt idx="1">
                  <c:v>1.4388489208633094E-2</c:v>
                </c:pt>
                <c:pt idx="2">
                  <c:v>0.33021582733812949</c:v>
                </c:pt>
                <c:pt idx="3">
                  <c:v>0.28489208633093527</c:v>
                </c:pt>
                <c:pt idx="4">
                  <c:v>0.21510791366906476</c:v>
                </c:pt>
                <c:pt idx="5">
                  <c:v>6.6187050359712229E-2</c:v>
                </c:pt>
                <c:pt idx="6">
                  <c:v>6.7625899280575538E-2</c:v>
                </c:pt>
                <c:pt idx="7">
                  <c:v>2.8776978417266188E-3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19C-4D93-9B3A-E4B0C5306CA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8"/>
        <c:axId val="187685504"/>
        <c:axId val="187682816"/>
      </c:barChart>
      <c:valAx>
        <c:axId val="187682816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187685504"/>
        <c:crosses val="autoZero"/>
        <c:crossBetween val="between"/>
      </c:valAx>
      <c:catAx>
        <c:axId val="18768550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768281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CC00CC"/>
              </a:solidFill>
            </c:spPr>
          </c:dPt>
          <c:dPt>
            <c:idx val="1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>
                        <a:latin typeface="+mj-lt"/>
                      </a:rPr>
                      <a:t>50,98%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latin typeface="+mj-lt"/>
                      </a:rPr>
                      <a:t>49,02%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Ingles!$A$17:$A$18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Ingles!$C$17:$C$18</c:f>
              <c:numCache>
                <c:formatCode>0.00%</c:formatCode>
                <c:ptCount val="2"/>
                <c:pt idx="0">
                  <c:v>0.50980392156862742</c:v>
                </c:pt>
                <c:pt idx="1">
                  <c:v>0.49019607843137253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800" b="0">
                <a:latin typeface="+mj-lt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800" b="0">
                <a:latin typeface="+mj-lt"/>
              </a:defRPr>
            </a:pPr>
            <a:endParaRPr lang="en-US"/>
          </a:p>
        </c:txPr>
      </c:legendEntry>
      <c:layout/>
      <c:overlay val="0"/>
      <c:txPr>
        <a:bodyPr/>
        <a:lstStyle/>
        <a:p>
          <a:pPr>
            <a:defRPr sz="1800" b="0">
              <a:latin typeface="Trebuchet MS" panose="020B0603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Lbls>
            <c:txPr>
              <a:bodyPr/>
              <a:lstStyle/>
              <a:p>
                <a:pPr>
                  <a:defRPr sz="1400" b="1">
                    <a:latin typeface="Futura Lt BT" panose="020B0402020204020303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Ingles!$A$9:$A$10</c:f>
              <c:strCache>
                <c:ptCount val="2"/>
                <c:pt idx="0">
                  <c:v>Town</c:v>
                </c:pt>
                <c:pt idx="1">
                  <c:v>Village</c:v>
                </c:pt>
              </c:strCache>
            </c:strRef>
          </c:cat>
          <c:val>
            <c:numRef>
              <c:f>Ingles!$C$9:$C$10</c:f>
              <c:numCache>
                <c:formatCode>0.00%</c:formatCode>
                <c:ptCount val="2"/>
                <c:pt idx="0">
                  <c:v>0.82913165266106448</c:v>
                </c:pt>
                <c:pt idx="1">
                  <c:v>0.17086834733893558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400" b="1">
              <a:latin typeface="Futura Lt BT" panose="020B04020202040203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7952655215364509"/>
          <c:y val="5.0925925925925923E-2"/>
          <c:w val="0.46433842490852423"/>
          <c:h val="0.89814814814814814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8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Datos!$B$254:$B$259</c:f>
              <c:strCache>
                <c:ptCount val="6"/>
                <c:pt idx="0">
                  <c:v>Other</c:v>
                </c:pt>
                <c:pt idx="1">
                  <c:v>To meet other people with similar interests</c:v>
                </c:pt>
                <c:pt idx="2">
                  <c:v>To learn practical skills</c:v>
                </c:pt>
                <c:pt idx="3">
                  <c:v>To obtain background information on current topics</c:v>
                </c:pt>
                <c:pt idx="4">
                  <c:v>To fill the free time in a useful way</c:v>
                </c:pt>
                <c:pt idx="5">
                  <c:v>To further development oneself</c:v>
                </c:pt>
              </c:strCache>
            </c:strRef>
          </c:cat>
          <c:val>
            <c:numRef>
              <c:f>Datos!$D$254:$D$259</c:f>
              <c:numCache>
                <c:formatCode>0.00%</c:formatCode>
                <c:ptCount val="6"/>
                <c:pt idx="0">
                  <c:v>1.9607843137254902E-2</c:v>
                </c:pt>
                <c:pt idx="1">
                  <c:v>0.22408963585434175</c:v>
                </c:pt>
                <c:pt idx="2">
                  <c:v>0.3081232492997199</c:v>
                </c:pt>
                <c:pt idx="3">
                  <c:v>0.31372549019607843</c:v>
                </c:pt>
                <c:pt idx="4">
                  <c:v>0.37815126050420167</c:v>
                </c:pt>
                <c:pt idx="5">
                  <c:v>0.71988795518207283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7904640"/>
        <c:axId val="217906176"/>
      </c:barChart>
      <c:catAx>
        <c:axId val="217904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rebuchet MS" panose="020B0603020202020204" pitchFamily="34" charset="0"/>
              </a:defRPr>
            </a:pPr>
            <a:endParaRPr lang="en-US"/>
          </a:p>
        </c:txPr>
        <c:crossAx val="217906176"/>
        <c:crosses val="autoZero"/>
        <c:auto val="1"/>
        <c:lblAlgn val="ctr"/>
        <c:lblOffset val="100"/>
        <c:noMultiLvlLbl val="0"/>
      </c:catAx>
      <c:valAx>
        <c:axId val="217906176"/>
        <c:scaling>
          <c:orientation val="minMax"/>
        </c:scaling>
        <c:delete val="1"/>
        <c:axPos val="b"/>
        <c:numFmt formatCode="0.00%" sourceLinked="1"/>
        <c:majorTickMark val="out"/>
        <c:minorTickMark val="none"/>
        <c:tickLblPos val="nextTo"/>
        <c:crossAx val="2179046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Datos!$B$275:$B$280</c:f>
              <c:strCache>
                <c:ptCount val="6"/>
                <c:pt idx="0">
                  <c:v>I starter this year</c:v>
                </c:pt>
                <c:pt idx="1">
                  <c:v>Two years ago</c:v>
                </c:pt>
                <c:pt idx="2">
                  <c:v>More than 2 years ago</c:v>
                </c:pt>
                <c:pt idx="3">
                  <c:v>More than 5 years ago</c:v>
                </c:pt>
                <c:pt idx="4">
                  <c:v>More than 10 years ago</c:v>
                </c:pt>
                <c:pt idx="5">
                  <c:v>More than 15 years ago</c:v>
                </c:pt>
              </c:strCache>
            </c:strRef>
          </c:cat>
          <c:val>
            <c:numRef>
              <c:f>Datos!$D$275:$D$280</c:f>
              <c:numCache>
                <c:formatCode>0.00%</c:formatCode>
                <c:ptCount val="6"/>
                <c:pt idx="0">
                  <c:v>0.13445378151260504</c:v>
                </c:pt>
                <c:pt idx="1">
                  <c:v>0.16246498599439774</c:v>
                </c:pt>
                <c:pt idx="2">
                  <c:v>0.3081232492997199</c:v>
                </c:pt>
                <c:pt idx="3">
                  <c:v>0.24089635854341737</c:v>
                </c:pt>
                <c:pt idx="4">
                  <c:v>0.1176470588235294</c:v>
                </c:pt>
                <c:pt idx="5">
                  <c:v>3.6414565826330535E-2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088576"/>
        <c:axId val="218090112"/>
      </c:barChart>
      <c:catAx>
        <c:axId val="218088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rebuchet MS" panose="020B0603020202020204" pitchFamily="34" charset="0"/>
              </a:defRPr>
            </a:pPr>
            <a:endParaRPr lang="en-US"/>
          </a:p>
        </c:txPr>
        <c:crossAx val="218090112"/>
        <c:crosses val="autoZero"/>
        <c:auto val="1"/>
        <c:lblAlgn val="ctr"/>
        <c:lblOffset val="100"/>
        <c:noMultiLvlLbl val="0"/>
      </c:catAx>
      <c:valAx>
        <c:axId val="218090112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0885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600">
                    <a:latin typeface="Trebuchet MS" panose="020B0603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Datos!$B$287:$B$291</c:f>
              <c:strCache>
                <c:ptCount val="5"/>
                <c:pt idx="0">
                  <c:v>I completely agree</c:v>
                </c:pt>
                <c:pt idx="1">
                  <c:v>I agree</c:v>
                </c:pt>
                <c:pt idx="2">
                  <c:v>I agree in some aspects and I don't agree in others</c:v>
                </c:pt>
                <c:pt idx="3">
                  <c:v>I don't agree</c:v>
                </c:pt>
                <c:pt idx="4">
                  <c:v>I don't agree at all</c:v>
                </c:pt>
              </c:strCache>
            </c:strRef>
          </c:cat>
          <c:val>
            <c:numRef>
              <c:f>Datos!$D$287:$D$291</c:f>
              <c:numCache>
                <c:formatCode>0.00%</c:formatCode>
                <c:ptCount val="5"/>
                <c:pt idx="0">
                  <c:v>0.28291316526610644</c:v>
                </c:pt>
                <c:pt idx="1">
                  <c:v>0.5266106442577031</c:v>
                </c:pt>
                <c:pt idx="2">
                  <c:v>0.17927170868347339</c:v>
                </c:pt>
                <c:pt idx="3">
                  <c:v>8.4033613445378148E-3</c:v>
                </c:pt>
                <c:pt idx="4">
                  <c:v>2.8011204481792717E-3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18133248"/>
        <c:axId val="218134784"/>
      </c:barChart>
      <c:catAx>
        <c:axId val="218133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rebuchet MS" panose="020B0603020202020204" pitchFamily="34" charset="0"/>
              </a:defRPr>
            </a:pPr>
            <a:endParaRPr lang="en-US"/>
          </a:p>
        </c:txPr>
        <c:crossAx val="218134784"/>
        <c:crosses val="autoZero"/>
        <c:auto val="1"/>
        <c:lblAlgn val="ctr"/>
        <c:lblOffset val="100"/>
        <c:noMultiLvlLbl val="0"/>
      </c:catAx>
      <c:valAx>
        <c:axId val="218134784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extTo"/>
        <c:crossAx val="2181332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1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D0EF60-B298-4D90-8C93-5F67A1EF18D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61752C9-2D95-4411-A6FD-671F1A066504}">
      <dgm:prSet phldrT="[Texto]"/>
      <dgm:spPr/>
      <dgm:t>
        <a:bodyPr/>
        <a:lstStyle/>
        <a:p>
          <a:r>
            <a:rPr lang="es-ES" b="1" dirty="0" smtClean="0"/>
            <a:t>OVERALL HARMONIOUS DEVELOPMENT</a:t>
          </a:r>
          <a:endParaRPr lang="es-ES" b="1" dirty="0"/>
        </a:p>
      </dgm:t>
    </dgm:pt>
    <dgm:pt modelId="{CBA637F0-9F38-4E6F-AFA0-F916A8019F9D}" type="parTrans" cxnId="{28F512F5-DFB4-433D-A7FA-E98F39AA55CE}">
      <dgm:prSet/>
      <dgm:spPr/>
      <dgm:t>
        <a:bodyPr/>
        <a:lstStyle/>
        <a:p>
          <a:endParaRPr lang="es-ES"/>
        </a:p>
      </dgm:t>
    </dgm:pt>
    <dgm:pt modelId="{251A8693-E316-4FEE-AF83-1F644111B120}" type="sibTrans" cxnId="{28F512F5-DFB4-433D-A7FA-E98F39AA55CE}">
      <dgm:prSet/>
      <dgm:spPr/>
      <dgm:t>
        <a:bodyPr/>
        <a:lstStyle/>
        <a:p>
          <a:endParaRPr lang="es-ES"/>
        </a:p>
      </dgm:t>
    </dgm:pt>
    <dgm:pt modelId="{527775FC-92D8-4C07-B571-996B51A972F5}">
      <dgm:prSet phldrT="[Texto]" custT="1"/>
      <dgm:spPr/>
      <dgm:t>
        <a:bodyPr/>
        <a:lstStyle/>
        <a:p>
          <a:r>
            <a:rPr lang="es-ES" sz="1400" b="1" dirty="0" smtClean="0"/>
            <a:t>CULTURAL</a:t>
          </a:r>
          <a:endParaRPr lang="es-ES" sz="1100" b="1" dirty="0"/>
        </a:p>
      </dgm:t>
    </dgm:pt>
    <dgm:pt modelId="{80DFDF39-58F7-4AA2-B255-02A407699827}" type="parTrans" cxnId="{315F3C3B-85B9-4A74-8658-A00190093A9D}">
      <dgm:prSet/>
      <dgm:spPr/>
      <dgm:t>
        <a:bodyPr/>
        <a:lstStyle/>
        <a:p>
          <a:endParaRPr lang="es-ES"/>
        </a:p>
      </dgm:t>
    </dgm:pt>
    <dgm:pt modelId="{D803F7BC-1C05-4954-BBDB-7DE13E92F8B4}" type="sibTrans" cxnId="{315F3C3B-85B9-4A74-8658-A00190093A9D}">
      <dgm:prSet/>
      <dgm:spPr/>
      <dgm:t>
        <a:bodyPr/>
        <a:lstStyle/>
        <a:p>
          <a:endParaRPr lang="es-ES"/>
        </a:p>
      </dgm:t>
    </dgm:pt>
    <dgm:pt modelId="{4A8CE403-5541-4408-A8F2-7984768BC324}">
      <dgm:prSet phldrT="[Texto]" custT="1"/>
      <dgm:spPr/>
      <dgm:t>
        <a:bodyPr/>
        <a:lstStyle/>
        <a:p>
          <a:r>
            <a:rPr lang="es-ES" sz="1200" b="1" dirty="0" smtClean="0"/>
            <a:t>INTELLECTUAL</a:t>
          </a:r>
          <a:endParaRPr lang="es-ES" sz="1400" b="1" dirty="0"/>
        </a:p>
      </dgm:t>
    </dgm:pt>
    <dgm:pt modelId="{33B2242A-9850-4F5A-AF3E-FF6285CF40C2}" type="parTrans" cxnId="{1C83EDE0-2D97-4F1D-B8A3-2CB34808FCD4}">
      <dgm:prSet/>
      <dgm:spPr/>
      <dgm:t>
        <a:bodyPr/>
        <a:lstStyle/>
        <a:p>
          <a:endParaRPr lang="es-ES"/>
        </a:p>
      </dgm:t>
    </dgm:pt>
    <dgm:pt modelId="{AFBA4A87-45F0-4404-9798-823F77D1BE93}" type="sibTrans" cxnId="{1C83EDE0-2D97-4F1D-B8A3-2CB34808FCD4}">
      <dgm:prSet/>
      <dgm:spPr/>
      <dgm:t>
        <a:bodyPr/>
        <a:lstStyle/>
        <a:p>
          <a:endParaRPr lang="es-ES"/>
        </a:p>
      </dgm:t>
    </dgm:pt>
    <dgm:pt modelId="{2D3857F5-D536-451B-AB2F-04ABA3093945}">
      <dgm:prSet phldrT="[Texto]" custT="1"/>
      <dgm:spPr/>
      <dgm:t>
        <a:bodyPr/>
        <a:lstStyle/>
        <a:p>
          <a:r>
            <a:rPr lang="es-ES" sz="1400" b="1" dirty="0" smtClean="0"/>
            <a:t>PERSONAL</a:t>
          </a:r>
          <a:endParaRPr lang="es-ES" sz="1100" b="1" dirty="0"/>
        </a:p>
      </dgm:t>
    </dgm:pt>
    <dgm:pt modelId="{387502F1-8197-4F6A-B850-A2D9D3D83016}" type="parTrans" cxnId="{09FE37ED-79BD-426B-86FC-5349462B128F}">
      <dgm:prSet/>
      <dgm:spPr/>
      <dgm:t>
        <a:bodyPr/>
        <a:lstStyle/>
        <a:p>
          <a:endParaRPr lang="es-ES"/>
        </a:p>
      </dgm:t>
    </dgm:pt>
    <dgm:pt modelId="{DD026660-1FF9-4854-B4F3-71D574A95588}" type="sibTrans" cxnId="{09FE37ED-79BD-426B-86FC-5349462B128F}">
      <dgm:prSet/>
      <dgm:spPr/>
      <dgm:t>
        <a:bodyPr/>
        <a:lstStyle/>
        <a:p>
          <a:endParaRPr lang="es-ES"/>
        </a:p>
      </dgm:t>
    </dgm:pt>
    <dgm:pt modelId="{1C8864CC-4AB9-473E-9043-22DC3DD56ECD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ES" sz="1100" b="1" dirty="0" smtClean="0"/>
            <a:t>PHYSICAL</a:t>
          </a:r>
          <a:endParaRPr lang="es-ES" sz="1100" b="1" dirty="0"/>
        </a:p>
      </dgm:t>
    </dgm:pt>
    <dgm:pt modelId="{ECF66598-1D41-4D30-BC93-10DD29A854BF}" type="parTrans" cxnId="{7FBC77DE-7C55-4555-80BB-976C94F91BBA}">
      <dgm:prSet/>
      <dgm:spPr/>
      <dgm:t>
        <a:bodyPr/>
        <a:lstStyle/>
        <a:p>
          <a:endParaRPr lang="es-ES"/>
        </a:p>
      </dgm:t>
    </dgm:pt>
    <dgm:pt modelId="{C99AA98C-AA01-4249-8D04-08EE38D3DBA0}" type="sibTrans" cxnId="{7FBC77DE-7C55-4555-80BB-976C94F91BBA}">
      <dgm:prSet/>
      <dgm:spPr/>
      <dgm:t>
        <a:bodyPr/>
        <a:lstStyle/>
        <a:p>
          <a:endParaRPr lang="es-ES"/>
        </a:p>
      </dgm:t>
    </dgm:pt>
    <dgm:pt modelId="{823B2A40-6E42-4852-BB63-B1EF03938F29}">
      <dgm:prSet phldrT="[Texto]" custT="1"/>
      <dgm:spPr>
        <a:solidFill>
          <a:schemeClr val="accent2"/>
        </a:solidFill>
      </dgm:spPr>
      <dgm:t>
        <a:bodyPr/>
        <a:lstStyle/>
        <a:p>
          <a:r>
            <a:rPr lang="es-ES" sz="1400" b="1" dirty="0" smtClean="0"/>
            <a:t>SOCIAL</a:t>
          </a:r>
          <a:endParaRPr lang="es-ES" sz="1100" b="1" dirty="0"/>
        </a:p>
      </dgm:t>
    </dgm:pt>
    <dgm:pt modelId="{D5AB65BE-E9BA-4ACF-A9F4-144D499D421D}" type="parTrans" cxnId="{48FE0BB9-0159-4BA3-9675-507C7D0860CD}">
      <dgm:prSet/>
      <dgm:spPr/>
      <dgm:t>
        <a:bodyPr/>
        <a:lstStyle/>
        <a:p>
          <a:endParaRPr lang="es-ES"/>
        </a:p>
      </dgm:t>
    </dgm:pt>
    <dgm:pt modelId="{897BFC87-1BBA-461F-A3CF-C691D87DC68A}" type="sibTrans" cxnId="{48FE0BB9-0159-4BA3-9675-507C7D0860CD}">
      <dgm:prSet/>
      <dgm:spPr/>
      <dgm:t>
        <a:bodyPr/>
        <a:lstStyle/>
        <a:p>
          <a:endParaRPr lang="es-ES"/>
        </a:p>
      </dgm:t>
    </dgm:pt>
    <dgm:pt modelId="{EBF8897F-7E26-4116-B837-14323E26B4CB}" type="pres">
      <dgm:prSet presAssocID="{52D0EF60-B298-4D90-8C93-5F67A1EF18D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6CFDC9D-C470-4542-9C0F-E5E770D782FF}" type="pres">
      <dgm:prSet presAssocID="{E61752C9-2D95-4411-A6FD-671F1A066504}" presName="centerShape" presStyleLbl="node0" presStyleIdx="0" presStyleCnt="1" custScaleX="120691" custScaleY="120691"/>
      <dgm:spPr/>
      <dgm:t>
        <a:bodyPr/>
        <a:lstStyle/>
        <a:p>
          <a:endParaRPr lang="es-ES"/>
        </a:p>
      </dgm:t>
    </dgm:pt>
    <dgm:pt modelId="{D49AF5C5-B88A-46CC-9EF9-5A22C3CFF915}" type="pres">
      <dgm:prSet presAssocID="{527775FC-92D8-4C07-B571-996B51A972F5}" presName="node" presStyleLbl="node1" presStyleIdx="0" presStyleCnt="5" custScaleX="114943" custScaleY="1149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C02814-F2FF-4DDE-B4A2-E02178B7A0F2}" type="pres">
      <dgm:prSet presAssocID="{527775FC-92D8-4C07-B571-996B51A972F5}" presName="dummy" presStyleCnt="0"/>
      <dgm:spPr/>
    </dgm:pt>
    <dgm:pt modelId="{3B66F400-0AF5-40A2-A6E0-C37CAA45A2DE}" type="pres">
      <dgm:prSet presAssocID="{D803F7BC-1C05-4954-BBDB-7DE13E92F8B4}" presName="sibTrans" presStyleLbl="sibTrans2D1" presStyleIdx="0" presStyleCnt="5"/>
      <dgm:spPr/>
      <dgm:t>
        <a:bodyPr/>
        <a:lstStyle/>
        <a:p>
          <a:endParaRPr lang="es-ES"/>
        </a:p>
      </dgm:t>
    </dgm:pt>
    <dgm:pt modelId="{CDCAF54C-F8C3-4E33-A0A5-928BC7B8FE82}" type="pres">
      <dgm:prSet presAssocID="{4A8CE403-5541-4408-A8F2-7984768BC324}" presName="node" presStyleLbl="node1" presStyleIdx="1" presStyleCnt="5" custScaleX="114876" custScaleY="1149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52FF46-18DF-4A16-A210-51ADA697F98B}" type="pres">
      <dgm:prSet presAssocID="{4A8CE403-5541-4408-A8F2-7984768BC324}" presName="dummy" presStyleCnt="0"/>
      <dgm:spPr/>
    </dgm:pt>
    <dgm:pt modelId="{CB59D39D-EB7A-4452-9545-178105D8BB19}" type="pres">
      <dgm:prSet presAssocID="{AFBA4A87-45F0-4404-9798-823F77D1BE93}" presName="sibTrans" presStyleLbl="sibTrans2D1" presStyleIdx="1" presStyleCnt="5"/>
      <dgm:spPr/>
      <dgm:t>
        <a:bodyPr/>
        <a:lstStyle/>
        <a:p>
          <a:endParaRPr lang="es-ES"/>
        </a:p>
      </dgm:t>
    </dgm:pt>
    <dgm:pt modelId="{20F60E52-3CC7-4F76-94A8-545B0C8A28E6}" type="pres">
      <dgm:prSet presAssocID="{823B2A40-6E42-4852-BB63-B1EF03938F29}" presName="node" presStyleLbl="node1" presStyleIdx="2" presStyleCnt="5" custScaleX="114943" custScaleY="1149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55E262-9010-4417-B118-23086E49E16A}" type="pres">
      <dgm:prSet presAssocID="{823B2A40-6E42-4852-BB63-B1EF03938F29}" presName="dummy" presStyleCnt="0"/>
      <dgm:spPr/>
    </dgm:pt>
    <dgm:pt modelId="{B78F8CAF-A23F-4DD2-BE45-68E45C071F25}" type="pres">
      <dgm:prSet presAssocID="{897BFC87-1BBA-461F-A3CF-C691D87DC68A}" presName="sibTrans" presStyleLbl="sibTrans2D1" presStyleIdx="2" presStyleCnt="5"/>
      <dgm:spPr/>
      <dgm:t>
        <a:bodyPr/>
        <a:lstStyle/>
        <a:p>
          <a:endParaRPr lang="es-ES"/>
        </a:p>
      </dgm:t>
    </dgm:pt>
    <dgm:pt modelId="{B4343658-6554-42DD-9A4A-47A779FDA31E}" type="pres">
      <dgm:prSet presAssocID="{2D3857F5-D536-451B-AB2F-04ABA3093945}" presName="node" presStyleLbl="node1" presStyleIdx="3" presStyleCnt="5" custScaleX="114943" custScaleY="1149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C749B3-445D-46C8-B150-7F9F35431C2B}" type="pres">
      <dgm:prSet presAssocID="{2D3857F5-D536-451B-AB2F-04ABA3093945}" presName="dummy" presStyleCnt="0"/>
      <dgm:spPr/>
    </dgm:pt>
    <dgm:pt modelId="{4145D6CF-000F-45CE-81B3-68B90269FE43}" type="pres">
      <dgm:prSet presAssocID="{DD026660-1FF9-4854-B4F3-71D574A95588}" presName="sibTrans" presStyleLbl="sibTrans2D1" presStyleIdx="3" presStyleCnt="5"/>
      <dgm:spPr/>
      <dgm:t>
        <a:bodyPr/>
        <a:lstStyle/>
        <a:p>
          <a:endParaRPr lang="es-ES"/>
        </a:p>
      </dgm:t>
    </dgm:pt>
    <dgm:pt modelId="{FE17B54F-B30B-46E8-AA39-6E3DF374D9AD}" type="pres">
      <dgm:prSet presAssocID="{1C8864CC-4AB9-473E-9043-22DC3DD56ECD}" presName="node" presStyleLbl="node1" presStyleIdx="4" presStyleCnt="5" custScaleX="114943" custScaleY="11494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9176013-8891-4165-B016-237E9387264A}" type="pres">
      <dgm:prSet presAssocID="{1C8864CC-4AB9-473E-9043-22DC3DD56ECD}" presName="dummy" presStyleCnt="0"/>
      <dgm:spPr/>
    </dgm:pt>
    <dgm:pt modelId="{A17A569E-0463-419B-9AA8-92B425810C0E}" type="pres">
      <dgm:prSet presAssocID="{C99AA98C-AA01-4249-8D04-08EE38D3DBA0}" presName="sibTrans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D4BEB589-0BEF-4B76-8F5F-D479C5F0AACE}" type="presOf" srcId="{DD026660-1FF9-4854-B4F3-71D574A95588}" destId="{4145D6CF-000F-45CE-81B3-68B90269FE43}" srcOrd="0" destOrd="0" presId="urn:microsoft.com/office/officeart/2005/8/layout/radial6"/>
    <dgm:cxn modelId="{BE4559DA-9EE8-4DEA-A6BA-EF2DA5C86A95}" type="presOf" srcId="{52D0EF60-B298-4D90-8C93-5F67A1EF18DF}" destId="{EBF8897F-7E26-4116-B837-14323E26B4CB}" srcOrd="0" destOrd="0" presId="urn:microsoft.com/office/officeart/2005/8/layout/radial6"/>
    <dgm:cxn modelId="{48FE0BB9-0159-4BA3-9675-507C7D0860CD}" srcId="{E61752C9-2D95-4411-A6FD-671F1A066504}" destId="{823B2A40-6E42-4852-BB63-B1EF03938F29}" srcOrd="2" destOrd="0" parTransId="{D5AB65BE-E9BA-4ACF-A9F4-144D499D421D}" sibTransId="{897BFC87-1BBA-461F-A3CF-C691D87DC68A}"/>
    <dgm:cxn modelId="{5F2E1AF3-53F5-49B9-8F84-A339BDE3E44D}" type="presOf" srcId="{823B2A40-6E42-4852-BB63-B1EF03938F29}" destId="{20F60E52-3CC7-4F76-94A8-545B0C8A28E6}" srcOrd="0" destOrd="0" presId="urn:microsoft.com/office/officeart/2005/8/layout/radial6"/>
    <dgm:cxn modelId="{1C83EDE0-2D97-4F1D-B8A3-2CB34808FCD4}" srcId="{E61752C9-2D95-4411-A6FD-671F1A066504}" destId="{4A8CE403-5541-4408-A8F2-7984768BC324}" srcOrd="1" destOrd="0" parTransId="{33B2242A-9850-4F5A-AF3E-FF6285CF40C2}" sibTransId="{AFBA4A87-45F0-4404-9798-823F77D1BE93}"/>
    <dgm:cxn modelId="{28F512F5-DFB4-433D-A7FA-E98F39AA55CE}" srcId="{52D0EF60-B298-4D90-8C93-5F67A1EF18DF}" destId="{E61752C9-2D95-4411-A6FD-671F1A066504}" srcOrd="0" destOrd="0" parTransId="{CBA637F0-9F38-4E6F-AFA0-F916A8019F9D}" sibTransId="{251A8693-E316-4FEE-AF83-1F644111B120}"/>
    <dgm:cxn modelId="{C1C158B7-DD0C-40B1-AE15-57C8B85CD96D}" type="presOf" srcId="{2D3857F5-D536-451B-AB2F-04ABA3093945}" destId="{B4343658-6554-42DD-9A4A-47A779FDA31E}" srcOrd="0" destOrd="0" presId="urn:microsoft.com/office/officeart/2005/8/layout/radial6"/>
    <dgm:cxn modelId="{315F3C3B-85B9-4A74-8658-A00190093A9D}" srcId="{E61752C9-2D95-4411-A6FD-671F1A066504}" destId="{527775FC-92D8-4C07-B571-996B51A972F5}" srcOrd="0" destOrd="0" parTransId="{80DFDF39-58F7-4AA2-B255-02A407699827}" sibTransId="{D803F7BC-1C05-4954-BBDB-7DE13E92F8B4}"/>
    <dgm:cxn modelId="{372AF04E-8F25-4394-AD7A-E505A7ED0C01}" type="presOf" srcId="{1C8864CC-4AB9-473E-9043-22DC3DD56ECD}" destId="{FE17B54F-B30B-46E8-AA39-6E3DF374D9AD}" srcOrd="0" destOrd="0" presId="urn:microsoft.com/office/officeart/2005/8/layout/radial6"/>
    <dgm:cxn modelId="{B7022124-20A5-41D3-8762-4B6FADF852CC}" type="presOf" srcId="{527775FC-92D8-4C07-B571-996B51A972F5}" destId="{D49AF5C5-B88A-46CC-9EF9-5A22C3CFF915}" srcOrd="0" destOrd="0" presId="urn:microsoft.com/office/officeart/2005/8/layout/radial6"/>
    <dgm:cxn modelId="{A7AAE592-DF7E-4A93-834A-62ECCF6047B5}" type="presOf" srcId="{E61752C9-2D95-4411-A6FD-671F1A066504}" destId="{D6CFDC9D-C470-4542-9C0F-E5E770D782FF}" srcOrd="0" destOrd="0" presId="urn:microsoft.com/office/officeart/2005/8/layout/radial6"/>
    <dgm:cxn modelId="{7FBC77DE-7C55-4555-80BB-976C94F91BBA}" srcId="{E61752C9-2D95-4411-A6FD-671F1A066504}" destId="{1C8864CC-4AB9-473E-9043-22DC3DD56ECD}" srcOrd="4" destOrd="0" parTransId="{ECF66598-1D41-4D30-BC93-10DD29A854BF}" sibTransId="{C99AA98C-AA01-4249-8D04-08EE38D3DBA0}"/>
    <dgm:cxn modelId="{51372E1D-9FEC-4A8E-AE71-D1F4E7CA7D74}" type="presOf" srcId="{D803F7BC-1C05-4954-BBDB-7DE13E92F8B4}" destId="{3B66F400-0AF5-40A2-A6E0-C37CAA45A2DE}" srcOrd="0" destOrd="0" presId="urn:microsoft.com/office/officeart/2005/8/layout/radial6"/>
    <dgm:cxn modelId="{21C3E58E-AC49-4985-A2C6-B46A21AF999C}" type="presOf" srcId="{C99AA98C-AA01-4249-8D04-08EE38D3DBA0}" destId="{A17A569E-0463-419B-9AA8-92B425810C0E}" srcOrd="0" destOrd="0" presId="urn:microsoft.com/office/officeart/2005/8/layout/radial6"/>
    <dgm:cxn modelId="{E5A5E1ED-69FC-48C4-B768-BD82DDCC5547}" type="presOf" srcId="{4A8CE403-5541-4408-A8F2-7984768BC324}" destId="{CDCAF54C-F8C3-4E33-A0A5-928BC7B8FE82}" srcOrd="0" destOrd="0" presId="urn:microsoft.com/office/officeart/2005/8/layout/radial6"/>
    <dgm:cxn modelId="{09FE37ED-79BD-426B-86FC-5349462B128F}" srcId="{E61752C9-2D95-4411-A6FD-671F1A066504}" destId="{2D3857F5-D536-451B-AB2F-04ABA3093945}" srcOrd="3" destOrd="0" parTransId="{387502F1-8197-4F6A-B850-A2D9D3D83016}" sibTransId="{DD026660-1FF9-4854-B4F3-71D574A95588}"/>
    <dgm:cxn modelId="{51537A2A-FE48-4B77-83FC-C53DBE77C430}" type="presOf" srcId="{AFBA4A87-45F0-4404-9798-823F77D1BE93}" destId="{CB59D39D-EB7A-4452-9545-178105D8BB19}" srcOrd="0" destOrd="0" presId="urn:microsoft.com/office/officeart/2005/8/layout/radial6"/>
    <dgm:cxn modelId="{C8A54833-5587-4D36-9245-72F72E6A1A29}" type="presOf" srcId="{897BFC87-1BBA-461F-A3CF-C691D87DC68A}" destId="{B78F8CAF-A23F-4DD2-BE45-68E45C071F25}" srcOrd="0" destOrd="0" presId="urn:microsoft.com/office/officeart/2005/8/layout/radial6"/>
    <dgm:cxn modelId="{29E542BC-8A7A-4EEE-86EF-0C8423BBE7C1}" type="presParOf" srcId="{EBF8897F-7E26-4116-B837-14323E26B4CB}" destId="{D6CFDC9D-C470-4542-9C0F-E5E770D782FF}" srcOrd="0" destOrd="0" presId="urn:microsoft.com/office/officeart/2005/8/layout/radial6"/>
    <dgm:cxn modelId="{385A2C92-70AA-40E4-A3BC-9EC3C0EEDAED}" type="presParOf" srcId="{EBF8897F-7E26-4116-B837-14323E26B4CB}" destId="{D49AF5C5-B88A-46CC-9EF9-5A22C3CFF915}" srcOrd="1" destOrd="0" presId="urn:microsoft.com/office/officeart/2005/8/layout/radial6"/>
    <dgm:cxn modelId="{5F0A13E5-82BB-4ABC-B0B4-6AFB6EE77741}" type="presParOf" srcId="{EBF8897F-7E26-4116-B837-14323E26B4CB}" destId="{78C02814-F2FF-4DDE-B4A2-E02178B7A0F2}" srcOrd="2" destOrd="0" presId="urn:microsoft.com/office/officeart/2005/8/layout/radial6"/>
    <dgm:cxn modelId="{D7A125FC-17FA-436B-B28D-9D688B5E1DAC}" type="presParOf" srcId="{EBF8897F-7E26-4116-B837-14323E26B4CB}" destId="{3B66F400-0AF5-40A2-A6E0-C37CAA45A2DE}" srcOrd="3" destOrd="0" presId="urn:microsoft.com/office/officeart/2005/8/layout/radial6"/>
    <dgm:cxn modelId="{93AFE182-24B9-400F-9819-EF4F6F02033A}" type="presParOf" srcId="{EBF8897F-7E26-4116-B837-14323E26B4CB}" destId="{CDCAF54C-F8C3-4E33-A0A5-928BC7B8FE82}" srcOrd="4" destOrd="0" presId="urn:microsoft.com/office/officeart/2005/8/layout/radial6"/>
    <dgm:cxn modelId="{25F7E27C-B1A7-49AF-A45D-5E8C379EFA97}" type="presParOf" srcId="{EBF8897F-7E26-4116-B837-14323E26B4CB}" destId="{C152FF46-18DF-4A16-A210-51ADA697F98B}" srcOrd="5" destOrd="0" presId="urn:microsoft.com/office/officeart/2005/8/layout/radial6"/>
    <dgm:cxn modelId="{97CAE63E-26AF-403C-A718-77390B651B54}" type="presParOf" srcId="{EBF8897F-7E26-4116-B837-14323E26B4CB}" destId="{CB59D39D-EB7A-4452-9545-178105D8BB19}" srcOrd="6" destOrd="0" presId="urn:microsoft.com/office/officeart/2005/8/layout/radial6"/>
    <dgm:cxn modelId="{B455B520-7ED8-4905-BBDB-AB1066A43D79}" type="presParOf" srcId="{EBF8897F-7E26-4116-B837-14323E26B4CB}" destId="{20F60E52-3CC7-4F76-94A8-545B0C8A28E6}" srcOrd="7" destOrd="0" presId="urn:microsoft.com/office/officeart/2005/8/layout/radial6"/>
    <dgm:cxn modelId="{374BC542-E2D2-4154-AD5A-D12AA7ED1B9D}" type="presParOf" srcId="{EBF8897F-7E26-4116-B837-14323E26B4CB}" destId="{0255E262-9010-4417-B118-23086E49E16A}" srcOrd="8" destOrd="0" presId="urn:microsoft.com/office/officeart/2005/8/layout/radial6"/>
    <dgm:cxn modelId="{094108F9-2D88-4506-ABB8-7198FEB0ED9E}" type="presParOf" srcId="{EBF8897F-7E26-4116-B837-14323E26B4CB}" destId="{B78F8CAF-A23F-4DD2-BE45-68E45C071F25}" srcOrd="9" destOrd="0" presId="urn:microsoft.com/office/officeart/2005/8/layout/radial6"/>
    <dgm:cxn modelId="{29F4B3B6-97C1-40A8-AE46-B73AB002F3CD}" type="presParOf" srcId="{EBF8897F-7E26-4116-B837-14323E26B4CB}" destId="{B4343658-6554-42DD-9A4A-47A779FDA31E}" srcOrd="10" destOrd="0" presId="urn:microsoft.com/office/officeart/2005/8/layout/radial6"/>
    <dgm:cxn modelId="{D3F57F59-649E-4B90-B601-44DCCE69468E}" type="presParOf" srcId="{EBF8897F-7E26-4116-B837-14323E26B4CB}" destId="{7EC749B3-445D-46C8-B150-7F9F35431C2B}" srcOrd="11" destOrd="0" presId="urn:microsoft.com/office/officeart/2005/8/layout/radial6"/>
    <dgm:cxn modelId="{068F40A8-46FB-430F-8E02-35AC81E32B7D}" type="presParOf" srcId="{EBF8897F-7E26-4116-B837-14323E26B4CB}" destId="{4145D6CF-000F-45CE-81B3-68B90269FE43}" srcOrd="12" destOrd="0" presId="urn:microsoft.com/office/officeart/2005/8/layout/radial6"/>
    <dgm:cxn modelId="{D4C2E67A-9005-494B-A36F-FF817B31D4D1}" type="presParOf" srcId="{EBF8897F-7E26-4116-B837-14323E26B4CB}" destId="{FE17B54F-B30B-46E8-AA39-6E3DF374D9AD}" srcOrd="13" destOrd="0" presId="urn:microsoft.com/office/officeart/2005/8/layout/radial6"/>
    <dgm:cxn modelId="{F13B953D-C704-44F0-80C4-7CAEE3FC4171}" type="presParOf" srcId="{EBF8897F-7E26-4116-B837-14323E26B4CB}" destId="{59176013-8891-4165-B016-237E9387264A}" srcOrd="14" destOrd="0" presId="urn:microsoft.com/office/officeart/2005/8/layout/radial6"/>
    <dgm:cxn modelId="{A4358210-91AD-42B1-92B1-CDBA8EC9907E}" type="presParOf" srcId="{EBF8897F-7E26-4116-B837-14323E26B4CB}" destId="{A17A569E-0463-419B-9AA8-92B425810C0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A569E-0463-419B-9AA8-92B425810C0E}">
      <dsp:nvSpPr>
        <dsp:cNvPr id="0" name=""/>
        <dsp:cNvSpPr/>
      </dsp:nvSpPr>
      <dsp:spPr>
        <a:xfrm>
          <a:off x="2041248" y="599011"/>
          <a:ext cx="3890645" cy="3890645"/>
        </a:xfrm>
        <a:prstGeom prst="blockArc">
          <a:avLst>
            <a:gd name="adj1" fmla="val 1188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5D6CF-000F-45CE-81B3-68B90269FE43}">
      <dsp:nvSpPr>
        <dsp:cNvPr id="0" name=""/>
        <dsp:cNvSpPr/>
      </dsp:nvSpPr>
      <dsp:spPr>
        <a:xfrm>
          <a:off x="2041248" y="599011"/>
          <a:ext cx="3890645" cy="3890645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8F8CAF-A23F-4DD2-BE45-68E45C071F25}">
      <dsp:nvSpPr>
        <dsp:cNvPr id="0" name=""/>
        <dsp:cNvSpPr/>
      </dsp:nvSpPr>
      <dsp:spPr>
        <a:xfrm>
          <a:off x="2041248" y="599011"/>
          <a:ext cx="3890645" cy="3890645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9D39D-EB7A-4452-9545-178105D8BB19}">
      <dsp:nvSpPr>
        <dsp:cNvPr id="0" name=""/>
        <dsp:cNvSpPr/>
      </dsp:nvSpPr>
      <dsp:spPr>
        <a:xfrm>
          <a:off x="2041248" y="599011"/>
          <a:ext cx="3890645" cy="3890645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66F400-0AF5-40A2-A6E0-C37CAA45A2DE}">
      <dsp:nvSpPr>
        <dsp:cNvPr id="0" name=""/>
        <dsp:cNvSpPr/>
      </dsp:nvSpPr>
      <dsp:spPr>
        <a:xfrm>
          <a:off x="2041248" y="599011"/>
          <a:ext cx="3890645" cy="3890645"/>
        </a:xfrm>
        <a:prstGeom prst="blockArc">
          <a:avLst>
            <a:gd name="adj1" fmla="val 16200000"/>
            <a:gd name="adj2" fmla="val 2052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FDC9D-C470-4542-9C0F-E5E770D782FF}">
      <dsp:nvSpPr>
        <dsp:cNvPr id="0" name=""/>
        <dsp:cNvSpPr/>
      </dsp:nvSpPr>
      <dsp:spPr>
        <a:xfrm>
          <a:off x="2905935" y="1463698"/>
          <a:ext cx="2161271" cy="21612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/>
            <a:t>OVERALL HARMONIOUS DEVELOPMENT</a:t>
          </a:r>
          <a:endParaRPr lang="es-ES" sz="1800" b="1" kern="1200" dirty="0"/>
        </a:p>
      </dsp:txBody>
      <dsp:txXfrm>
        <a:off x="3222446" y="1780209"/>
        <a:ext cx="1528249" cy="1528249"/>
      </dsp:txXfrm>
    </dsp:sp>
    <dsp:sp modelId="{D49AF5C5-B88A-46CC-9EF9-5A22C3CFF915}">
      <dsp:nvSpPr>
        <dsp:cNvPr id="0" name=""/>
        <dsp:cNvSpPr/>
      </dsp:nvSpPr>
      <dsp:spPr>
        <a:xfrm>
          <a:off x="3266152" y="-76280"/>
          <a:ext cx="1440837" cy="14408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CULTURAL</a:t>
          </a:r>
          <a:endParaRPr lang="es-ES" sz="1100" b="1" kern="1200" dirty="0"/>
        </a:p>
      </dsp:txBody>
      <dsp:txXfrm>
        <a:off x="3477158" y="134726"/>
        <a:ext cx="1018825" cy="1018825"/>
      </dsp:txXfrm>
    </dsp:sp>
    <dsp:sp modelId="{CDCAF54C-F8C3-4E33-A0A5-928BC7B8FE82}">
      <dsp:nvSpPr>
        <dsp:cNvPr id="0" name=""/>
        <dsp:cNvSpPr/>
      </dsp:nvSpPr>
      <dsp:spPr>
        <a:xfrm>
          <a:off x="5073765" y="1236722"/>
          <a:ext cx="1439997" cy="14408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/>
            <a:t>INTELLECTUAL</a:t>
          </a:r>
          <a:endParaRPr lang="es-ES" sz="1400" b="1" kern="1200" dirty="0"/>
        </a:p>
      </dsp:txBody>
      <dsp:txXfrm>
        <a:off x="5284648" y="1447728"/>
        <a:ext cx="1018231" cy="1018825"/>
      </dsp:txXfrm>
    </dsp:sp>
    <dsp:sp modelId="{20F60E52-3CC7-4F76-94A8-545B0C8A28E6}">
      <dsp:nvSpPr>
        <dsp:cNvPr id="0" name=""/>
        <dsp:cNvSpPr/>
      </dsp:nvSpPr>
      <dsp:spPr>
        <a:xfrm>
          <a:off x="4383059" y="3361206"/>
          <a:ext cx="1440837" cy="1440837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SOCIAL</a:t>
          </a:r>
          <a:endParaRPr lang="es-ES" sz="1100" b="1" kern="1200" dirty="0"/>
        </a:p>
      </dsp:txBody>
      <dsp:txXfrm>
        <a:off x="4594065" y="3572212"/>
        <a:ext cx="1018825" cy="1018825"/>
      </dsp:txXfrm>
    </dsp:sp>
    <dsp:sp modelId="{B4343658-6554-42DD-9A4A-47A779FDA31E}">
      <dsp:nvSpPr>
        <dsp:cNvPr id="0" name=""/>
        <dsp:cNvSpPr/>
      </dsp:nvSpPr>
      <dsp:spPr>
        <a:xfrm>
          <a:off x="2149244" y="3361206"/>
          <a:ext cx="1440837" cy="14408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PERSONAL</a:t>
          </a:r>
          <a:endParaRPr lang="es-ES" sz="1100" b="1" kern="1200" dirty="0"/>
        </a:p>
      </dsp:txBody>
      <dsp:txXfrm>
        <a:off x="2360250" y="3572212"/>
        <a:ext cx="1018825" cy="1018825"/>
      </dsp:txXfrm>
    </dsp:sp>
    <dsp:sp modelId="{FE17B54F-B30B-46E8-AA39-6E3DF374D9AD}">
      <dsp:nvSpPr>
        <dsp:cNvPr id="0" name=""/>
        <dsp:cNvSpPr/>
      </dsp:nvSpPr>
      <dsp:spPr>
        <a:xfrm>
          <a:off x="1458958" y="1236722"/>
          <a:ext cx="1440837" cy="1440837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kern="1200" dirty="0" smtClean="0"/>
            <a:t>PHYSICAL</a:t>
          </a:r>
          <a:endParaRPr lang="es-ES" sz="1100" b="1" kern="1200" dirty="0"/>
        </a:p>
      </dsp:txBody>
      <dsp:txXfrm>
        <a:off x="1669964" y="1447728"/>
        <a:ext cx="1018825" cy="1018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06/06/2017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224305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pPr/>
              <a:t>6/6/2017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5429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s-ES"/>
            </a:pPr>
            <a:r>
              <a:rPr lang="es-ES" dirty="0" smtClean="0"/>
              <a:t>Esta plantilla se puede usar como archivo de inicio para presentar materiales educativos en un entorno de grupo.</a:t>
            </a:r>
          </a:p>
          <a:p>
            <a:endParaRPr lang="es-ES" dirty="0" smtClean="0"/>
          </a:p>
          <a:p>
            <a:pPr lvl="0"/>
            <a:r>
              <a:rPr lang="es-ES" sz="1200" b="1" dirty="0" smtClean="0"/>
              <a:t>Secciones</a:t>
            </a:r>
            <a:endParaRPr lang="es-ES" sz="1200" b="0" dirty="0" smtClean="0"/>
          </a:p>
          <a:p>
            <a:pPr lvl="0"/>
            <a:r>
              <a:rPr lang="es-ES" sz="1200" b="0" dirty="0" smtClean="0"/>
              <a:t>Para agregar secciones, haga clic con el botón secundario del mouse en una diapositiva.</a:t>
            </a:r>
            <a:r>
              <a:rPr lang="es-ES" sz="1200" b="0" baseline="0" dirty="0" smtClean="0"/>
              <a:t> Las secciones pueden ayudarle a organizar las diapositivas o a facilitar la colaboración entre varios autores.</a:t>
            </a:r>
            <a:endParaRPr lang="es-ES" sz="1200" b="0" dirty="0" smtClean="0"/>
          </a:p>
          <a:p>
            <a:pPr lvl="0"/>
            <a:endParaRPr lang="es-ES" sz="1200" b="1" dirty="0" smtClean="0"/>
          </a:p>
          <a:p>
            <a:pPr lvl="0"/>
            <a:r>
              <a:rPr lang="es-ES" sz="1200" b="1" dirty="0" smtClean="0"/>
              <a:t>Notas</a:t>
            </a:r>
          </a:p>
          <a:p>
            <a:pPr lvl="0"/>
            <a:r>
              <a:rPr lang="es-ES" sz="1200" dirty="0" smtClean="0"/>
              <a:t>Use la sección Notas para las notas de entrega o para proporcionar detalles adicionales al público.</a:t>
            </a:r>
            <a:r>
              <a:rPr lang="es-ES" sz="1200" baseline="0" dirty="0" smtClean="0"/>
              <a:t> Vea las notas en la vista Presentación durante la presentación. </a:t>
            </a:r>
          </a:p>
          <a:p>
            <a:pPr lvl="0">
              <a:buFontTx/>
              <a:buNone/>
            </a:pPr>
            <a:r>
              <a:rPr lang="es-ES" sz="1200" dirty="0" smtClean="0"/>
              <a:t>Tenga en cuenta el tamaño de la fuente (es importante para la accesibilidad, visibilidad, grabación en vídeo y producción en línea)</a:t>
            </a:r>
          </a:p>
          <a:p>
            <a:pPr lvl="0"/>
            <a:endParaRPr lang="es-ES" sz="1200" dirty="0" smtClean="0"/>
          </a:p>
          <a:p>
            <a:pPr lvl="0">
              <a:buFontTx/>
              <a:buNone/>
            </a:pPr>
            <a:r>
              <a:rPr lang="es-ES" sz="1200" b="1" dirty="0" smtClean="0"/>
              <a:t>Colores coordinados </a:t>
            </a:r>
          </a:p>
          <a:p>
            <a:pPr lvl="0">
              <a:buFontTx/>
              <a:buNone/>
            </a:pPr>
            <a:r>
              <a:rPr lang="es-ES" sz="1200" dirty="0" smtClean="0"/>
              <a:t>Preste especial atención a los gráficos, diagramas y cuadros de texto.</a:t>
            </a:r>
            <a:r>
              <a:rPr lang="es-ES" sz="1200" baseline="0" dirty="0" smtClean="0"/>
              <a:t> </a:t>
            </a:r>
            <a:endParaRPr lang="es-ES" sz="1200" dirty="0" smtClean="0"/>
          </a:p>
          <a:p>
            <a:pPr lvl="0"/>
            <a:r>
              <a:rPr lang="es-ES" sz="1200" dirty="0" smtClean="0"/>
              <a:t>Tenga en cuenta que los asistentes imprimirán en blanco y negro o </a:t>
            </a:r>
            <a:r>
              <a:rPr lang="es-ES" sz="1200" dirty="0" err="1" smtClean="0"/>
              <a:t>escala de grises</a:t>
            </a:r>
            <a:r>
              <a:rPr lang="es-ES" sz="1200" dirty="0" smtClean="0"/>
              <a:t>. Ejecute una prueba de impresión para asegurarse de que los colores son los correctos cuando se imprime en blanco y negro puros y </a:t>
            </a:r>
            <a:r>
              <a:rPr lang="es-ES" sz="1200" dirty="0" err="1" smtClean="0"/>
              <a:t>escala de grises</a:t>
            </a:r>
            <a:r>
              <a:rPr lang="es-ES" sz="1200" dirty="0" smtClean="0"/>
              <a:t>.</a:t>
            </a:r>
          </a:p>
          <a:p>
            <a:pPr lvl="0">
              <a:buFontTx/>
              <a:buNone/>
            </a:pPr>
            <a:endParaRPr lang="es-ES" sz="1200" dirty="0" smtClean="0"/>
          </a:p>
          <a:p>
            <a:pPr lvl="0">
              <a:buFontTx/>
              <a:buNone/>
            </a:pPr>
            <a:r>
              <a:rPr lang="es-ES" sz="1200" b="1" dirty="0" smtClean="0"/>
              <a:t>Gráficos y tablas</a:t>
            </a:r>
          </a:p>
          <a:p>
            <a:pPr lvl="0"/>
            <a:r>
              <a:rPr lang="es-ES" sz="1200" dirty="0" smtClean="0"/>
              <a:t>En breve: si es posible, use colores y estilos uniformes y que no distraigan.</a:t>
            </a:r>
          </a:p>
          <a:p>
            <a:pPr lvl="0"/>
            <a:r>
              <a:rPr lang="es-ES" sz="1200" dirty="0" smtClean="0"/>
              <a:t>Etiquete todos los gráficos y tablas.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s-ES"/>
            </a:pPr>
            <a:r>
              <a:rPr lang="es-ES" sz="1200" dirty="0" smtClean="0"/>
              <a:t>Ésta es otra opción</a:t>
            </a:r>
            <a:r>
              <a:rPr lang="es-ES" sz="1200" baseline="0" dirty="0" smtClean="0"/>
              <a:t> para una diapositiva Información general que usa transiciones.</a:t>
            </a:r>
            <a:endParaRPr lang="es-ES" sz="1200" dirty="0" smtClean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s-ES" smtClean="0"/>
              <a:pPr/>
              <a:t>37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dirty="0" smtClean="0"/>
              <a:t>Ofrezca una breve descripción general de la presentación.</a:t>
            </a:r>
            <a:r>
              <a:rPr lang="es-ES" baseline="0" dirty="0" smtClean="0"/>
              <a:t> D</a:t>
            </a:r>
            <a:r>
              <a:rPr lang="es-ES" dirty="0" smtClean="0"/>
              <a:t>escriba el enfoque principal de la presentación y por qué es importante.</a:t>
            </a:r>
          </a:p>
          <a:p>
            <a:pPr>
              <a:lnSpc>
                <a:spcPct val="80000"/>
              </a:lnSpc>
            </a:pPr>
            <a:r>
              <a:rPr lang="es-ES" dirty="0" smtClean="0"/>
              <a:t>Introduzca cada uno de los principales temas.</a:t>
            </a:r>
          </a:p>
          <a:p>
            <a:r>
              <a:rPr lang="es-ES" dirty="0" smtClean="0"/>
              <a:t>Si desea proporcionar al público una guía,</a:t>
            </a:r>
            <a:r>
              <a:rPr lang="es-ES" baseline="0" dirty="0" smtClean="0"/>
              <a:t> puede </a:t>
            </a:r>
            <a:r>
              <a:rPr lang="es-ES" dirty="0" smtClean="0"/>
              <a:t>repetir esta diapositiva de información general a lo largo de toda la presentación, resaltando el tema particular que va a discutir a continuación.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es-ES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es-ES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es-ES" smtClean="0"/>
              <a:t>Haga clic para modificar el estilo de subtítulo del patrón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es-ES" sz="2000" baseline="0"/>
            </a:lvl1pPr>
          </a:lstStyle>
          <a:p>
            <a:r>
              <a:rPr kumimoji="0" lang="es-ES"/>
              <a:t>Logotipo de la compañía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82102" y="274638"/>
            <a:ext cx="7578672" cy="1143000"/>
          </a:xfrm>
          <a:prstGeom prst="rect">
            <a:avLst/>
          </a:prstGeo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82102" y="1600200"/>
            <a:ext cx="7578672" cy="4493096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6 Marcador de fecha"/>
          <p:cNvSpPr>
            <a:spLocks noGrp="1"/>
          </p:cNvSpPr>
          <p:nvPr>
            <p:ph type="dt" sz="half" idx="14"/>
          </p:nvPr>
        </p:nvSpPr>
        <p:spPr>
          <a:xfrm rot="5400000">
            <a:off x="7556729" y="1074433"/>
            <a:ext cx="2011680" cy="384110"/>
          </a:xfrm>
          <a:prstGeom prst="rect">
            <a:avLst/>
          </a:prstGeom>
        </p:spPr>
        <p:txBody>
          <a:bodyPr rtlCol="0"/>
          <a:lstStyle/>
          <a:p>
            <a:fld id="{A1302463-5C24-4B46-A749-D8BD767D24BC}" type="datetime1">
              <a:rPr lang="es-ES" smtClean="0"/>
              <a:t>06/06/2017</a:t>
            </a:fld>
            <a:endParaRPr lang="es-ES" dirty="0"/>
          </a:p>
        </p:txBody>
      </p:sp>
      <p:sp>
        <p:nvSpPr>
          <p:cNvPr id="7" name="9 Marcador de pie de página"/>
          <p:cNvSpPr>
            <a:spLocks noGrp="1"/>
          </p:cNvSpPr>
          <p:nvPr>
            <p:ph type="ftr" sz="quarter" idx="16"/>
          </p:nvPr>
        </p:nvSpPr>
        <p:spPr>
          <a:xfrm rot="5400000">
            <a:off x="6957394" y="3729824"/>
            <a:ext cx="3200400" cy="365819"/>
          </a:xfrm>
          <a:prstGeom prst="rect">
            <a:avLst/>
          </a:prstGeom>
        </p:spPr>
        <p:txBody>
          <a:bodyPr rtlCol="0"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379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es-ES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es-ES"/>
            </a:lvl1pPr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es-ES" sz="3200">
                <a:latin typeface="+mn-lt"/>
              </a:defRPr>
            </a:lvl1pPr>
            <a:lvl2pPr eaLnBrk="1" latinLnBrk="0" hangingPunct="1">
              <a:defRPr kumimoji="0" lang="es-ES" sz="2800">
                <a:latin typeface="+mn-lt"/>
              </a:defRPr>
            </a:lvl2pPr>
            <a:lvl3pPr eaLnBrk="1" latinLnBrk="0" hangingPunct="1">
              <a:defRPr kumimoji="0" lang="es-ES" sz="2400">
                <a:latin typeface="+mn-lt"/>
              </a:defRPr>
            </a:lvl3pPr>
            <a:lvl4pPr eaLnBrk="1" latinLnBrk="0" hangingPunct="1">
              <a:defRPr kumimoji="0" lang="es-ES" sz="2400">
                <a:latin typeface="+mn-lt"/>
              </a:defRPr>
            </a:lvl4pPr>
            <a:lvl5pPr eaLnBrk="1" latinLnBrk="0" hangingPunct="1">
              <a:defRPr kumimoji="0" lang="es-ES" sz="2400">
                <a:latin typeface="+mn-lt"/>
              </a:defRPr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es-ES" sz="24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es-ES" sz="2400" b="1"/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es-ES" sz="2400"/>
            </a:lvl1pPr>
            <a:lvl2pPr eaLnBrk="1" latinLnBrk="0" hangingPunct="1">
              <a:defRPr kumimoji="0" lang="es-ES" sz="2000"/>
            </a:lvl2pPr>
            <a:lvl3pPr eaLnBrk="1" latinLnBrk="0" hangingPunct="1">
              <a:defRPr kumimoji="0" lang="es-ES" sz="1800"/>
            </a:lvl3pPr>
            <a:lvl4pPr eaLnBrk="1" latinLnBrk="0" hangingPunct="1">
              <a:defRPr kumimoji="0" lang="es-ES" sz="1600"/>
            </a:lvl4pPr>
            <a:lvl5pPr eaLnBrk="1" latinLnBrk="0" hangingPunct="1">
              <a:defRPr kumimoji="0" lang="es-ES" sz="1600"/>
            </a:lvl5pPr>
            <a:lvl6pPr eaLnBrk="1" latinLnBrk="0" hangingPunct="1">
              <a:defRPr kumimoji="0" lang="es-ES" sz="1600"/>
            </a:lvl6pPr>
            <a:lvl7pPr eaLnBrk="1" latinLnBrk="0" hangingPunct="1">
              <a:defRPr kumimoji="0" lang="es-ES" sz="1600"/>
            </a:lvl7pPr>
            <a:lvl8pPr eaLnBrk="1" latinLnBrk="0" hangingPunct="1">
              <a:defRPr kumimoji="0" lang="es-ES" sz="1600"/>
            </a:lvl8pPr>
            <a:lvl9pPr eaLnBrk="1" latinLnBrk="0" hangingPunct="1">
              <a:defRPr kumimoji="0" lang="es-ES" sz="16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y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7B281C-5159-4971-8228-52B9A72E9ED2}" type="datetimeFigureOut">
              <a:pPr/>
              <a:t>6/6/2017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D6E5A2-EC83-451F-A719-9AC1370DD5CF}" type="slidenum">
              <a:pPr/>
              <a:t>‹Nº›</a:t>
            </a:fld>
            <a:endParaRPr kumimoji="0"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48" y="6273376"/>
            <a:ext cx="631957" cy="54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03" y="6260404"/>
            <a:ext cx="2108571" cy="540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es-ES" dirty="0" smtClean="0"/>
              <a:t>Haga clic para modificar el estilo de título del patrón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65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  <p:sldLayoutId id="2147483664" r:id="rId1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kumimoji="0" lang="es-ES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chart" Target="../charts/chart4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tags" Target="../tags/tag34.xml"/><Relationship Id="rId7" Type="http://schemas.openxmlformats.org/officeDocument/2006/relationships/diagramLayout" Target="../diagrams/layout1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diagramData" Target="../diagrams/data1.xml"/><Relationship Id="rId5" Type="http://schemas.openxmlformats.org/officeDocument/2006/relationships/notesSlide" Target="../notesSlides/notesSlide10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3.xml"/><Relationship Id="rId9" Type="http://schemas.openxmlformats.org/officeDocument/2006/relationships/diagramColors" Target="../diagrams/colors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tags" Target="../tags/tag37.xml"/><Relationship Id="rId7" Type="http://schemas.openxmlformats.org/officeDocument/2006/relationships/image" Target="../media/image15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18.jpe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eb.ua.es/en/upua/projects/tabs/lifestyles-revisited-educational-experiments-in-ig-environments.html" TargetMode="External"/><Relationship Id="rId13" Type="http://schemas.openxmlformats.org/officeDocument/2006/relationships/hyperlink" Target="https://web.ua.es/en/upua/projects/tabs/ehle-empowering-health-learning-for-elderly.html" TargetMode="External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4.jpeg"/><Relationship Id="rId7" Type="http://schemas.openxmlformats.org/officeDocument/2006/relationships/hyperlink" Target="https://web.ua.es/en/upua/projects/tabs/open-doors-for-europe.html" TargetMode="External"/><Relationship Id="rId12" Type="http://schemas.openxmlformats.org/officeDocument/2006/relationships/hyperlink" Target="https://web.ua.es/en/upua/projects/tabs/pps-peer-to-peer-support-fostering-active-ageing.html" TargetMode="External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2" Type="http://schemas.openxmlformats.org/officeDocument/2006/relationships/tags" Target="../tags/tag39.xml"/><Relationship Id="rId16" Type="http://schemas.openxmlformats.org/officeDocument/2006/relationships/hyperlink" Target="https://web.ua.es/en/upua/projects/tabs/edu-sen-net-educational-senior-network.html" TargetMode="External"/><Relationship Id="rId20" Type="http://schemas.openxmlformats.org/officeDocument/2006/relationships/image" Target="../media/image23.jpeg"/><Relationship Id="rId29" Type="http://schemas.openxmlformats.org/officeDocument/2006/relationships/image" Target="../media/image31.png"/><Relationship Id="rId1" Type="http://schemas.openxmlformats.org/officeDocument/2006/relationships/tags" Target="../tags/tag38.xml"/><Relationship Id="rId6" Type="http://schemas.openxmlformats.org/officeDocument/2006/relationships/hyperlink" Target="https://web.ua.es/en/upua/projects/tabs/codepam-cooperation-to-the-development-of-lifelong-learning-for-older-adults.html" TargetMode="External"/><Relationship Id="rId11" Type="http://schemas.openxmlformats.org/officeDocument/2006/relationships/hyperlink" Target="https://web.ua.es/en/upua/projects/tabs/e-learning-in-later-life-elill.html" TargetMode="External"/><Relationship Id="rId24" Type="http://schemas.openxmlformats.org/officeDocument/2006/relationships/image" Target="../media/image27.jpeg"/><Relationship Id="rId5" Type="http://schemas.openxmlformats.org/officeDocument/2006/relationships/hyperlink" Target="https://web.ua.es/en/upua/projects/tabs/grundtvig-ii-euconet-ii.html" TargetMode="External"/><Relationship Id="rId15" Type="http://schemas.openxmlformats.org/officeDocument/2006/relationships/hyperlink" Target="https://web.ua.es/en/upua/projects/tabs/senior-support-european-neighbours-in-open-relations.html" TargetMode="External"/><Relationship Id="rId23" Type="http://schemas.openxmlformats.org/officeDocument/2006/relationships/image" Target="../media/image26.png"/><Relationship Id="rId28" Type="http://schemas.openxmlformats.org/officeDocument/2006/relationships/hyperlink" Target="https://web.ua.es/en/upua/projects/" TargetMode="External"/><Relationship Id="rId10" Type="http://schemas.openxmlformats.org/officeDocument/2006/relationships/hyperlink" Target="https://web.ua.es/en/upua/projects/tabs/lico-learning-coach-in-adult-education.html" TargetMode="External"/><Relationship Id="rId19" Type="http://schemas.openxmlformats.org/officeDocument/2006/relationships/image" Target="../media/image22.jpeg"/><Relationship Id="rId4" Type="http://schemas.openxmlformats.org/officeDocument/2006/relationships/notesSlide" Target="../notesSlides/notesSlide12.xml"/><Relationship Id="rId9" Type="http://schemas.openxmlformats.org/officeDocument/2006/relationships/hyperlink" Target="https://web.ua.es/en/upua/projects/tabs/sennet-seniors-in-net.html" TargetMode="External"/><Relationship Id="rId14" Type="http://schemas.openxmlformats.org/officeDocument/2006/relationships/hyperlink" Target="https://web.ua.es/en/upua/projects/tabs/ball-be-active-through-life-long-learning.html" TargetMode="External"/><Relationship Id="rId22" Type="http://schemas.openxmlformats.org/officeDocument/2006/relationships/image" Target="../media/image25.jpeg"/><Relationship Id="rId27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tags" Target="../tags/tag42.xml"/><Relationship Id="rId7" Type="http://schemas.openxmlformats.org/officeDocument/2006/relationships/hyperlink" Target="http://www.xpumcv.es/ca" TargetMode="External"/><Relationship Id="rId12" Type="http://schemas.openxmlformats.org/officeDocument/2006/relationships/image" Target="../media/image36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hyperlink" Target="http://www.aepumayores.org/" TargetMode="External"/><Relationship Id="rId11" Type="http://schemas.openxmlformats.org/officeDocument/2006/relationships/image" Target="../media/image35.jpeg"/><Relationship Id="rId5" Type="http://schemas.openxmlformats.org/officeDocument/2006/relationships/notesSlide" Target="../notesSlides/notesSlide13.xml"/><Relationship Id="rId10" Type="http://schemas.openxmlformats.org/officeDocument/2006/relationships/image" Target="../media/image34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epumayores.org/es/contenido/iv-congreso-iberoamericano-de-universidades-para-mayores-alicante" TargetMode="External"/><Relationship Id="rId3" Type="http://schemas.openxmlformats.org/officeDocument/2006/relationships/tags" Target="../tags/tag45.xml"/><Relationship Id="rId7" Type="http://schemas.openxmlformats.org/officeDocument/2006/relationships/hyperlink" Target="http://www.aiu3a.com/" TargetMode="Externa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hyperlink" Target="http://asogeromed.es/" TargetMode="External"/><Relationship Id="rId11" Type="http://schemas.openxmlformats.org/officeDocument/2006/relationships/hyperlink" Target="http://www.imserso.es/imserso_01/per_mayores/index.htm" TargetMode="External"/><Relationship Id="rId5" Type="http://schemas.openxmlformats.org/officeDocument/2006/relationships/notesSlide" Target="../notesSlides/notesSlide14.xml"/><Relationship Id="rId10" Type="http://schemas.openxmlformats.org/officeDocument/2006/relationships/hyperlink" Target="http://www.mecd.gob.es/educacion-mecd/areas-educacion/sistema-educativo/ensenanzas/aprendizaje-largo-vida.html" TargetMode="External"/><Relationship Id="rId4" Type="http://schemas.openxmlformats.org/officeDocument/2006/relationships/slideLayout" Target="../slideLayouts/slideLayout3.xml"/><Relationship Id="rId9" Type="http://schemas.openxmlformats.org/officeDocument/2006/relationships/hyperlink" Target="https://ec.europa.eu/epale/e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hyperlink" Target="https://web.ua.es/en/upua/aaup" TargetMode="External"/><Relationship Id="rId5" Type="http://schemas.openxmlformats.org/officeDocument/2006/relationships/image" Target="../media/image37.jpg"/><Relationship Id="rId4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jpe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jpeg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jpeg"/><Relationship Id="rId5" Type="http://schemas.openxmlformats.org/officeDocument/2006/relationships/chart" Target="../charts/chart26.xml"/><Relationship Id="rId4" Type="http://schemas.openxmlformats.org/officeDocument/2006/relationships/chart" Target="../charts/chart2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20.xml"/><Relationship Id="rId7" Type="http://schemas.openxmlformats.org/officeDocument/2006/relationships/hyperlink" Target="https://web.ua.es/en/upua/" TargetMode="Externa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chart" Target="../charts/char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2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tags" Target="../tags/tag28.xml"/><Relationship Id="rId7" Type="http://schemas.openxmlformats.org/officeDocument/2006/relationships/image" Target="../media/image13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chart" Target="../charts/chart2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41" y="5697272"/>
            <a:ext cx="1263913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619672" y="908720"/>
            <a:ext cx="7317958" cy="1335137"/>
          </a:xfrm>
        </p:spPr>
        <p:txBody>
          <a:bodyPr>
            <a:normAutofit fontScale="90000"/>
          </a:bodyPr>
          <a:lstStyle/>
          <a:p>
            <a:r>
              <a:rPr lang="es-ES" sz="5000" dirty="0" smtClean="0">
                <a:solidFill>
                  <a:srgbClr val="0070C0"/>
                </a:solidFill>
              </a:rPr>
              <a:t>PERMANENT UNIVERSITY</a:t>
            </a:r>
            <a:br>
              <a:rPr lang="es-ES" sz="5000" dirty="0" smtClean="0">
                <a:solidFill>
                  <a:srgbClr val="0070C0"/>
                </a:solidFill>
              </a:rPr>
            </a:br>
            <a:r>
              <a:rPr lang="es-ES" sz="4200" dirty="0" smtClean="0">
                <a:solidFill>
                  <a:srgbClr val="0070C0"/>
                </a:solidFill>
              </a:rPr>
              <a:t>OF THE UNIVERSITY OF ALICANTE</a:t>
            </a:r>
            <a:endParaRPr lang="es-ES" sz="42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4210023" y="2276872"/>
            <a:ext cx="4772528" cy="990600"/>
          </a:xfrm>
        </p:spPr>
        <p:txBody>
          <a:bodyPr>
            <a:normAutofit fontScale="62500" lnSpcReduction="20000"/>
          </a:bodyPr>
          <a:lstStyle/>
          <a:p>
            <a:r>
              <a:rPr lang="es-ES" sz="2400" b="1" dirty="0" err="1" smtClean="0">
                <a:solidFill>
                  <a:srgbClr val="0070C0"/>
                </a:solidFill>
                <a:latin typeface="+mn-lt"/>
              </a:rPr>
              <a:t>Dr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</a:rPr>
              <a:t> Concepción </a:t>
            </a:r>
            <a:r>
              <a:rPr lang="es-ES" sz="2400" b="1" dirty="0" err="1" smtClean="0">
                <a:solidFill>
                  <a:srgbClr val="0070C0"/>
                </a:solidFill>
                <a:latin typeface="+mn-lt"/>
              </a:rPr>
              <a:t>Bru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</a:rPr>
              <a:t> Ronda</a:t>
            </a:r>
          </a:p>
          <a:p>
            <a:r>
              <a:rPr lang="es-ES" sz="2400" b="1" dirty="0" err="1" smtClean="0">
                <a:solidFill>
                  <a:srgbClr val="0070C0"/>
                </a:solidFill>
                <a:latin typeface="+mn-lt"/>
              </a:rPr>
              <a:t>Dr</a:t>
            </a:r>
            <a:r>
              <a:rPr lang="es-ES" sz="2400" b="1" dirty="0" smtClean="0">
                <a:solidFill>
                  <a:srgbClr val="0070C0"/>
                </a:solidFill>
                <a:latin typeface="+mn-lt"/>
              </a:rPr>
              <a:t> José </a:t>
            </a:r>
            <a:r>
              <a:rPr lang="es-ES" sz="2400" b="1" dirty="0">
                <a:solidFill>
                  <a:srgbClr val="0070C0"/>
                </a:solidFill>
                <a:latin typeface="+mn-lt"/>
              </a:rPr>
              <a:t>Ramón </a:t>
            </a:r>
            <a:r>
              <a:rPr lang="es-ES" sz="2400" b="1" dirty="0" err="1">
                <a:solidFill>
                  <a:srgbClr val="0070C0"/>
                </a:solidFill>
                <a:latin typeface="+mn-lt"/>
              </a:rPr>
              <a:t>Belda</a:t>
            </a:r>
            <a:r>
              <a:rPr lang="es-ES" sz="2400" b="1" dirty="0">
                <a:solidFill>
                  <a:srgbClr val="0070C0"/>
                </a:solidFill>
                <a:latin typeface="+mn-lt"/>
              </a:rPr>
              <a:t> Medina</a:t>
            </a:r>
          </a:p>
          <a:p>
            <a:endParaRPr lang="es-ES" sz="2400" b="1" dirty="0">
              <a:solidFill>
                <a:srgbClr val="0070C0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s-ES" sz="2400" dirty="0" err="1" smtClean="0">
                <a:latin typeface="+mn-lt"/>
              </a:rPr>
              <a:t>University</a:t>
            </a:r>
            <a:r>
              <a:rPr lang="es-ES" sz="2400" dirty="0" smtClean="0">
                <a:latin typeface="+mn-lt"/>
              </a:rPr>
              <a:t> of Alicante</a:t>
            </a:r>
            <a:endParaRPr lang="es-ES" sz="2400" dirty="0">
              <a:latin typeface="+mn-lt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504" y="5877272"/>
            <a:ext cx="3514284" cy="9000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46" y="3818078"/>
            <a:ext cx="2442080" cy="180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332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NEW UPUA STUDENT PROFILE!!</a:t>
            </a:r>
            <a:endParaRPr lang="es-ES" sz="2800" b="1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2339752" y="5445224"/>
            <a:ext cx="4896544" cy="72008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s-ES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2400" b="1" dirty="0" smtClean="0">
                <a:solidFill>
                  <a:srgbClr val="0070C0"/>
                </a:solidFill>
              </a:rPr>
              <a:t>University Graduates = </a:t>
            </a:r>
            <a:r>
              <a:rPr lang="en-US" sz="2400" b="1" dirty="0" smtClean="0">
                <a:solidFill>
                  <a:srgbClr val="C00000"/>
                </a:solidFill>
              </a:rPr>
              <a:t>62.95%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1267476120"/>
              </p:ext>
            </p:extLst>
          </p:nvPr>
        </p:nvGraphicFramePr>
        <p:xfrm>
          <a:off x="899592" y="908720"/>
          <a:ext cx="7704856" cy="455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61394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 smtClean="0">
                <a:solidFill>
                  <a:srgbClr val="0070C0"/>
                </a:solidFill>
              </a:rPr>
              <a:t>TRAINING FOR AN ALL-ROUND HUMAN BEING DEVELOPMENT</a:t>
            </a:r>
            <a:endParaRPr lang="es-ES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533919"/>
              </p:ext>
            </p:extLst>
          </p:nvPr>
        </p:nvGraphicFramePr>
        <p:xfrm>
          <a:off x="899592" y="1655564"/>
          <a:ext cx="7972722" cy="4725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" name="Content Placeholder 4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11560" y="620688"/>
            <a:ext cx="8532440" cy="4336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0"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  <a:defRPr/>
            </a:pPr>
            <a:r>
              <a:rPr lang="es-ES" sz="2200" b="1" kern="0" dirty="0" smtClean="0"/>
              <a:t>Social and personal </a:t>
            </a:r>
            <a:r>
              <a:rPr lang="es-ES" sz="2200" b="1" kern="0" dirty="0" err="1" smtClean="0"/>
              <a:t>development</a:t>
            </a:r>
            <a:r>
              <a:rPr lang="es-ES" sz="2200" b="1" kern="0" dirty="0" smtClean="0"/>
              <a:t> </a:t>
            </a:r>
            <a:r>
              <a:rPr lang="es-ES" sz="2200" b="1" kern="0" dirty="0" err="1" smtClean="0"/>
              <a:t>by</a:t>
            </a:r>
            <a:r>
              <a:rPr lang="es-ES" sz="2200" b="1" kern="0" dirty="0" smtClean="0"/>
              <a:t> </a:t>
            </a:r>
            <a:r>
              <a:rPr lang="es-ES" sz="2200" b="1" kern="0" dirty="0" err="1" smtClean="0"/>
              <a:t>means</a:t>
            </a:r>
            <a:r>
              <a:rPr lang="es-ES" sz="2200" b="1" kern="0" dirty="0" smtClean="0"/>
              <a:t> of </a:t>
            </a:r>
            <a:r>
              <a:rPr lang="es-ES" sz="2200" b="1" kern="0" dirty="0" err="1" smtClean="0"/>
              <a:t>Permanent</a:t>
            </a:r>
            <a:r>
              <a:rPr lang="es-ES" sz="2200" b="1" kern="0" dirty="0" smtClean="0"/>
              <a:t> Training</a:t>
            </a:r>
            <a:endParaRPr lang="es-ES" sz="2200" b="1" kern="0" dirty="0"/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s-ES" sz="2200" b="1" kern="0" dirty="0" smtClean="0"/>
              <a:t>Senior </a:t>
            </a:r>
            <a:r>
              <a:rPr lang="es-ES" sz="2200" b="1" kern="0" dirty="0" err="1" smtClean="0"/>
              <a:t>proactive</a:t>
            </a:r>
            <a:r>
              <a:rPr lang="es-ES" sz="2200" b="1" kern="0" dirty="0" smtClean="0"/>
              <a:t> </a:t>
            </a:r>
            <a:r>
              <a:rPr lang="es-ES" sz="2200" b="1" kern="0" dirty="0" err="1" smtClean="0"/>
              <a:t>citizens</a:t>
            </a:r>
            <a:r>
              <a:rPr lang="es-ES" sz="2200" b="1" kern="0" dirty="0" smtClean="0"/>
              <a:t> </a:t>
            </a:r>
            <a:r>
              <a:rPr lang="es-ES" sz="2200" b="1" kern="0" dirty="0" err="1" smtClean="0"/>
              <a:t>responsible</a:t>
            </a:r>
            <a:r>
              <a:rPr lang="es-ES" sz="2200" b="1" kern="0" dirty="0" smtClean="0"/>
              <a:t> </a:t>
            </a:r>
            <a:r>
              <a:rPr lang="es-ES" sz="2200" b="1" kern="0" dirty="0" err="1" smtClean="0"/>
              <a:t>for</a:t>
            </a:r>
            <a:r>
              <a:rPr lang="es-ES" sz="2200" b="1" kern="0" dirty="0" smtClean="0"/>
              <a:t> </a:t>
            </a:r>
            <a:r>
              <a:rPr lang="es-ES" sz="2200" b="1" kern="0" dirty="0" err="1" smtClean="0"/>
              <a:t>their</a:t>
            </a:r>
            <a:r>
              <a:rPr lang="es-ES" sz="2200" b="1" kern="0" dirty="0" smtClean="0"/>
              <a:t> </a:t>
            </a:r>
            <a:r>
              <a:rPr lang="es-ES" sz="2200" b="1" kern="0" dirty="0" err="1" smtClean="0"/>
              <a:t>ageing</a:t>
            </a:r>
            <a:endParaRPr lang="es-ES" sz="2200" b="1" kern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455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WHERE DO THEY LEARN?</a:t>
            </a:r>
            <a:endParaRPr lang="es-ES" sz="28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56320" y="1628800"/>
            <a:ext cx="5322168" cy="1656184"/>
          </a:xfrm>
        </p:spPr>
        <p:txBody>
          <a:bodyPr>
            <a:normAutofit lnSpcReduction="10000"/>
          </a:bodyPr>
          <a:lstStyle/>
          <a:p>
            <a:pPr algn="just">
              <a:spcBef>
                <a:spcPct val="50000"/>
              </a:spcBef>
            </a:pPr>
            <a:r>
              <a:rPr lang="es-ES_tradnl" altLang="es-ES" sz="2800" dirty="0" err="1"/>
              <a:t>l</a:t>
            </a:r>
            <a:r>
              <a:rPr lang="es-ES_tradnl" altLang="es-ES" sz="2800" dirty="0" err="1" smtClean="0"/>
              <a:t>ibrary</a:t>
            </a:r>
            <a:r>
              <a:rPr lang="es-ES_tradnl" altLang="es-ES" sz="2800" dirty="0"/>
              <a:t>;</a:t>
            </a:r>
            <a:endParaRPr lang="es-ES_tradnl" altLang="es-ES" sz="2800" dirty="0" smtClean="0"/>
          </a:p>
          <a:p>
            <a:pPr algn="just">
              <a:spcBef>
                <a:spcPts val="0"/>
              </a:spcBef>
            </a:pPr>
            <a:r>
              <a:rPr lang="es-ES_tradnl" altLang="es-ES" sz="2800" dirty="0" err="1"/>
              <a:t>l</a:t>
            </a:r>
            <a:r>
              <a:rPr lang="es-ES_tradnl" altLang="es-ES" sz="2800" dirty="0" err="1" smtClean="0"/>
              <a:t>aboratories</a:t>
            </a:r>
            <a:r>
              <a:rPr lang="es-ES_tradnl" altLang="es-ES" sz="2800" dirty="0"/>
              <a:t>;</a:t>
            </a:r>
            <a:endParaRPr lang="es-ES_tradnl" altLang="es-ES" sz="2800" dirty="0" smtClean="0"/>
          </a:p>
          <a:p>
            <a:pPr algn="just">
              <a:spcBef>
                <a:spcPts val="0"/>
              </a:spcBef>
            </a:pPr>
            <a:r>
              <a:rPr lang="es-ES_tradnl" altLang="es-ES" sz="2800" dirty="0" err="1" smtClean="0"/>
              <a:t>sports</a:t>
            </a:r>
            <a:r>
              <a:rPr lang="es-ES_tradnl" altLang="es-ES" sz="2800" dirty="0" smtClean="0"/>
              <a:t> </a:t>
            </a:r>
            <a:r>
              <a:rPr lang="es-ES_tradnl" altLang="es-ES" sz="2800" dirty="0" err="1" smtClean="0"/>
              <a:t>facilities</a:t>
            </a:r>
            <a:r>
              <a:rPr lang="es-ES_tradnl" altLang="es-ES" sz="2800" dirty="0"/>
              <a:t>;</a:t>
            </a:r>
            <a:endParaRPr lang="es-ES_tradnl" altLang="es-ES" sz="2800" dirty="0" smtClean="0"/>
          </a:p>
          <a:p>
            <a:pPr algn="just">
              <a:spcBef>
                <a:spcPts val="0"/>
              </a:spcBef>
            </a:pPr>
            <a:r>
              <a:rPr lang="es-ES_tradnl" altLang="es-ES" sz="2800" dirty="0" smtClean="0"/>
              <a:t>restaurants and </a:t>
            </a:r>
            <a:r>
              <a:rPr lang="es-ES_tradnl" altLang="es-ES" sz="2800" dirty="0" err="1" smtClean="0"/>
              <a:t>accommodation</a:t>
            </a:r>
            <a:r>
              <a:rPr lang="es-ES_tradnl" altLang="es-ES" sz="2800" dirty="0" smtClean="0"/>
              <a:t>.</a:t>
            </a:r>
            <a:endParaRPr lang="es-ES" altLang="es-ES" sz="2800" dirty="0"/>
          </a:p>
        </p:txBody>
      </p:sp>
      <p:pic>
        <p:nvPicPr>
          <p:cNvPr id="8" name="Picture 14" descr="http://web.ua.es/es/sedealicante/imagenes/concurso-photosede-san-fernando-40/fotos-premiadas-photosede-san-fernand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85144"/>
            <a:ext cx="2097129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4208" y="4797312"/>
            <a:ext cx="2097129" cy="1439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" name="Picture 6" descr="5a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85144"/>
            <a:ext cx="2008800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" descr="4d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85144"/>
            <a:ext cx="2007887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9" descr="4b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33" y="4797312"/>
            <a:ext cx="2007887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0" descr="4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289" y="4797312"/>
            <a:ext cx="2007887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 redondeado"/>
          <p:cNvSpPr/>
          <p:nvPr/>
        </p:nvSpPr>
        <p:spPr>
          <a:xfrm>
            <a:off x="5436096" y="1700808"/>
            <a:ext cx="3707904" cy="115212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s-ES" sz="1400" b="1" dirty="0" smtClean="0">
                <a:solidFill>
                  <a:schemeClr val="bg1"/>
                </a:solidFill>
              </a:rPr>
              <a:t>166 </a:t>
            </a:r>
            <a:r>
              <a:rPr lang="es-ES" sz="1400" b="1" dirty="0" err="1" smtClean="0">
                <a:solidFill>
                  <a:schemeClr val="bg1"/>
                </a:solidFill>
              </a:rPr>
              <a:t>Subjects</a:t>
            </a:r>
            <a:endParaRPr lang="es-ES" sz="1400" b="1" dirty="0" smtClean="0">
              <a:solidFill>
                <a:schemeClr val="bg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00325" algn="l"/>
              </a:tabLst>
            </a:pPr>
            <a:r>
              <a:rPr lang="es-ES" sz="1400" dirty="0" smtClean="0">
                <a:solidFill>
                  <a:schemeClr val="bg1"/>
                </a:solidFill>
              </a:rPr>
              <a:t>San Vicente del </a:t>
            </a:r>
            <a:r>
              <a:rPr lang="es-ES" sz="1400" dirty="0" err="1" smtClean="0">
                <a:solidFill>
                  <a:schemeClr val="bg1"/>
                </a:solidFill>
              </a:rPr>
              <a:t>Raspeig</a:t>
            </a:r>
            <a:r>
              <a:rPr lang="es-ES" sz="1400" dirty="0" smtClean="0">
                <a:solidFill>
                  <a:schemeClr val="bg1"/>
                </a:solidFill>
              </a:rPr>
              <a:t> Campus	(73)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00325" algn="l"/>
              </a:tabLst>
            </a:pPr>
            <a:r>
              <a:rPr lang="es-ES" sz="1400" dirty="0" smtClean="0">
                <a:solidFill>
                  <a:schemeClr val="bg1"/>
                </a:solidFill>
              </a:rPr>
              <a:t>Alicante </a:t>
            </a:r>
            <a:r>
              <a:rPr lang="es-ES" sz="1400" dirty="0" err="1" smtClean="0">
                <a:solidFill>
                  <a:schemeClr val="bg1"/>
                </a:solidFill>
              </a:rPr>
              <a:t>University</a:t>
            </a:r>
            <a:r>
              <a:rPr lang="es-ES" sz="1400" dirty="0" smtClean="0">
                <a:solidFill>
                  <a:schemeClr val="bg1"/>
                </a:solidFill>
              </a:rPr>
              <a:t> Town </a:t>
            </a:r>
            <a:r>
              <a:rPr lang="es-ES" sz="1400" dirty="0" err="1">
                <a:solidFill>
                  <a:schemeClr val="bg1"/>
                </a:solidFill>
              </a:rPr>
              <a:t>V</a:t>
            </a:r>
            <a:r>
              <a:rPr lang="es-ES" sz="1400" dirty="0" err="1" smtClean="0">
                <a:solidFill>
                  <a:schemeClr val="bg1"/>
                </a:solidFill>
              </a:rPr>
              <a:t>enue</a:t>
            </a:r>
            <a:r>
              <a:rPr lang="es-ES" sz="1400" dirty="0" smtClean="0">
                <a:solidFill>
                  <a:schemeClr val="bg1"/>
                </a:solidFill>
              </a:rPr>
              <a:t>	(80)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2600325" algn="l"/>
              </a:tabLst>
            </a:pPr>
            <a:r>
              <a:rPr lang="es-ES" sz="1400" dirty="0" smtClean="0">
                <a:solidFill>
                  <a:schemeClr val="bg1"/>
                </a:solidFill>
              </a:rPr>
              <a:t>San Fernando St. </a:t>
            </a:r>
            <a:r>
              <a:rPr lang="es-ES" sz="1400" dirty="0" err="1" smtClean="0">
                <a:solidFill>
                  <a:schemeClr val="bg1"/>
                </a:solidFill>
              </a:rPr>
              <a:t>University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Venue</a:t>
            </a:r>
            <a:r>
              <a:rPr lang="es-ES" sz="1400" dirty="0" smtClean="0">
                <a:solidFill>
                  <a:schemeClr val="bg1"/>
                </a:solidFill>
              </a:rPr>
              <a:t> (13)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27584" y="674693"/>
            <a:ext cx="79375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 altLang="es-ES" sz="2800" dirty="0" err="1" smtClean="0"/>
              <a:t>The</a:t>
            </a:r>
            <a:r>
              <a:rPr lang="es-ES_tradnl" altLang="es-ES" sz="2800" dirty="0" smtClean="0"/>
              <a:t> </a:t>
            </a:r>
            <a:r>
              <a:rPr lang="es-ES_tradnl" altLang="es-ES" sz="2800" dirty="0" err="1" smtClean="0"/>
              <a:t>Permanent</a:t>
            </a:r>
            <a:r>
              <a:rPr lang="es-ES_tradnl" altLang="es-ES" sz="2800" dirty="0" smtClean="0"/>
              <a:t> </a:t>
            </a:r>
            <a:r>
              <a:rPr lang="es-ES_tradnl" altLang="es-ES" sz="2800" dirty="0" err="1" smtClean="0"/>
              <a:t>University</a:t>
            </a:r>
            <a:r>
              <a:rPr lang="es-ES_tradnl" altLang="es-ES" sz="2800" dirty="0" smtClean="0"/>
              <a:t> shares </a:t>
            </a:r>
            <a:r>
              <a:rPr lang="es-ES_tradnl" altLang="es-ES" sz="2800" dirty="0" err="1" smtClean="0"/>
              <a:t>all</a:t>
            </a:r>
            <a:r>
              <a:rPr lang="es-ES_tradnl" altLang="es-ES" sz="2800" dirty="0" smtClean="0"/>
              <a:t> UA </a:t>
            </a:r>
            <a:r>
              <a:rPr lang="es-ES_tradnl" altLang="es-ES" sz="2800" dirty="0" err="1" smtClean="0"/>
              <a:t>services</a:t>
            </a:r>
            <a:r>
              <a:rPr lang="es-ES_tradnl" altLang="es-ES" sz="2800" dirty="0" smtClean="0"/>
              <a:t> and </a:t>
            </a:r>
            <a:r>
              <a:rPr lang="es-ES_tradnl" altLang="es-ES" sz="2800" dirty="0" err="1" smtClean="0"/>
              <a:t>facilities</a:t>
            </a:r>
            <a:r>
              <a:rPr lang="es-ES_tradnl" altLang="es-ES" sz="2800" dirty="0" smtClean="0"/>
              <a:t> </a:t>
            </a:r>
            <a:r>
              <a:rPr lang="es-ES_tradnl" altLang="es-ES" sz="2800" dirty="0" err="1" smtClean="0"/>
              <a:t>with</a:t>
            </a:r>
            <a:r>
              <a:rPr lang="es-ES_tradnl" altLang="es-ES" sz="2800" dirty="0" smtClean="0"/>
              <a:t> </a:t>
            </a:r>
            <a:r>
              <a:rPr lang="es-ES_tradnl" altLang="es-ES" sz="2800" dirty="0" err="1" smtClean="0"/>
              <a:t>young</a:t>
            </a:r>
            <a:r>
              <a:rPr lang="es-ES_tradnl" altLang="es-ES" sz="2800" dirty="0" smtClean="0"/>
              <a:t> </a:t>
            </a:r>
            <a:r>
              <a:rPr lang="es-ES_tradnl" altLang="es-ES" sz="2800" dirty="0" err="1" smtClean="0"/>
              <a:t>students</a:t>
            </a:r>
            <a:r>
              <a:rPr lang="es-ES_tradnl" altLang="es-ES" sz="2800" dirty="0" smtClean="0"/>
              <a:t>, </a:t>
            </a:r>
            <a:r>
              <a:rPr lang="es-ES_tradnl" altLang="es-ES" sz="2800" dirty="0" err="1" smtClean="0"/>
              <a:t>namely</a:t>
            </a:r>
            <a:r>
              <a:rPr lang="es-ES_tradnl" altLang="es-ES" sz="2800" dirty="0" smtClean="0"/>
              <a:t>:</a:t>
            </a:r>
            <a:endParaRPr lang="es-ES_tradnl" altLang="es-E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335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SPECIALISATION AND RESEARCH PROGRAMME</a:t>
            </a:r>
            <a:endParaRPr lang="es-ES" sz="2800" b="1" dirty="0">
              <a:solidFill>
                <a:srgbClr val="0070C0"/>
              </a:solidFill>
            </a:endParaRPr>
          </a:p>
        </p:txBody>
      </p:sp>
      <p:sp>
        <p:nvSpPr>
          <p:cNvPr id="37" name="Control 11"/>
          <p:cNvSpPr>
            <a:spLocks noChangeArrowheads="1" noChangeShapeType="1"/>
          </p:cNvSpPr>
          <p:nvPr/>
        </p:nvSpPr>
        <p:spPr bwMode="auto">
          <a:xfrm>
            <a:off x="4402138" y="5464175"/>
            <a:ext cx="132715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912813">
              <a:spcBef>
                <a:spcPct val="20000"/>
              </a:spcBef>
              <a:buClr>
                <a:srgbClr val="01646A"/>
              </a:buClr>
              <a:buSzPct val="90000"/>
              <a:buFont typeface="Wingdings" pitchFamily="2" charset="2"/>
              <a:buChar char="q"/>
              <a:defRPr sz="32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8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4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s-ES" sz="1800">
              <a:solidFill>
                <a:schemeClr val="tx1"/>
              </a:solidFill>
            </a:endParaRPr>
          </a:p>
        </p:txBody>
      </p:sp>
      <p:graphicFrame>
        <p:nvGraphicFramePr>
          <p:cNvPr id="10" name="Group 7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884404"/>
              </p:ext>
            </p:extLst>
          </p:nvPr>
        </p:nvGraphicFramePr>
        <p:xfrm>
          <a:off x="673100" y="755649"/>
          <a:ext cx="8363397" cy="4765674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14638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004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518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473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6888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INTERNATIONAL PROJECTS</a:t>
                      </a:r>
                    </a:p>
                  </a:txBody>
                  <a:tcPr marL="91444" marR="91444" marT="45711" marB="45711" anchor="ctr" horzOverflow="overflow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5"/>
                        </a:rPr>
                        <a:t>EuCoNet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European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Computer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Network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400" b="1" kern="1200" dirty="0" smtClean="0">
                          <a:solidFill>
                            <a:srgbClr val="01646A"/>
                          </a:solidFill>
                          <a:effectLst/>
                          <a:hlinkClick r:id="rId6"/>
                        </a:rPr>
                        <a:t>CODEPAM</a:t>
                      </a:r>
                      <a:endParaRPr lang="es-ES" sz="1400" b="1" kern="1200" dirty="0" smtClean="0"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i="0" kern="120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Cooperation</a:t>
                      </a:r>
                      <a:r>
                        <a:rPr lang="en-GB" sz="1000" i="0" kern="1200" baseline="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 Development in Continuous Education for Older Adults</a:t>
                      </a:r>
                      <a:endParaRPr lang="es-ES" sz="1000" i="0" kern="1200" dirty="0" smtClean="0">
                        <a:solidFill>
                          <a:srgbClr val="01646A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3" marR="68583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7"/>
                        </a:rPr>
                        <a:t>ODE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Open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Doors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for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Europe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rgbClr val="01646A"/>
                          </a:solidFill>
                          <a:effectLst/>
                          <a:hlinkClick r:id="rId8"/>
                        </a:rPr>
                        <a:t>LIFESTYLES REVISITED</a:t>
                      </a:r>
                      <a:endParaRPr lang="es-ES" sz="1400" b="1" kern="1200" dirty="0" smtClean="0"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i="0" kern="1200" dirty="0" smtClean="0">
                          <a:solidFill>
                            <a:srgbClr val="01646A"/>
                          </a:solidFill>
                          <a:effectLst/>
                        </a:rPr>
                        <a:t>Educational Experiments in Intergenerational Environments</a:t>
                      </a:r>
                      <a:endParaRPr lang="es-ES" sz="1000" i="0" kern="1200" dirty="0" smtClean="0">
                        <a:solidFill>
                          <a:srgbClr val="01646A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3" marR="68583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9"/>
                        </a:rPr>
                        <a:t>SEN-NET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Seniors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in Net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rgbClr val="01646A"/>
                          </a:solidFill>
                          <a:effectLst/>
                          <a:hlinkClick r:id="rId10"/>
                        </a:rPr>
                        <a:t>LICO</a:t>
                      </a:r>
                      <a:endParaRPr lang="es-ES" sz="1400" b="1" kern="1200" dirty="0" smtClean="0"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000" i="0" kern="1200" dirty="0" smtClean="0">
                          <a:solidFill>
                            <a:srgbClr val="01646A"/>
                          </a:solidFill>
                          <a:effectLst/>
                        </a:rPr>
                        <a:t>Learning Coach in Adult Education </a:t>
                      </a:r>
                      <a:endParaRPr lang="es-ES" sz="1000" i="0" kern="1200" dirty="0" smtClean="0">
                        <a:solidFill>
                          <a:srgbClr val="01646A"/>
                        </a:solidFill>
                        <a:effectLst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91444" marR="91444" marT="45711" marB="45711"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14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11"/>
                        </a:rPr>
                        <a:t>eLiLL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E-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Learning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in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Later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Life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" sz="1400" b="1" kern="120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PPS</a:t>
                      </a:r>
                      <a:endParaRPr lang="es-ES" sz="1400" b="1" kern="1200" dirty="0" smtClean="0">
                        <a:solidFill>
                          <a:srgbClr val="01646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s-ES" sz="1000" b="0" i="0" kern="120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Peer-to-Peer </a:t>
                      </a:r>
                      <a:r>
                        <a:rPr lang="es-ES" sz="1000" b="0" i="0" kern="1200" dirty="0" err="1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</a:t>
                      </a:r>
                      <a:r>
                        <a:rPr lang="es-ES" sz="1000" b="0" i="0" kern="1200" baseline="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ES" sz="1000" b="0" i="0" kern="1200" baseline="0" dirty="0" err="1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Fostering</a:t>
                      </a:r>
                      <a:r>
                        <a:rPr lang="es-ES" sz="1000" b="0" i="0" kern="1200" baseline="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Active </a:t>
                      </a:r>
                      <a:r>
                        <a:rPr lang="es-ES" sz="1000" b="0" i="0" kern="1200" baseline="0" dirty="0" err="1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Ageing</a:t>
                      </a:r>
                      <a:endParaRPr lang="es-ES" sz="1000" b="0" i="0" kern="1200" dirty="0" smtClean="0">
                        <a:solidFill>
                          <a:srgbClr val="01646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11" marB="45711"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13"/>
                        </a:rPr>
                        <a:t>EHLE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Empowering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Health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Learning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for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the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Elderly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1" i="0" kern="120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4"/>
                        </a:rPr>
                        <a:t>BALL</a:t>
                      </a:r>
                      <a:endParaRPr kumimoji="0" lang="en-US" sz="1400" b="1" i="0" kern="1200" dirty="0" smtClean="0">
                        <a:solidFill>
                          <a:srgbClr val="01646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000" b="1" i="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 Active through Lifelong Learning</a:t>
                      </a:r>
                    </a:p>
                  </a:txBody>
                  <a:tcPr marL="91444" marR="91444" marT="45711" marB="45711" anchor="ctr"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03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  <a:hlinkClick r:id="rId15"/>
                        </a:rPr>
                        <a:t>SENIOR</a:t>
                      </a:r>
                      <a:endParaRPr kumimoji="0" lang="es-ES" sz="1400" b="1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Support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European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Neighbours</a:t>
                      </a:r>
                      <a:r>
                        <a:rPr kumimoji="0" lang="es-ES" sz="100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 in Open </a:t>
                      </a:r>
                      <a:r>
                        <a:rPr kumimoji="0" lang="es-ES" sz="100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1646A"/>
                          </a:solidFill>
                          <a:effectLst/>
                        </a:rPr>
                        <a:t>Relationships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s-E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1646A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4" marR="91444" marT="45711" marB="45711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ES" sz="1400" b="1" i="0" kern="1200" dirty="0" err="1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Edu</a:t>
                      </a:r>
                      <a:r>
                        <a:rPr kumimoji="0" lang="es-ES" sz="1400" b="1" i="0" kern="120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-</a:t>
                      </a:r>
                      <a:r>
                        <a:rPr kumimoji="0" lang="es-ES" sz="1400" b="1" i="0" kern="1200" dirty="0" err="1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Sen</a:t>
                      </a:r>
                      <a:r>
                        <a:rPr kumimoji="0" lang="es-ES" sz="1400" b="1" i="0" kern="1200" dirty="0" smtClean="0">
                          <a:solidFill>
                            <a:srgbClr val="01646A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-Net</a:t>
                      </a:r>
                      <a:endParaRPr kumimoji="0" lang="es-ES" sz="1400" b="1" i="0" kern="1200" dirty="0" smtClean="0">
                        <a:solidFill>
                          <a:srgbClr val="01646A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1646A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s-ES" sz="1000" b="1" i="0" kern="120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Educational</a:t>
                      </a:r>
                      <a:r>
                        <a:rPr kumimoji="0" lang="es-ES" sz="1000" b="1" i="0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Senior Network</a:t>
                      </a:r>
                    </a:p>
                  </a:txBody>
                  <a:tcPr marL="91444" marR="91444" marT="45711" marB="45711" anchor="ctr"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8" name="Picture 2" descr="eucoNet">
            <a:hlinkClick r:id="rId5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75" y="1294532"/>
            <a:ext cx="1176337" cy="62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29" name="Picture 3" descr="odeWebproyectos">
            <a:hlinkClick r:id="rId7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74" y="2040732"/>
            <a:ext cx="1176337" cy="6334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30" name="Picture 4" descr="eLilWebProyectos">
            <a:hlinkClick r:id="rId11"/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8" y="3501008"/>
            <a:ext cx="1301750" cy="5476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31" name="Picture 5" descr="logo_ehle_new_proyectos_upua">
            <a:hlinkClick r:id="rId13"/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636" y="4149080"/>
            <a:ext cx="785813" cy="647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32" name="Picture 6" descr="sennetWebProyectos">
            <a:hlinkClick r:id="rId9"/>
          </p:cNvPr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99" y="2783904"/>
            <a:ext cx="573087" cy="573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33" name="Picture 7" descr="seniorLogoPeque">
            <a:hlinkClick r:id="rId15"/>
          </p:cNvPr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8" y="4941168"/>
            <a:ext cx="1288961" cy="4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34" name="Picture 8" descr="logInkscape">
            <a:hlinkClick r:id="rId6"/>
          </p:cNvPr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1734337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35" name="Picture 9" descr="learning-coach-in-adult-education[1]">
            <a:hlinkClick r:id="rId10"/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599" y="2753518"/>
            <a:ext cx="973137" cy="592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36" name="Picture 10" descr="lifestyles-project[1]">
            <a:hlinkClick r:id="rId8"/>
          </p:cNvPr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293" y="2040732"/>
            <a:ext cx="1555750" cy="6334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40" name="Imagen 3">
            <a:hlinkClick r:id="rId12"/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316" y="3486851"/>
            <a:ext cx="742997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42" name="Imagen 5">
            <a:hlinkClick r:id="rId16"/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150" y="4867422"/>
            <a:ext cx="1125330" cy="61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43" name="Rectangle 760"/>
          <p:cNvSpPr>
            <a:spLocks noChangeArrowheads="1"/>
          </p:cNvSpPr>
          <p:nvPr/>
        </p:nvSpPr>
        <p:spPr bwMode="auto">
          <a:xfrm>
            <a:off x="3597451" y="5975369"/>
            <a:ext cx="4369209" cy="460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1646A"/>
              </a:buClr>
              <a:buSzPct val="90000"/>
              <a:buFont typeface="Wingdings" pitchFamily="2" charset="2"/>
              <a:buChar char="q"/>
              <a:defRPr sz="32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8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4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50000"/>
              </a:spcBef>
              <a:buClrTx/>
              <a:buSzTx/>
              <a:buNone/>
            </a:pPr>
            <a:r>
              <a:rPr lang="es-ES" altLang="es-ES" sz="2000" b="1" dirty="0">
                <a:solidFill>
                  <a:schemeClr val="tx1"/>
                </a:solidFill>
                <a:latin typeface="+mj-lt"/>
                <a:hlinkClick r:id="rId28"/>
              </a:rPr>
              <a:t>https://web.ua.es/en/upua/projects/</a:t>
            </a:r>
            <a:endParaRPr lang="es-ES" altLang="es-ES" sz="2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482" name="Picture 2" descr="Logo BALL Project">
            <a:hlinkClick r:id="rId14"/>
          </p:cNvPr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279" y="4177426"/>
            <a:ext cx="685777" cy="531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7998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108012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ACTIVITY IN RESEARCH, TRAINING AND PLANNING NETWORKS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980728"/>
            <a:ext cx="8130480" cy="3384376"/>
          </a:xfrm>
        </p:spPr>
        <p:txBody>
          <a:bodyPr>
            <a:noAutofit/>
          </a:bodyPr>
          <a:lstStyle/>
          <a:p>
            <a:pPr algn="just">
              <a:buFontTx/>
              <a:buAutoNum type="arabicPeriod"/>
              <a:defRPr/>
            </a:pP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Valencian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Council of Training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for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Adults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: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The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University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of Alicante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coordinates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the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Working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Committee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“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Overall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planning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of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adults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’ training,”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which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supervises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the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situation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of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such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teaching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schemes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and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their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improvement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, so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that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they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can be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properly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recognised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and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put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into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practice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. </a:t>
            </a:r>
            <a:endParaRPr lang="es-ES" sz="1700" dirty="0">
              <a:solidFill>
                <a:srgbClr val="000000"/>
              </a:solidFill>
              <a:latin typeface="+mj-lt"/>
            </a:endParaRPr>
          </a:p>
          <a:p>
            <a:pPr algn="just">
              <a:buFontTx/>
              <a:buAutoNum type="arabicPeriod"/>
              <a:defRPr/>
            </a:pP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AEPUM –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Spanish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National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Association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 of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Older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Adult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University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Programmes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.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Created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in </a:t>
            </a:r>
            <a:r>
              <a:rPr lang="es-ES" sz="1700" dirty="0">
                <a:solidFill>
                  <a:srgbClr val="000000"/>
                </a:solidFill>
                <a:latin typeface="+mj-lt"/>
              </a:rPr>
              <a:t>2004,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it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comprises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45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universities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and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caters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for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50,000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students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, UA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occupying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its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presidency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 at </a:t>
            </a:r>
            <a:r>
              <a:rPr lang="es-ES" sz="1700" dirty="0" err="1" smtClean="0">
                <a:solidFill>
                  <a:srgbClr val="000000"/>
                </a:solidFill>
                <a:latin typeface="+mj-lt"/>
              </a:rPr>
              <a:t>present</a:t>
            </a:r>
            <a:r>
              <a:rPr lang="es-ES" sz="1700" dirty="0" smtClean="0">
                <a:solidFill>
                  <a:srgbClr val="000000"/>
                </a:solidFill>
                <a:latin typeface="+mj-lt"/>
              </a:rPr>
              <a:t>. </a:t>
            </a:r>
            <a:r>
              <a:rPr lang="es-ES" sz="1700" dirty="0">
                <a:solidFill>
                  <a:srgbClr val="000000"/>
                </a:solidFill>
                <a:hlinkClick r:id="rId6"/>
              </a:rPr>
              <a:t>http://www.aepumayores.org/</a:t>
            </a:r>
            <a:r>
              <a:rPr lang="es-ES" sz="1700" dirty="0">
                <a:solidFill>
                  <a:srgbClr val="000000"/>
                </a:solidFill>
              </a:rPr>
              <a:t> </a:t>
            </a:r>
            <a:endParaRPr lang="es-ES" sz="1700" dirty="0">
              <a:solidFill>
                <a:srgbClr val="000000"/>
              </a:solidFill>
              <a:latin typeface="+mj-lt"/>
            </a:endParaRPr>
          </a:p>
          <a:p>
            <a:pPr algn="just">
              <a:buFontTx/>
              <a:buAutoNum type="arabicPeriod"/>
              <a:defRPr/>
            </a:pPr>
            <a:r>
              <a:rPr lang="fr-FR" sz="1700" b="1" dirty="0" smtClean="0">
                <a:latin typeface="+mj-lt"/>
              </a:rPr>
              <a:t>XPUM CV – </a:t>
            </a:r>
            <a:r>
              <a:rPr lang="fr-FR" sz="1700" b="1" i="1" dirty="0" smtClean="0">
                <a:latin typeface="+mj-lt"/>
              </a:rPr>
              <a:t>Network of </a:t>
            </a:r>
            <a:r>
              <a:rPr lang="fr-FR" sz="1700" b="1" i="1" dirty="0" err="1" smtClean="0">
                <a:latin typeface="+mj-lt"/>
              </a:rPr>
              <a:t>Older</a:t>
            </a:r>
            <a:r>
              <a:rPr lang="fr-FR" sz="1700" b="1" i="1" dirty="0" smtClean="0">
                <a:latin typeface="+mj-lt"/>
              </a:rPr>
              <a:t> </a:t>
            </a:r>
            <a:r>
              <a:rPr lang="fr-FR" sz="1700" b="1" i="1" dirty="0" err="1" smtClean="0">
                <a:latin typeface="+mj-lt"/>
              </a:rPr>
              <a:t>Adult</a:t>
            </a:r>
            <a:r>
              <a:rPr lang="fr-FR" sz="1700" b="1" i="1" dirty="0" smtClean="0">
                <a:latin typeface="+mj-lt"/>
              </a:rPr>
              <a:t> </a:t>
            </a:r>
            <a:r>
              <a:rPr lang="fr-FR" sz="1700" b="1" i="1" dirty="0" err="1" smtClean="0">
                <a:latin typeface="+mj-lt"/>
              </a:rPr>
              <a:t>University</a:t>
            </a:r>
            <a:r>
              <a:rPr lang="fr-FR" sz="1700" b="1" i="1" dirty="0" smtClean="0">
                <a:latin typeface="+mj-lt"/>
              </a:rPr>
              <a:t> Programmes </a:t>
            </a:r>
            <a:r>
              <a:rPr lang="fr-FR" sz="1700" b="1" i="1" dirty="0" err="1" smtClean="0">
                <a:latin typeface="+mj-lt"/>
              </a:rPr>
              <a:t>offered</a:t>
            </a:r>
            <a:r>
              <a:rPr lang="fr-FR" sz="1700" b="1" i="1" dirty="0" smtClean="0">
                <a:latin typeface="+mj-lt"/>
              </a:rPr>
              <a:t> by </a:t>
            </a:r>
            <a:r>
              <a:rPr lang="fr-FR" sz="1700" b="1" i="1" dirty="0" err="1" smtClean="0">
                <a:latin typeface="+mj-lt"/>
              </a:rPr>
              <a:t>Valencian</a:t>
            </a:r>
            <a:r>
              <a:rPr lang="fr-FR" sz="1700" b="1" i="1" dirty="0" smtClean="0">
                <a:latin typeface="+mj-lt"/>
              </a:rPr>
              <a:t> Public </a:t>
            </a:r>
            <a:r>
              <a:rPr lang="fr-FR" sz="1700" b="1" i="1" dirty="0" err="1" smtClean="0">
                <a:latin typeface="+mj-lt"/>
              </a:rPr>
              <a:t>Universities</a:t>
            </a:r>
            <a:r>
              <a:rPr lang="fr-FR" sz="1700" b="1" i="1" dirty="0" smtClean="0">
                <a:latin typeface="+mj-lt"/>
              </a:rPr>
              <a:t>.</a:t>
            </a:r>
            <a:r>
              <a:rPr lang="fr-FR" sz="1700" b="1" dirty="0" smtClean="0">
                <a:latin typeface="+mj-lt"/>
              </a:rPr>
              <a:t> </a:t>
            </a:r>
            <a:r>
              <a:rPr lang="fr-FR" sz="1700" dirty="0" smtClean="0"/>
              <a:t>This </a:t>
            </a:r>
            <a:r>
              <a:rPr lang="fr-FR" sz="1700" dirty="0" err="1" smtClean="0"/>
              <a:t>is</a:t>
            </a:r>
            <a:r>
              <a:rPr lang="fr-FR" sz="1700" dirty="0" smtClean="0"/>
              <a:t> a network </a:t>
            </a:r>
            <a:r>
              <a:rPr lang="fr-FR" sz="1700" dirty="0" err="1" smtClean="0"/>
              <a:t>which</a:t>
            </a:r>
            <a:r>
              <a:rPr lang="fr-FR" sz="1700" dirty="0" smtClean="0"/>
              <a:t> has as </a:t>
            </a:r>
            <a:r>
              <a:rPr lang="fr-FR" sz="1700" dirty="0" err="1" smtClean="0"/>
              <a:t>its</a:t>
            </a:r>
            <a:r>
              <a:rPr lang="fr-FR" sz="1700" dirty="0" smtClean="0"/>
              <a:t> </a:t>
            </a:r>
            <a:r>
              <a:rPr lang="fr-FR" sz="1700" dirty="0" err="1" smtClean="0"/>
              <a:t>aim</a:t>
            </a:r>
            <a:r>
              <a:rPr lang="fr-FR" sz="1700" dirty="0" smtClean="0"/>
              <a:t> to </a:t>
            </a:r>
            <a:r>
              <a:rPr lang="fr-FR" sz="1700" dirty="0" err="1" smtClean="0"/>
              <a:t>undertake</a:t>
            </a:r>
            <a:r>
              <a:rPr lang="fr-FR" sz="1700" dirty="0" smtClean="0"/>
              <a:t> </a:t>
            </a:r>
            <a:r>
              <a:rPr lang="es-ES" sz="1700" b="1" dirty="0" err="1" smtClean="0">
                <a:solidFill>
                  <a:srgbClr val="000000"/>
                </a:solidFill>
              </a:rPr>
              <a:t>joint</a:t>
            </a:r>
            <a:r>
              <a:rPr lang="es-ES" sz="1700" b="1" dirty="0" smtClean="0">
                <a:solidFill>
                  <a:srgbClr val="000000"/>
                </a:solidFill>
              </a:rPr>
              <a:t> training, </a:t>
            </a:r>
            <a:r>
              <a:rPr lang="es-ES" sz="1700" b="1" dirty="0" err="1" smtClean="0">
                <a:solidFill>
                  <a:srgbClr val="000000"/>
                </a:solidFill>
              </a:rPr>
              <a:t>research</a:t>
            </a:r>
            <a:r>
              <a:rPr lang="es-ES" sz="1700" b="1" dirty="0" smtClean="0">
                <a:solidFill>
                  <a:srgbClr val="000000"/>
                </a:solidFill>
              </a:rPr>
              <a:t> and </a:t>
            </a:r>
            <a:r>
              <a:rPr lang="es-ES" sz="1700" b="1" dirty="0" err="1" smtClean="0">
                <a:solidFill>
                  <a:srgbClr val="000000"/>
                </a:solidFill>
              </a:rPr>
              <a:t>student</a:t>
            </a:r>
            <a:r>
              <a:rPr lang="es-ES" sz="1700" b="1" dirty="0" smtClean="0">
                <a:solidFill>
                  <a:srgbClr val="000000"/>
                </a:solidFill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</a:rPr>
              <a:t>exchange</a:t>
            </a:r>
            <a:r>
              <a:rPr lang="es-ES" sz="1700" b="1" dirty="0" smtClean="0">
                <a:solidFill>
                  <a:srgbClr val="000000"/>
                </a:solidFill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</a:rPr>
              <a:t>initiatives</a:t>
            </a:r>
            <a:r>
              <a:rPr lang="es-ES" sz="1700" dirty="0" smtClean="0">
                <a:solidFill>
                  <a:srgbClr val="000000"/>
                </a:solidFill>
              </a:rPr>
              <a:t>. UA </a:t>
            </a:r>
            <a:r>
              <a:rPr lang="es-ES" sz="1700" dirty="0" err="1" smtClean="0">
                <a:solidFill>
                  <a:srgbClr val="000000"/>
                </a:solidFill>
              </a:rPr>
              <a:t>currently</a:t>
            </a:r>
            <a:r>
              <a:rPr lang="es-ES" sz="1700" dirty="0" smtClean="0">
                <a:solidFill>
                  <a:srgbClr val="000000"/>
                </a:solidFill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</a:rPr>
              <a:t>chairs</a:t>
            </a:r>
            <a:r>
              <a:rPr lang="es-ES" sz="1700" dirty="0" smtClean="0">
                <a:solidFill>
                  <a:srgbClr val="000000"/>
                </a:solidFill>
              </a:rPr>
              <a:t> </a:t>
            </a:r>
            <a:r>
              <a:rPr lang="es-ES" sz="1700" dirty="0" err="1" smtClean="0">
                <a:solidFill>
                  <a:srgbClr val="000000"/>
                </a:solidFill>
              </a:rPr>
              <a:t>it</a:t>
            </a:r>
            <a:r>
              <a:rPr lang="es-ES" sz="1700" dirty="0" smtClean="0">
                <a:solidFill>
                  <a:srgbClr val="000000"/>
                </a:solidFill>
              </a:rPr>
              <a:t>. </a:t>
            </a:r>
            <a:r>
              <a:rPr lang="fr-FR" sz="1700" dirty="0">
                <a:hlinkClick r:id="rId7"/>
              </a:rPr>
              <a:t>http://www.xpumcv.es/ca</a:t>
            </a:r>
            <a:endParaRPr lang="es-ES" sz="1700" b="1" dirty="0">
              <a:solidFill>
                <a:srgbClr val="000000"/>
              </a:solidFill>
            </a:endParaRPr>
          </a:p>
          <a:p>
            <a:pPr algn="just">
              <a:buFontTx/>
              <a:buAutoNum type="arabicPeriod"/>
              <a:defRPr/>
            </a:pP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XARXA </a:t>
            </a:r>
            <a:r>
              <a:rPr lang="es-ES" sz="1700" b="1" dirty="0">
                <a:solidFill>
                  <a:srgbClr val="000000"/>
                </a:solidFill>
                <a:latin typeface="+mj-lt"/>
              </a:rPr>
              <a:t>VIVES: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Development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of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collaborations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within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the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context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of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this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NETWORK: </a:t>
            </a:r>
            <a:r>
              <a:rPr lang="es-ES" sz="1700" b="1" dirty="0" err="1" smtClean="0">
                <a:solidFill>
                  <a:srgbClr val="000000"/>
                </a:solidFill>
                <a:latin typeface="+mj-lt"/>
              </a:rPr>
              <a:t>September</a:t>
            </a:r>
            <a:r>
              <a:rPr lang="es-ES" sz="1700" b="1" dirty="0" smtClean="0">
                <a:solidFill>
                  <a:srgbClr val="000000"/>
                </a:solidFill>
                <a:latin typeface="+mj-lt"/>
              </a:rPr>
              <a:t> 21st-22nd  </a:t>
            </a:r>
            <a:r>
              <a:rPr lang="pt-BR" sz="1700" i="1" dirty="0" err="1" smtClean="0">
                <a:latin typeface="+mj-lt"/>
              </a:rPr>
              <a:t>Fòrum</a:t>
            </a:r>
            <a:r>
              <a:rPr lang="pt-BR" sz="1700" i="1" dirty="0" smtClean="0">
                <a:latin typeface="+mj-lt"/>
              </a:rPr>
              <a:t> </a:t>
            </a:r>
            <a:r>
              <a:rPr lang="pt-BR" sz="1700" i="1" dirty="0">
                <a:latin typeface="+mj-lt"/>
              </a:rPr>
              <a:t>Vives </a:t>
            </a:r>
            <a:r>
              <a:rPr lang="pt-BR" sz="1700" i="1" dirty="0" err="1" smtClean="0">
                <a:latin typeface="+mj-lt"/>
              </a:rPr>
              <a:t>Seminar</a:t>
            </a:r>
            <a:r>
              <a:rPr lang="pt-BR" sz="1700" i="1" dirty="0" smtClean="0">
                <a:latin typeface="+mj-lt"/>
              </a:rPr>
              <a:t> </a:t>
            </a:r>
            <a:r>
              <a:rPr lang="pt-BR" sz="1700" i="1" dirty="0" err="1" smtClean="0">
                <a:latin typeface="+mj-lt"/>
              </a:rPr>
              <a:t>on</a:t>
            </a:r>
            <a:r>
              <a:rPr lang="pt-BR" sz="1700" i="1" dirty="0" smtClean="0">
                <a:latin typeface="+mj-lt"/>
              </a:rPr>
              <a:t> </a:t>
            </a:r>
            <a:r>
              <a:rPr lang="pt-BR" sz="1700" i="1" dirty="0" err="1" smtClean="0">
                <a:latin typeface="+mj-lt"/>
              </a:rPr>
              <a:t>Senior</a:t>
            </a:r>
            <a:r>
              <a:rPr lang="pt-BR" sz="1700" i="1" dirty="0" smtClean="0">
                <a:latin typeface="+mj-lt"/>
              </a:rPr>
              <a:t> </a:t>
            </a:r>
            <a:r>
              <a:rPr lang="pt-BR" sz="1700" i="1" dirty="0" err="1" smtClean="0">
                <a:latin typeface="+mj-lt"/>
              </a:rPr>
              <a:t>Classrooms</a:t>
            </a:r>
            <a:endParaRPr lang="pt-BR" sz="17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6" name="Imagen 6"/>
          <p:cNvPicPr>
            <a:picLocks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283" y="4617312"/>
            <a:ext cx="2160000" cy="16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/>
          <p:cNvPicPr>
            <a:picLocks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144" y="4617312"/>
            <a:ext cx="2160000" cy="16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12 Grupo"/>
          <p:cNvGrpSpPr/>
          <p:nvPr/>
        </p:nvGrpSpPr>
        <p:grpSpPr>
          <a:xfrm>
            <a:off x="6012400" y="4617312"/>
            <a:ext cx="2160000" cy="1620000"/>
            <a:chOff x="5940392" y="4617312"/>
            <a:chExt cx="2160000" cy="162000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392" y="5489701"/>
              <a:ext cx="2160000" cy="74761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n 2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392" y="4861221"/>
              <a:ext cx="2160000" cy="72801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n 3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392" y="4617312"/>
              <a:ext cx="2160000" cy="26759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77309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600" b="1" dirty="0" smtClean="0">
                <a:solidFill>
                  <a:srgbClr val="0070C0"/>
                </a:solidFill>
              </a:rPr>
              <a:t>INTERNATIONAL NETWORKS TO WHICH UPUA BELONGS</a:t>
            </a:r>
            <a:endParaRPr lang="es-ES" sz="26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620688"/>
            <a:ext cx="8130480" cy="5616624"/>
          </a:xfrm>
        </p:spPr>
        <p:txBody>
          <a:bodyPr>
            <a:noAutofit/>
          </a:bodyPr>
          <a:lstStyle/>
          <a:p>
            <a:pPr marL="0" indent="0" algn="just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Within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this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international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network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it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carries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out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collaborations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develops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exchanges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experiences</a:t>
            </a:r>
            <a:r>
              <a:rPr lang="es-ES" altLang="en-US" sz="1800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along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with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best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practices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in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management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, training and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research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with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Spanish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universities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as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well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as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with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other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educational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institutions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internationally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. </a:t>
            </a:r>
            <a:endParaRPr lang="es-ES" altLang="en-US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</a:pPr>
            <a:r>
              <a:rPr lang="es-ES" altLang="en-US" sz="1900" b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AGM</a:t>
            </a:r>
            <a:r>
              <a:rPr lang="es-ES" altLang="en-US" sz="1900" b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s-ES" altLang="en-US" sz="1900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latin typeface="Calibri" pitchFamily="34" charset="0"/>
                <a:cs typeface="Calibri" pitchFamily="34" charset="0"/>
              </a:rPr>
              <a:t>Gerontological</a:t>
            </a:r>
            <a:r>
              <a:rPr lang="es-ES" alt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latin typeface="Calibri" pitchFamily="34" charset="0"/>
                <a:cs typeface="Calibri" pitchFamily="34" charset="0"/>
              </a:rPr>
              <a:t>Association</a:t>
            </a:r>
            <a:r>
              <a:rPr lang="es-ES" altLang="en-US" sz="1900" dirty="0" smtClean="0"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900" dirty="0" err="1" smtClean="0">
                <a:latin typeface="Calibri" pitchFamily="34" charset="0"/>
                <a:cs typeface="Calibri" pitchFamily="34" charset="0"/>
              </a:rPr>
              <a:t>the</a:t>
            </a:r>
            <a:r>
              <a:rPr lang="es-ES" altLang="en-US" sz="19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latin typeface="Calibri" pitchFamily="34" charset="0"/>
                <a:cs typeface="Calibri" pitchFamily="34" charset="0"/>
              </a:rPr>
              <a:t>Mediterranean</a:t>
            </a:r>
            <a:r>
              <a:rPr lang="es-ES" altLang="en-US" sz="19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dedicated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to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the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promotion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progress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gerontology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geriatrics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from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scientific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clinical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and social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point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view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s-ES" altLang="en-US" sz="1900" b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  <a:hlinkClick r:id="rId6"/>
              </a:rPr>
              <a:t>http://asogeromed.es</a:t>
            </a:r>
            <a:endParaRPr lang="es-ES" altLang="en-US" sz="1900" dirty="0" smtClean="0"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ct val="0"/>
              </a:spcBef>
            </a:pPr>
            <a:r>
              <a:rPr lang="es-ES" altLang="en-US" sz="1900" b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IAUTA: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i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International </a:t>
            </a:r>
            <a:r>
              <a:rPr lang="es-ES" altLang="en-US" sz="1900" i="1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Association</a:t>
            </a:r>
            <a:r>
              <a:rPr lang="es-ES" altLang="en-US" sz="1900" i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900" i="1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Universities</a:t>
            </a:r>
            <a:r>
              <a:rPr lang="es-ES" altLang="en-US" sz="1900" i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900" i="1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the</a:t>
            </a:r>
            <a:r>
              <a:rPr lang="es-ES" altLang="en-US" sz="1900" i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i="1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Third</a:t>
            </a:r>
            <a:r>
              <a:rPr lang="es-ES" altLang="en-US" sz="1900" i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i="1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Age</a:t>
            </a:r>
            <a:r>
              <a:rPr lang="es-ES" altLang="en-US" sz="1900" i="1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UPUA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currently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forms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part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its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Governing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Board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altLang="en-US" sz="1900" u="sng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  <a:hlinkClick r:id="rId7"/>
              </a:rPr>
              <a:t>http://www.aiu3a.com/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b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s-ES" altLang="en-US" sz="1900" dirty="0"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ct val="0"/>
              </a:spcBef>
            </a:pPr>
            <a:r>
              <a:rPr lang="es-ES" altLang="en-US" sz="1900" b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EFOS:</a:t>
            </a:r>
            <a:r>
              <a:rPr lang="es-ES" altLang="en-US" sz="1900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i="1" dirty="0" err="1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European</a:t>
            </a:r>
            <a:r>
              <a:rPr lang="es-ES" altLang="en-US" sz="1900" i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i="1" dirty="0" err="1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Federation</a:t>
            </a:r>
            <a:r>
              <a:rPr lang="es-ES" altLang="en-US" sz="1900" i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900" i="1" dirty="0" err="1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Older</a:t>
            </a:r>
            <a:r>
              <a:rPr lang="es-ES" altLang="en-US" sz="1900" i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i="1" dirty="0" err="1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Students</a:t>
            </a:r>
            <a:r>
              <a:rPr lang="es-ES" altLang="en-US" sz="1900" i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at </a:t>
            </a:r>
            <a:r>
              <a:rPr lang="es-ES" altLang="en-US" sz="1900" i="1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Universities</a:t>
            </a:r>
            <a:r>
              <a:rPr lang="es-ES" altLang="en-US" sz="1900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with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which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UPUA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is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developing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an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ERASMUS+ Project at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present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s-ES" altLang="en-US" sz="1900" b="1" dirty="0">
              <a:solidFill>
                <a:srgbClr val="222222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ct val="0"/>
              </a:spcBef>
            </a:pPr>
            <a:r>
              <a:rPr lang="es-ES" altLang="en-US" sz="1900" b="1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RIPUAM: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Latin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American Network of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Older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Adult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University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Programmes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s-ES" altLang="en-US" sz="1900" u="sng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  <a:hlinkClick r:id="rId8"/>
              </a:rPr>
              <a:t>RIPUAM</a:t>
            </a:r>
            <a:r>
              <a:rPr lang="es-ES" altLang="en-US" sz="19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900" dirty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 </a:t>
            </a:r>
            <a:endParaRPr lang="es-ES" altLang="en-US" sz="1900" dirty="0">
              <a:latin typeface="Calibri" pitchFamily="34" charset="0"/>
              <a:cs typeface="Calibri" pitchFamily="34" charset="0"/>
            </a:endParaRPr>
          </a:p>
          <a:p>
            <a:pPr marL="0" indent="0" algn="just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It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is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additionally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member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the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u="sng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EPALE </a:t>
            </a:r>
            <a:r>
              <a:rPr lang="es-ES" altLang="en-US" sz="1800" u="sng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es-ES" altLang="en-US" sz="1800" u="sng" dirty="0" err="1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  <a:hlinkClick r:id="rId9"/>
              </a:rPr>
              <a:t>latform</a:t>
            </a:r>
            <a:endParaRPr lang="es-ES" altLang="en-US" sz="1800" dirty="0">
              <a:solidFill>
                <a:srgbClr val="222222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spcBef>
                <a:spcPct val="0"/>
              </a:spcBef>
              <a:buClrTx/>
              <a:buSzTx/>
              <a:buFontTx/>
              <a:buNone/>
            </a:pPr>
            <a:endParaRPr lang="es-ES" altLang="en-US" sz="1800" dirty="0" smtClean="0">
              <a:solidFill>
                <a:srgbClr val="222222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The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University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of Alicante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advises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collaborates</a:t>
            </a:r>
            <a:r>
              <a:rPr lang="es-ES" altLang="en-US" sz="1800" dirty="0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solidFill>
                  <a:srgbClr val="222222"/>
                </a:solidFill>
                <a:latin typeface="Calibri" pitchFamily="34" charset="0"/>
                <a:cs typeface="Calibri" pitchFamily="34" charset="0"/>
              </a:rPr>
              <a:t>with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algn="just">
              <a:spcBef>
                <a:spcPct val="0"/>
              </a:spcBef>
            </a:pP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The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  <a:hlinkClick r:id="rId10"/>
              </a:rPr>
              <a:t>Vice-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  <a:hlinkClick r:id="rId10"/>
              </a:rPr>
              <a:t>Directorate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  <a:hlinkClick r:id="rId10"/>
              </a:rPr>
              <a:t> General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  <a:hlinkClick r:id="rId10"/>
              </a:rPr>
              <a:t>for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  <a:hlinkClick r:id="rId10"/>
              </a:rPr>
              <a:t>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  <a:hlinkClick r:id="rId10"/>
              </a:rPr>
              <a:t>Lifelong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  <a:hlinkClick r:id="rId10"/>
              </a:rPr>
              <a:t>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  <a:hlinkClick r:id="rId10"/>
              </a:rPr>
              <a:t>Learning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>
                <a:latin typeface="Calibri" pitchFamily="34" charset="0"/>
                <a:cs typeface="Calibri" pitchFamily="34" charset="0"/>
              </a:rPr>
              <a:t>(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Ministry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Education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, Culture and Sport)</a:t>
            </a:r>
          </a:p>
          <a:p>
            <a:pPr algn="just">
              <a:spcBef>
                <a:spcPct val="0"/>
              </a:spcBef>
            </a:pPr>
            <a:r>
              <a:rPr lang="es-ES" altLang="en-US" sz="1800" dirty="0" smtClean="0">
                <a:latin typeface="Calibri" pitchFamily="34" charset="0"/>
                <a:cs typeface="Calibri" pitchFamily="34" charset="0"/>
                <a:hlinkClick r:id="rId11"/>
              </a:rPr>
              <a:t>IMSERSO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[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acronym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for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s-ES" altLang="en-US" sz="18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nstitute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of Seniors and Social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Services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] (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Ministry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of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Health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, Social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Services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 and </a:t>
            </a:r>
            <a:r>
              <a:rPr lang="es-ES" altLang="en-US" sz="1800" dirty="0" err="1" smtClean="0">
                <a:latin typeface="Calibri" pitchFamily="34" charset="0"/>
                <a:cs typeface="Calibri" pitchFamily="34" charset="0"/>
              </a:rPr>
              <a:t>Equality</a:t>
            </a:r>
            <a:r>
              <a:rPr lang="es-ES" altLang="en-US" sz="1800" dirty="0" smtClean="0">
                <a:latin typeface="Calibri" pitchFamily="34" charset="0"/>
                <a:cs typeface="Calibri" pitchFamily="34" charset="0"/>
              </a:rPr>
              <a:t>)</a:t>
            </a:r>
            <a:endParaRPr lang="es-ES" altLang="en-US" sz="1600" dirty="0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607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1152128"/>
          </a:xfrm>
        </p:spPr>
        <p:txBody>
          <a:bodyPr>
            <a:noAutofit/>
          </a:bodyPr>
          <a:lstStyle/>
          <a:p>
            <a:pPr algn="ctr"/>
            <a:r>
              <a:rPr lang="es-ES" sz="2100" b="1" dirty="0" smtClean="0">
                <a:solidFill>
                  <a:srgbClr val="0070C0"/>
                </a:solidFill>
              </a:rPr>
              <a:t>COLLABORATION WITH THE STUDENT AND ALUMNI ASSOCIATION OF THE PERMANENT UNIVERSITY OF THE UNIVERSITY OF </a:t>
            </a:r>
            <a:r>
              <a:rPr lang="es-ES" sz="2100" b="1" dirty="0">
                <a:solidFill>
                  <a:srgbClr val="0070C0"/>
                </a:solidFill>
              </a:rPr>
              <a:t>ALICANTE SINCE 2001 </a:t>
            </a:r>
          </a:p>
        </p:txBody>
      </p:sp>
      <p:pic>
        <p:nvPicPr>
          <p:cNvPr id="6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733" y="980786"/>
            <a:ext cx="6686396" cy="5057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923928" y="6309320"/>
            <a:ext cx="3230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01646A"/>
              </a:buClr>
              <a:buSzPct val="90000"/>
              <a:buFont typeface="Wingdings" pitchFamily="2" charset="2"/>
              <a:buChar char="q"/>
              <a:defRPr sz="32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150000"/>
              <a:buChar char="•"/>
              <a:defRPr sz="28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150000"/>
              <a:buChar char="•"/>
              <a:defRPr sz="24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rgbClr val="01646A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s-ES" altLang="es-ES" sz="1600" b="1" dirty="0">
                <a:solidFill>
                  <a:schemeClr val="tx1"/>
                </a:solidFill>
                <a:hlinkClick r:id="rId6"/>
              </a:rPr>
              <a:t>https://web.ua.es/en/upua/aaup</a:t>
            </a:r>
            <a:endParaRPr lang="es-ES" altLang="es-ES" sz="1600" b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267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2708920"/>
            <a:ext cx="7691758" cy="1362075"/>
          </a:xfrm>
        </p:spPr>
        <p:txBody>
          <a:bodyPr>
            <a:noAutofit/>
          </a:bodyPr>
          <a:lstStyle/>
          <a:p>
            <a:r>
              <a:rPr lang="es-ES" sz="5400" dirty="0" smtClean="0">
                <a:solidFill>
                  <a:srgbClr val="0070C0"/>
                </a:solidFill>
              </a:rPr>
              <a:t>SIGNIFICANT OUTCOMES</a:t>
            </a:r>
            <a:endParaRPr lang="en-US" sz="5400" dirty="0">
              <a:solidFill>
                <a:srgbClr val="0070C0"/>
              </a:solidFill>
            </a:endParaRPr>
          </a:p>
        </p:txBody>
      </p:sp>
      <p:pic>
        <p:nvPicPr>
          <p:cNvPr id="3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506" y="836712"/>
            <a:ext cx="2115765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697272"/>
            <a:ext cx="1263913" cy="1080000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42" y="5877272"/>
            <a:ext cx="3514284" cy="90000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2843808" y="3972855"/>
            <a:ext cx="37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err="1" smtClean="0">
                <a:solidFill>
                  <a:srgbClr val="0070C0"/>
                </a:solidFill>
              </a:rPr>
              <a:t>EduSenNet</a:t>
            </a:r>
            <a:r>
              <a:rPr lang="es-ES" sz="3600" b="1" dirty="0" smtClean="0">
                <a:solidFill>
                  <a:srgbClr val="0070C0"/>
                </a:solidFill>
              </a:rPr>
              <a:t> Project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50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1155735" y="3416409"/>
            <a:ext cx="4121734" cy="2484296"/>
          </a:xfrm>
          <a:prstGeom prst="roundRect">
            <a:avLst>
              <a:gd name="adj" fmla="val 8999"/>
            </a:avLst>
          </a:prstGeom>
          <a:solidFill>
            <a:srgbClr val="D3DFE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267" y="188640"/>
            <a:ext cx="811050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BASIC SOCIODEMOGRAPHIC DATA</a:t>
            </a:r>
            <a:br>
              <a:rPr lang="es-ES" sz="3200" b="1" dirty="0" smtClean="0">
                <a:solidFill>
                  <a:srgbClr val="0070C0"/>
                </a:solidFill>
              </a:rPr>
            </a:br>
            <a:r>
              <a:rPr lang="es-ES" sz="3200" b="1" dirty="0" smtClean="0">
                <a:solidFill>
                  <a:srgbClr val="0070C0"/>
                </a:solidFill>
              </a:rPr>
              <a:t>INTERVIEWEES’ PROFILE</a:t>
            </a:r>
            <a:endParaRPr lang="es-ES" dirty="0">
              <a:solidFill>
                <a:srgbClr val="0070C0"/>
              </a:solidFill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22215" y="2636912"/>
            <a:ext cx="989351" cy="100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 redondeado"/>
          <p:cNvSpPr/>
          <p:nvPr/>
        </p:nvSpPr>
        <p:spPr>
          <a:xfrm>
            <a:off x="3216602" y="2756912"/>
            <a:ext cx="2060868" cy="576064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+mj-lt"/>
                <a:cs typeface="Arial" panose="020B0604020202020204" pitchFamily="34" charset="0"/>
              </a:rPr>
              <a:t>RESPONDENTS’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224633" y="2636913"/>
            <a:ext cx="1058449" cy="76944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357</a:t>
            </a:r>
            <a:endParaRPr lang="es-E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22" name="2 Gráfic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155495"/>
              </p:ext>
            </p:extLst>
          </p:nvPr>
        </p:nvGraphicFramePr>
        <p:xfrm>
          <a:off x="1111320" y="3332977"/>
          <a:ext cx="4088850" cy="2495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Rectángulo"/>
          <p:cNvSpPr/>
          <p:nvPr/>
        </p:nvSpPr>
        <p:spPr>
          <a:xfrm>
            <a:off x="809120" y="1290620"/>
            <a:ext cx="78846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s-IS" sz="2800" dirty="0" smtClean="0">
                <a:latin typeface="+mj-lt"/>
              </a:rPr>
              <a:t>Survey to</a:t>
            </a:r>
            <a:r>
              <a:rPr lang="en-GB" sz="2800" dirty="0" smtClean="0">
                <a:latin typeface="+mj-lt"/>
              </a:rPr>
              <a:t> </a:t>
            </a:r>
            <a:r>
              <a:rPr lang="en-GB" sz="2800" dirty="0">
                <a:latin typeface="+mj-lt"/>
              </a:rPr>
              <a:t>older adults enrolled in </a:t>
            </a:r>
            <a:r>
              <a:rPr lang="en-GB" sz="2800" dirty="0" smtClean="0">
                <a:latin typeface="+mj-lt"/>
              </a:rPr>
              <a:t>Permanent </a:t>
            </a:r>
            <a:r>
              <a:rPr lang="en-GB" sz="2800" dirty="0">
                <a:latin typeface="+mj-lt"/>
              </a:rPr>
              <a:t>University of the University of </a:t>
            </a:r>
            <a:r>
              <a:rPr lang="en-GB" sz="2800" dirty="0" smtClean="0">
                <a:latin typeface="+mj-lt"/>
              </a:rPr>
              <a:t>Alicante (</a:t>
            </a:r>
            <a:r>
              <a:rPr lang="en-GB" sz="2800" b="1" dirty="0" smtClean="0">
                <a:latin typeface="+mj-lt"/>
              </a:rPr>
              <a:t>UPUA</a:t>
            </a:r>
            <a:r>
              <a:rPr lang="en-GB" sz="2800" dirty="0" smtClean="0">
                <a:latin typeface="+mj-lt"/>
              </a:rPr>
              <a:t>). </a:t>
            </a:r>
            <a:endParaRPr lang="en-US" sz="2800" b="1" dirty="0"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546249" y="2792162"/>
            <a:ext cx="298619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dirty="0" smtClean="0">
                <a:latin typeface="+mj-lt"/>
              </a:rPr>
              <a:t>total number: </a:t>
            </a:r>
            <a:r>
              <a:rPr lang="en-GB" sz="2800" b="1" dirty="0" smtClean="0">
                <a:latin typeface="+mj-lt"/>
              </a:rPr>
              <a:t>357 </a:t>
            </a:r>
          </a:p>
          <a:p>
            <a:pPr algn="just"/>
            <a:endParaRPr lang="en-GB" sz="2800" dirty="0" smtClean="0">
              <a:latin typeface="+mj-lt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+mj-lt"/>
              </a:rPr>
              <a:t>50,98</a:t>
            </a:r>
            <a:r>
              <a:rPr lang="en-GB" sz="2800" b="1" dirty="0">
                <a:latin typeface="+mj-lt"/>
              </a:rPr>
              <a:t>%</a:t>
            </a:r>
            <a:r>
              <a:rPr lang="en-GB" sz="2800" dirty="0">
                <a:latin typeface="+mj-lt"/>
              </a:rPr>
              <a:t> </a:t>
            </a:r>
            <a:r>
              <a:rPr lang="en-GB" sz="2800" dirty="0" smtClean="0">
                <a:latin typeface="+mj-lt"/>
              </a:rPr>
              <a:t>women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b="1" dirty="0" smtClean="0">
                <a:latin typeface="+mj-lt"/>
              </a:rPr>
              <a:t>49,02</a:t>
            </a:r>
            <a:r>
              <a:rPr lang="en-GB" sz="2800" b="1" dirty="0">
                <a:latin typeface="+mj-lt"/>
              </a:rPr>
              <a:t>%</a:t>
            </a:r>
            <a:r>
              <a:rPr lang="en-GB" sz="2800" dirty="0">
                <a:latin typeface="+mj-lt"/>
              </a:rPr>
              <a:t> </a:t>
            </a:r>
            <a:r>
              <a:rPr lang="en-GB" sz="2800" dirty="0" smtClean="0">
                <a:latin typeface="+mj-lt"/>
              </a:rPr>
              <a:t> </a:t>
            </a:r>
            <a:r>
              <a:rPr lang="en-GB" sz="2800" dirty="0">
                <a:latin typeface="+mj-lt"/>
              </a:rPr>
              <a:t>men.</a:t>
            </a:r>
            <a:endParaRPr lang="en-US" sz="2800" dirty="0">
              <a:latin typeface="+mj-lt"/>
            </a:endParaRPr>
          </a:p>
        </p:txBody>
      </p:sp>
      <p:pic>
        <p:nvPicPr>
          <p:cNvPr id="10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31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43 Rectángulo redondeado"/>
          <p:cNvSpPr/>
          <p:nvPr/>
        </p:nvSpPr>
        <p:spPr>
          <a:xfrm>
            <a:off x="4461461" y="2023577"/>
            <a:ext cx="4121734" cy="2484296"/>
          </a:xfrm>
          <a:prstGeom prst="roundRect">
            <a:avLst>
              <a:gd name="adj" fmla="val 8999"/>
            </a:avLst>
          </a:prstGeom>
          <a:solidFill>
            <a:srgbClr val="D3DFE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267" y="188640"/>
            <a:ext cx="811050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BASIC SOCIODEMOGRAPHIC DATA</a:t>
            </a:r>
            <a:br>
              <a:rPr lang="es-ES" sz="3200" b="1" dirty="0" smtClean="0">
                <a:solidFill>
                  <a:srgbClr val="0070C0"/>
                </a:solidFill>
              </a:rPr>
            </a:br>
            <a:r>
              <a:rPr lang="es-ES" sz="3200" b="1" dirty="0" smtClean="0">
                <a:solidFill>
                  <a:srgbClr val="0070C0"/>
                </a:solidFill>
              </a:rPr>
              <a:t>INTERVIEWEES’ PROFILE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>
            <a:off x="4658038" y="2828296"/>
            <a:ext cx="2326785" cy="360000"/>
          </a:xfrm>
          <a:prstGeom prst="roundRect">
            <a:avLst/>
          </a:prstGeom>
          <a:solidFill>
            <a:srgbClr val="D6182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smtClean="0">
                <a:latin typeface="+mj-lt"/>
                <a:cs typeface="Arial" panose="020B0604020202020204" pitchFamily="34" charset="0"/>
              </a:rPr>
              <a:t>61-70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4482117" y="1340768"/>
            <a:ext cx="4101077" cy="576064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+mj-lt"/>
                <a:cs typeface="Arial" panose="020B0604020202020204" pitchFamily="34" charset="0"/>
              </a:rPr>
              <a:t>AGE GROUPS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4658038" y="2238916"/>
            <a:ext cx="1547811" cy="3600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smtClean="0">
                <a:latin typeface="+mj-lt"/>
                <a:cs typeface="Arial" panose="020B0604020202020204" pitchFamily="34" charset="0"/>
              </a:rPr>
              <a:t>50-60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7279164" y="2238916"/>
            <a:ext cx="1004075" cy="36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+mj-lt"/>
                <a:cs typeface="Arial" panose="020B0604020202020204" pitchFamily="34" charset="0"/>
              </a:rPr>
              <a:t>21,85%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7282870" y="2828296"/>
            <a:ext cx="1004075" cy="360000"/>
          </a:xfrm>
          <a:prstGeom prst="roundRect">
            <a:avLst/>
          </a:prstGeom>
          <a:solidFill>
            <a:srgbClr val="D6182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+mj-lt"/>
                <a:cs typeface="Arial" panose="020B0604020202020204" pitchFamily="34" charset="0"/>
              </a:rPr>
              <a:t>56,58%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4658038" y="3404360"/>
            <a:ext cx="1396071" cy="3600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smtClean="0">
                <a:latin typeface="+mj-lt"/>
                <a:cs typeface="Arial" panose="020B0604020202020204" pitchFamily="34" charset="0"/>
              </a:rPr>
              <a:t>71-80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7282870" y="3404360"/>
            <a:ext cx="1004075" cy="36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+mj-lt"/>
                <a:cs typeface="Arial" panose="020B0604020202020204" pitchFamily="34" charset="0"/>
              </a:rPr>
              <a:t>19,89%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4658038" y="3944400"/>
            <a:ext cx="766763" cy="3600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b="1" dirty="0" smtClean="0">
                <a:latin typeface="+mj-lt"/>
                <a:cs typeface="Arial" panose="020B0604020202020204" pitchFamily="34" charset="0"/>
              </a:rPr>
              <a:t>+ 80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7279164" y="3944440"/>
            <a:ext cx="1004075" cy="36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+mj-lt"/>
                <a:cs typeface="Arial" panose="020B0604020202020204" pitchFamily="34" charset="0"/>
              </a:rPr>
              <a:t>1,68%</a:t>
            </a:r>
            <a:endParaRPr lang="en-US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83568" y="1239016"/>
            <a:ext cx="3678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 smtClean="0">
                <a:latin typeface="+mj-lt"/>
              </a:rPr>
              <a:t>Age distribution</a:t>
            </a:r>
            <a:r>
              <a:rPr lang="en-GB" sz="2400" dirty="0" smtClean="0">
                <a:latin typeface="+mj-lt"/>
              </a:rPr>
              <a:t>:</a:t>
            </a:r>
          </a:p>
          <a:p>
            <a:pPr algn="just"/>
            <a:endParaRPr lang="en-GB" sz="2400" dirty="0" smtClean="0">
              <a:latin typeface="+mj-lt"/>
            </a:endParaRPr>
          </a:p>
          <a:p>
            <a:pPr marL="342900" indent="-342900" algn="just">
              <a:buFontTx/>
              <a:buChar char="-"/>
            </a:pPr>
            <a:r>
              <a:rPr lang="en-GB" sz="2400" b="1" dirty="0" smtClean="0">
                <a:latin typeface="+mj-lt"/>
              </a:rPr>
              <a:t>61-70</a:t>
            </a:r>
            <a:r>
              <a:rPr lang="en-GB" sz="2400" dirty="0" smtClean="0">
                <a:latin typeface="+mj-lt"/>
              </a:rPr>
              <a:t> </a:t>
            </a:r>
            <a:r>
              <a:rPr lang="en-GB" sz="2400" dirty="0" err="1" smtClean="0">
                <a:latin typeface="+mj-lt"/>
              </a:rPr>
              <a:t>yo</a:t>
            </a:r>
            <a:r>
              <a:rPr lang="en-GB" sz="2400" dirty="0" smtClean="0">
                <a:latin typeface="+mj-lt"/>
              </a:rPr>
              <a:t>. – </a:t>
            </a:r>
            <a:r>
              <a:rPr lang="en-GB" sz="2400" b="1" dirty="0" smtClean="0">
                <a:latin typeface="+mj-lt"/>
              </a:rPr>
              <a:t>56,58%</a:t>
            </a:r>
            <a:r>
              <a:rPr lang="en-GB" sz="2400" dirty="0" smtClean="0">
                <a:latin typeface="+mj-lt"/>
              </a:rPr>
              <a:t> prevailing group</a:t>
            </a:r>
          </a:p>
          <a:p>
            <a:pPr algn="just"/>
            <a:r>
              <a:rPr lang="en-GB" sz="2400" dirty="0" smtClean="0">
                <a:latin typeface="+mj-lt"/>
              </a:rPr>
              <a:t> </a:t>
            </a:r>
          </a:p>
          <a:p>
            <a:pPr marL="342900" indent="-342900" algn="just">
              <a:buFontTx/>
              <a:buChar char="-"/>
            </a:pPr>
            <a:r>
              <a:rPr lang="en-GB" sz="2400" b="1" dirty="0" smtClean="0">
                <a:latin typeface="+mj-lt"/>
              </a:rPr>
              <a:t>Over 70s – 21,57</a:t>
            </a:r>
            <a:r>
              <a:rPr lang="en-GB" sz="2400" b="1" dirty="0">
                <a:latin typeface="+mj-lt"/>
              </a:rPr>
              <a:t>% </a:t>
            </a:r>
            <a:r>
              <a:rPr lang="en-GB" sz="2400" b="1" dirty="0" smtClean="0">
                <a:latin typeface="+mj-lt"/>
              </a:rPr>
              <a:t> </a:t>
            </a:r>
          </a:p>
          <a:p>
            <a:pPr algn="just"/>
            <a:r>
              <a:rPr lang="en-GB" sz="2400" dirty="0" smtClean="0">
                <a:latin typeface="+mj-lt"/>
              </a:rPr>
              <a:t>    significant number</a:t>
            </a:r>
            <a:endParaRPr lang="en-US" sz="2400" dirty="0"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325424" y="4880652"/>
            <a:ext cx="59391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s-IS" sz="2400" dirty="0" smtClean="0">
                <a:latin typeface="+mj-lt"/>
              </a:rPr>
              <a:t>Majority </a:t>
            </a:r>
            <a:r>
              <a:rPr lang="is-IS" sz="2400" dirty="0">
                <a:latin typeface="+mj-lt"/>
              </a:rPr>
              <a:t>of </a:t>
            </a:r>
            <a:r>
              <a:rPr lang="is-IS" sz="2400" dirty="0" smtClean="0">
                <a:latin typeface="+mj-lt"/>
              </a:rPr>
              <a:t>interviewed pop has </a:t>
            </a:r>
            <a:r>
              <a:rPr lang="is-IS" sz="2400" dirty="0">
                <a:latin typeface="+mj-lt"/>
              </a:rPr>
              <a:t>either </a:t>
            </a:r>
            <a:r>
              <a:rPr lang="is-IS" sz="2400" b="1" dirty="0">
                <a:latin typeface="+mj-lt"/>
              </a:rPr>
              <a:t>University Degree </a:t>
            </a:r>
            <a:r>
              <a:rPr lang="is-IS" sz="2400" dirty="0">
                <a:latin typeface="+mj-lt"/>
              </a:rPr>
              <a:t>(</a:t>
            </a:r>
            <a:r>
              <a:rPr lang="is-IS" sz="2400" dirty="0" smtClean="0">
                <a:latin typeface="+mj-lt"/>
              </a:rPr>
              <a:t>57,42</a:t>
            </a:r>
            <a:r>
              <a:rPr lang="is-IS" sz="2400" dirty="0">
                <a:latin typeface="+mj-lt"/>
              </a:rPr>
              <a:t>%) or </a:t>
            </a:r>
            <a:r>
              <a:rPr lang="is-IS" sz="2400" b="1" dirty="0">
                <a:latin typeface="+mj-lt"/>
              </a:rPr>
              <a:t>Secondary school level </a:t>
            </a:r>
            <a:r>
              <a:rPr lang="is-IS" sz="2400" dirty="0">
                <a:latin typeface="+mj-lt"/>
              </a:rPr>
              <a:t>(</a:t>
            </a:r>
            <a:r>
              <a:rPr lang="is-IS" sz="2400" dirty="0" smtClean="0">
                <a:latin typeface="+mj-lt"/>
              </a:rPr>
              <a:t>30,81</a:t>
            </a:r>
            <a:r>
              <a:rPr lang="is-IS" sz="2400" dirty="0">
                <a:latin typeface="+mj-lt"/>
              </a:rPr>
              <a:t>%).</a:t>
            </a:r>
            <a:endParaRPr lang="en-US" sz="2400" b="1" dirty="0">
              <a:latin typeface="+mj-lt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38" y="4976447"/>
            <a:ext cx="1317286" cy="111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45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STRUKTUR</a:t>
            </a:r>
            <a:endParaRPr lang="es-ES" sz="28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764704"/>
            <a:ext cx="8077200" cy="5328592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altLang="es-ES" sz="2800" b="1" dirty="0" err="1" smtClean="0"/>
              <a:t>Universitätsprogramme</a:t>
            </a:r>
            <a:r>
              <a:rPr lang="en-GB" altLang="es-ES" sz="2800" b="1" dirty="0" smtClean="0"/>
              <a:t> </a:t>
            </a:r>
            <a:r>
              <a:rPr lang="en-GB" altLang="es-ES" sz="2800" b="1" dirty="0" err="1" smtClean="0"/>
              <a:t>für</a:t>
            </a:r>
            <a:r>
              <a:rPr lang="en-GB" altLang="es-ES" sz="2800" b="1" dirty="0" smtClean="0"/>
              <a:t> </a:t>
            </a:r>
            <a:r>
              <a:rPr lang="en-GB" altLang="es-ES" sz="2800" b="1" dirty="0" err="1" smtClean="0"/>
              <a:t>Seniorenstudiums</a:t>
            </a:r>
            <a:endParaRPr lang="en-GB" altLang="es-ES" sz="2800" b="1" dirty="0" smtClean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altLang="es-ES" sz="2400" dirty="0" err="1" smtClean="0"/>
              <a:t>Funktion</a:t>
            </a:r>
            <a:endParaRPr lang="en-GB" altLang="es-ES" sz="2400" dirty="0" smtClean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altLang="es-ES" sz="2400" smtClean="0"/>
              <a:t>Herausforderung</a:t>
            </a:r>
            <a:endParaRPr lang="en-GB" altLang="es-ES" sz="2400" dirty="0" smtClean="0"/>
          </a:p>
          <a:p>
            <a:pPr lvl="1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s-ES" sz="2400" dirty="0" smtClean="0"/>
              <a:t>AEPUM – </a:t>
            </a:r>
            <a:r>
              <a:rPr lang="en-GB" altLang="es-ES" sz="2400" dirty="0" err="1" smtClean="0"/>
              <a:t>Spanische</a:t>
            </a:r>
            <a:r>
              <a:rPr lang="en-GB" altLang="es-ES" sz="2400" dirty="0" smtClean="0"/>
              <a:t> </a:t>
            </a:r>
            <a:r>
              <a:rPr lang="en-GB" altLang="es-ES" sz="2400" dirty="0" err="1" smtClean="0"/>
              <a:t>Nationale</a:t>
            </a:r>
            <a:r>
              <a:rPr lang="en-GB" altLang="es-ES" sz="2400" dirty="0" smtClean="0"/>
              <a:t> Organisation  </a:t>
            </a:r>
            <a:r>
              <a:rPr lang="en-GB" altLang="es-ES" sz="2400" dirty="0" err="1" smtClean="0"/>
              <a:t>für</a:t>
            </a:r>
            <a:r>
              <a:rPr lang="en-GB" altLang="es-ES" sz="2400" dirty="0" smtClean="0"/>
              <a:t> </a:t>
            </a:r>
            <a:r>
              <a:rPr lang="en-GB" altLang="es-ES" sz="2400" dirty="0" err="1" smtClean="0"/>
              <a:t>Seniorenstudiums</a:t>
            </a:r>
            <a:r>
              <a:rPr lang="en-GB" altLang="es-ES" sz="2400" dirty="0" smtClean="0"/>
              <a:t>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altLang="es-ES" sz="2800" b="1" dirty="0" smtClean="0"/>
              <a:t>UPUA – </a:t>
            </a:r>
            <a:r>
              <a:rPr lang="en-GB" altLang="es-ES" sz="2800" b="1" dirty="0" err="1" smtClean="0"/>
              <a:t>Seniorenprogramm</a:t>
            </a:r>
            <a:r>
              <a:rPr lang="en-GB" altLang="es-ES" sz="2800" b="1" dirty="0" smtClean="0"/>
              <a:t> der </a:t>
            </a:r>
            <a:r>
              <a:rPr lang="en-GB" altLang="es-ES" sz="2800" b="1" dirty="0" err="1" smtClean="0"/>
              <a:t>Universität</a:t>
            </a:r>
            <a:r>
              <a:rPr lang="en-GB" altLang="es-ES" sz="2800" b="1" dirty="0" smtClean="0"/>
              <a:t>  Alicante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altLang="es-ES" sz="2400" dirty="0" err="1" smtClean="0"/>
              <a:t>Ursprünge</a:t>
            </a:r>
            <a:r>
              <a:rPr lang="en-GB" altLang="es-ES" sz="2400" dirty="0" smtClean="0"/>
              <a:t> und </a:t>
            </a:r>
            <a:r>
              <a:rPr lang="en-GB" altLang="es-ES" sz="2400" dirty="0" err="1" smtClean="0"/>
              <a:t>kontext</a:t>
            </a:r>
            <a:endParaRPr lang="en-GB" altLang="es-ES" sz="2400" dirty="0" smtClean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altLang="es-ES" sz="2400" dirty="0" err="1" smtClean="0"/>
              <a:t>Akademisches</a:t>
            </a:r>
            <a:r>
              <a:rPr lang="en-GB" altLang="es-ES" sz="2400" dirty="0" smtClean="0"/>
              <a:t> </a:t>
            </a:r>
            <a:r>
              <a:rPr lang="en-GB" altLang="es-ES" sz="2400" dirty="0" err="1" smtClean="0"/>
              <a:t>Programm</a:t>
            </a:r>
            <a:endParaRPr lang="en-GB" altLang="es-ES" sz="2400" dirty="0" smtClean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altLang="es-ES" sz="2400" dirty="0" err="1"/>
              <a:t>Kollaboratives</a:t>
            </a:r>
            <a:r>
              <a:rPr lang="en-GB" altLang="es-ES" sz="2400" dirty="0"/>
              <a:t> </a:t>
            </a:r>
            <a:r>
              <a:rPr lang="en-GB" altLang="es-ES" sz="2400" dirty="0" err="1" smtClean="0"/>
              <a:t>Lernen</a:t>
            </a:r>
            <a:r>
              <a:rPr lang="en-GB" altLang="es-ES" sz="2400" dirty="0"/>
              <a:t> und </a:t>
            </a:r>
            <a:r>
              <a:rPr lang="en-GB" altLang="es-ES" sz="2400" dirty="0" err="1" smtClean="0"/>
              <a:t>Selbstentwicklung</a:t>
            </a:r>
            <a:r>
              <a:rPr lang="en-GB" altLang="es-ES" sz="2400" dirty="0" smtClean="0"/>
              <a:t> </a:t>
            </a: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altLang="es-ES" sz="2400" dirty="0" err="1" smtClean="0"/>
              <a:t>Gute</a:t>
            </a:r>
            <a:r>
              <a:rPr lang="en-GB" altLang="es-ES" sz="2400" dirty="0" smtClean="0"/>
              <a:t> </a:t>
            </a:r>
            <a:r>
              <a:rPr lang="en-GB" altLang="es-ES" sz="2400" dirty="0" err="1" smtClean="0"/>
              <a:t>Praktiken</a:t>
            </a:r>
            <a:endParaRPr lang="en-GB" altLang="es-ES" sz="2400" dirty="0" smtClean="0"/>
          </a:p>
          <a:p>
            <a:pPr lvl="1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s-ES" sz="2400" dirty="0" err="1" smtClean="0"/>
              <a:t>Forschungstätigkeit</a:t>
            </a:r>
            <a:r>
              <a:rPr lang="en-GB" altLang="es-ES" sz="2400" dirty="0" smtClean="0"/>
              <a:t>  und </a:t>
            </a:r>
            <a:r>
              <a:rPr lang="en-GB" altLang="es-ES" sz="2400" dirty="0" err="1" smtClean="0"/>
              <a:t>Netzwerke</a:t>
            </a:r>
            <a:endParaRPr lang="en-GB" altLang="es-ES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altLang="es-ES" sz="2800" b="1" dirty="0" smtClean="0"/>
              <a:t>AAUP – Permanent University Student </a:t>
            </a:r>
            <a:r>
              <a:rPr lang="en-GB" altLang="es-ES" sz="2800" b="1" dirty="0"/>
              <a:t>und 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altLang="es-ES" sz="2800" b="1" dirty="0" err="1"/>
              <a:t>Studentenvereinigung</a:t>
            </a:r>
            <a:endParaRPr lang="en-GB" altLang="es-ES" sz="2800" b="1" dirty="0" smtClean="0"/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en-GB" altLang="es-ES" sz="2400" dirty="0" smtClean="0"/>
              <a:t>National und International </a:t>
            </a:r>
            <a:r>
              <a:rPr lang="en-GB" altLang="es-ES" sz="2400" dirty="0" err="1" smtClean="0"/>
              <a:t>Netzwerke</a:t>
            </a:r>
            <a:endParaRPr lang="en-GB" altLang="es-E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00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0267" y="188640"/>
            <a:ext cx="8110508" cy="72008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s-ES" sz="3200" b="1" dirty="0" smtClean="0">
                <a:solidFill>
                  <a:srgbClr val="0070C0"/>
                </a:solidFill>
                <a:latin typeface="+mj-lt"/>
              </a:rPr>
              <a:t>BASIC SOCIODEMOGRAPHIC DATA</a:t>
            </a:r>
            <a:br>
              <a:rPr lang="es-ES" sz="3200" b="1" dirty="0" smtClean="0">
                <a:solidFill>
                  <a:srgbClr val="0070C0"/>
                </a:solidFill>
                <a:latin typeface="+mj-lt"/>
              </a:rPr>
            </a:br>
            <a:r>
              <a:rPr lang="es-ES" sz="3200" b="1" dirty="0" smtClean="0">
                <a:solidFill>
                  <a:srgbClr val="0070C0"/>
                </a:solidFill>
                <a:latin typeface="+mj-lt"/>
              </a:rPr>
              <a:t>INTERVIEWEES’ PROFILE</a:t>
            </a:r>
            <a:endParaRPr lang="es-ES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2" name="1 Gráfic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493527"/>
              </p:ext>
            </p:extLst>
          </p:nvPr>
        </p:nvGraphicFramePr>
        <p:xfrm>
          <a:off x="5298050" y="1194429"/>
          <a:ext cx="3810454" cy="3242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Rectángulo"/>
          <p:cNvSpPr/>
          <p:nvPr/>
        </p:nvSpPr>
        <p:spPr>
          <a:xfrm>
            <a:off x="683568" y="1628801"/>
            <a:ext cx="504056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300" b="1" dirty="0" smtClean="0">
                <a:latin typeface="+mj-lt"/>
              </a:rPr>
              <a:t>82,91</a:t>
            </a:r>
            <a:r>
              <a:rPr lang="en-GB" sz="2300" b="1" dirty="0">
                <a:latin typeface="+mj-lt"/>
              </a:rPr>
              <a:t>%</a:t>
            </a:r>
            <a:r>
              <a:rPr lang="en-GB" sz="2300" dirty="0">
                <a:latin typeface="+mj-lt"/>
              </a:rPr>
              <a:t> </a:t>
            </a:r>
            <a:r>
              <a:rPr lang="en-GB" sz="2300" dirty="0" smtClean="0">
                <a:latin typeface="+mj-lt"/>
              </a:rPr>
              <a:t>respondents: homes </a:t>
            </a:r>
            <a:r>
              <a:rPr lang="en-GB" sz="2300" dirty="0">
                <a:latin typeface="+mj-lt"/>
              </a:rPr>
              <a:t>in </a:t>
            </a:r>
            <a:r>
              <a:rPr lang="en-GB" sz="2300" b="1" dirty="0" smtClean="0">
                <a:latin typeface="+mj-lt"/>
              </a:rPr>
              <a:t>large cities </a:t>
            </a:r>
            <a:r>
              <a:rPr lang="en-GB" sz="2300" b="1" dirty="0">
                <a:latin typeface="+mj-lt"/>
              </a:rPr>
              <a:t>or towns</a:t>
            </a:r>
            <a:r>
              <a:rPr lang="en-GB" sz="2300" dirty="0">
                <a:latin typeface="+mj-lt"/>
              </a:rPr>
              <a:t> </a:t>
            </a:r>
            <a:r>
              <a:rPr lang="en-GB" sz="2300" dirty="0" smtClean="0">
                <a:latin typeface="+mj-lt"/>
              </a:rPr>
              <a:t>(over 100,000 pop)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300" dirty="0" smtClean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300" b="1" dirty="0" smtClean="0">
                <a:latin typeface="+mj-lt"/>
              </a:rPr>
              <a:t>17,09%: smaller </a:t>
            </a:r>
            <a:r>
              <a:rPr lang="en-GB" sz="2300" b="1" dirty="0">
                <a:latin typeface="+mj-lt"/>
              </a:rPr>
              <a:t>towns or villages/rural </a:t>
            </a:r>
            <a:r>
              <a:rPr lang="en-GB" sz="2300" dirty="0">
                <a:latin typeface="+mj-lt"/>
              </a:rPr>
              <a:t>areas </a:t>
            </a:r>
            <a:r>
              <a:rPr lang="en-GB" sz="2300" dirty="0" smtClean="0">
                <a:latin typeface="+mj-lt"/>
              </a:rPr>
              <a:t>(pop 10,001-100,000 </a:t>
            </a:r>
            <a:r>
              <a:rPr lang="en-GB" sz="2300" dirty="0">
                <a:latin typeface="+mj-lt"/>
              </a:rPr>
              <a:t>inhabitants). </a:t>
            </a:r>
            <a:endParaRPr lang="en-US" sz="2300" dirty="0">
              <a:latin typeface="+mj-lt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83567" y="4437113"/>
            <a:ext cx="787720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300" b="1" dirty="0" smtClean="0">
                <a:latin typeface="+mj-lt"/>
              </a:rPr>
              <a:t>Free time</a:t>
            </a:r>
            <a:r>
              <a:rPr lang="en-US" sz="2300" dirty="0" smtClean="0">
                <a:latin typeface="+mj-lt"/>
              </a:rPr>
              <a:t>: hobbies</a:t>
            </a:r>
            <a:r>
              <a:rPr lang="en-US" sz="2300" dirty="0">
                <a:latin typeface="+mj-lt"/>
              </a:rPr>
              <a:t>, household activities and other activities</a:t>
            </a:r>
            <a:r>
              <a:rPr lang="en-US" sz="2300" dirty="0" smtClean="0">
                <a:latin typeface="+mj-lt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300" dirty="0" smtClean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300" dirty="0" smtClean="0">
                <a:latin typeface="+mj-lt"/>
              </a:rPr>
              <a:t>Significant number to </a:t>
            </a:r>
            <a:r>
              <a:rPr lang="en-US" sz="2300" b="1" dirty="0" smtClean="0">
                <a:latin typeface="+mj-lt"/>
              </a:rPr>
              <a:t>altruistic activities</a:t>
            </a:r>
            <a:r>
              <a:rPr lang="en-US" sz="2300" dirty="0" smtClean="0">
                <a:latin typeface="+mj-lt"/>
              </a:rPr>
              <a:t>: volunteering </a:t>
            </a:r>
            <a:r>
              <a:rPr lang="en-US" sz="2300" dirty="0">
                <a:latin typeface="+mj-lt"/>
              </a:rPr>
              <a:t>(</a:t>
            </a:r>
            <a:r>
              <a:rPr lang="en-US" sz="2300" dirty="0" smtClean="0">
                <a:latin typeface="+mj-lt"/>
              </a:rPr>
              <a:t>11,48</a:t>
            </a:r>
            <a:r>
              <a:rPr lang="en-US" sz="2300" dirty="0">
                <a:latin typeface="+mj-lt"/>
              </a:rPr>
              <a:t>%) or care of family and grandchildren. </a:t>
            </a:r>
          </a:p>
        </p:txBody>
      </p:sp>
      <p:pic>
        <p:nvPicPr>
          <p:cNvPr id="6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211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267" y="188640"/>
            <a:ext cx="8110508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621268"/>
            <a:ext cx="2096996" cy="1703536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50827" y="764704"/>
            <a:ext cx="83764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Statements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that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fit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best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with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digital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activities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53399" y="2531940"/>
            <a:ext cx="2300082" cy="1657300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414" y="2531940"/>
            <a:ext cx="1661989" cy="1882192"/>
          </a:xfrm>
          <a:prstGeom prst="rect">
            <a:avLst/>
          </a:prstGeom>
        </p:spPr>
      </p:pic>
      <p:sp>
        <p:nvSpPr>
          <p:cNvPr id="14" name="13 Rectángulo"/>
          <p:cNvSpPr/>
          <p:nvPr/>
        </p:nvSpPr>
        <p:spPr>
          <a:xfrm>
            <a:off x="683567" y="1194644"/>
            <a:ext cx="79436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latin typeface="+mj-lt"/>
              </a:rPr>
              <a:t>M</a:t>
            </a:r>
            <a:r>
              <a:rPr lang="en-US" sz="2400" dirty="0" smtClean="0">
                <a:latin typeface="+mj-lt"/>
              </a:rPr>
              <a:t>ost </a:t>
            </a:r>
            <a:r>
              <a:rPr lang="en-US" sz="2400" dirty="0">
                <a:latin typeface="+mj-lt"/>
              </a:rPr>
              <a:t>respondents </a:t>
            </a:r>
            <a:r>
              <a:rPr lang="en-US" sz="2400" dirty="0" smtClean="0">
                <a:latin typeface="+mj-lt"/>
              </a:rPr>
              <a:t>use a </a:t>
            </a:r>
            <a:r>
              <a:rPr lang="en-US" sz="2400" b="1" dirty="0" smtClean="0">
                <a:latin typeface="+mj-lt"/>
              </a:rPr>
              <a:t>computer </a:t>
            </a:r>
            <a:r>
              <a:rPr lang="en-US" sz="2400" dirty="0" smtClean="0">
                <a:latin typeface="+mj-lt"/>
              </a:rPr>
              <a:t>as main tool, followed </a:t>
            </a:r>
            <a:r>
              <a:rPr lang="en-US" sz="2400" dirty="0">
                <a:latin typeface="+mj-lt"/>
              </a:rPr>
              <a:t>by the </a:t>
            </a:r>
            <a:r>
              <a:rPr lang="en-US" sz="2400" b="1" dirty="0">
                <a:latin typeface="+mj-lt"/>
              </a:rPr>
              <a:t>smartphone</a:t>
            </a:r>
            <a:r>
              <a:rPr lang="en-US" sz="2400" dirty="0">
                <a:latin typeface="+mj-lt"/>
              </a:rPr>
              <a:t> and 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b="1" dirty="0" smtClean="0">
                <a:latin typeface="+mj-lt"/>
              </a:rPr>
              <a:t>tablet</a:t>
            </a:r>
            <a:endParaRPr lang="en-US" sz="2400" b="1" dirty="0">
              <a:latin typeface="+mj-lt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683567" y="4869161"/>
            <a:ext cx="78699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latin typeface="+mj-lt"/>
              </a:rPr>
              <a:t>More than half of the interviewees are able to use a computer and tablet </a:t>
            </a:r>
            <a:r>
              <a:rPr lang="en-US" sz="2800" b="1" dirty="0">
                <a:latin typeface="+mj-lt"/>
              </a:rPr>
              <a:t>without help</a:t>
            </a:r>
            <a:r>
              <a:rPr lang="en-US" sz="2800" dirty="0">
                <a:latin typeface="+mj-lt"/>
              </a:rPr>
              <a:t>. </a:t>
            </a:r>
          </a:p>
        </p:txBody>
      </p:sp>
      <p:pic>
        <p:nvPicPr>
          <p:cNvPr id="10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06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de icono familia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06366" y="2780928"/>
            <a:ext cx="2649761" cy="287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5" y="188640"/>
            <a:ext cx="7805199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683567" y="1268760"/>
            <a:ext cx="7943685" cy="5112568"/>
          </a:xfrm>
        </p:spPr>
        <p:txBody>
          <a:bodyPr>
            <a:noAutofit/>
          </a:bodyPr>
          <a:lstStyle/>
          <a:p>
            <a:pPr algn="just"/>
            <a:r>
              <a:rPr lang="is-IS" sz="2200" b="1" dirty="0" smtClean="0">
                <a:latin typeface="+mj-lt"/>
              </a:rPr>
              <a:t>First contact </a:t>
            </a:r>
            <a:r>
              <a:rPr lang="is-IS" sz="2200" dirty="0" smtClean="0">
                <a:latin typeface="+mj-lt"/>
              </a:rPr>
              <a:t>with UPUA through </a:t>
            </a:r>
            <a:r>
              <a:rPr lang="is-IS" sz="2200" b="1" dirty="0" smtClean="0">
                <a:latin typeface="+mj-lt"/>
              </a:rPr>
              <a:t>friends and relatives (78,71%) </a:t>
            </a:r>
            <a:r>
              <a:rPr lang="is-IS" sz="2200" dirty="0" smtClean="0">
                <a:latin typeface="+mj-lt"/>
              </a:rPr>
              <a:t>-  benefits of learning at the institution. </a:t>
            </a:r>
          </a:p>
          <a:p>
            <a:pPr algn="just"/>
            <a:r>
              <a:rPr lang="is-IS" sz="2200" b="1" dirty="0" smtClean="0">
                <a:latin typeface="+mj-lt"/>
              </a:rPr>
              <a:t>Internet</a:t>
            </a:r>
            <a:r>
              <a:rPr lang="is-IS" sz="2200" dirty="0" smtClean="0">
                <a:latin typeface="+mj-lt"/>
              </a:rPr>
              <a:t> also impotant (over 12,04%). </a:t>
            </a:r>
            <a:endParaRPr lang="en-US" sz="2200" dirty="0">
              <a:latin typeface="+mj-lt"/>
            </a:endParaRPr>
          </a:p>
          <a:p>
            <a:pPr marL="0" indent="0">
              <a:lnSpc>
                <a:spcPct val="119000"/>
              </a:lnSpc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49143" y="764704"/>
            <a:ext cx="7967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Means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of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contact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with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Permanent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University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of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University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of Alicante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3856127" y="3100733"/>
            <a:ext cx="1004075" cy="36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78,71%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4" descr="Resultado de imagen de internet png"/>
          <p:cNvSpPr>
            <a:spLocks noChangeAspect="1" noChangeArrowheads="1"/>
          </p:cNvSpPr>
          <p:nvPr/>
        </p:nvSpPr>
        <p:spPr bwMode="auto">
          <a:xfrm>
            <a:off x="143631" y="-144463"/>
            <a:ext cx="281399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Resultado de imagen de internet png"/>
          <p:cNvSpPr>
            <a:spLocks noChangeAspect="1" noChangeArrowheads="1"/>
          </p:cNvSpPr>
          <p:nvPr/>
        </p:nvSpPr>
        <p:spPr bwMode="auto">
          <a:xfrm>
            <a:off x="284330" y="7938"/>
            <a:ext cx="281399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Resultado de imagen de internet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17" y="3043003"/>
            <a:ext cx="2814471" cy="304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Rectángulo redondeado"/>
          <p:cNvSpPr/>
          <p:nvPr/>
        </p:nvSpPr>
        <p:spPr>
          <a:xfrm>
            <a:off x="7672381" y="4910541"/>
            <a:ext cx="1004075" cy="360000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latin typeface="Arial" panose="020B0604020202020204" pitchFamily="34" charset="0"/>
                <a:cs typeface="Arial" panose="020B0604020202020204" pitchFamily="34" charset="0"/>
              </a:rPr>
              <a:t>12,04%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67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267" y="188640"/>
            <a:ext cx="8110508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6" y="1268760"/>
            <a:ext cx="8208912" cy="5112568"/>
          </a:xfrm>
        </p:spPr>
        <p:txBody>
          <a:bodyPr>
            <a:noAutofit/>
          </a:bodyPr>
          <a:lstStyle/>
          <a:p>
            <a:pPr algn="just"/>
            <a:r>
              <a:rPr lang="en-US" sz="2200" dirty="0" smtClean="0">
                <a:latin typeface="+mj-lt"/>
              </a:rPr>
              <a:t>“</a:t>
            </a:r>
            <a:r>
              <a:rPr lang="en-US" sz="2200" b="1" dirty="0">
                <a:latin typeface="+mj-lt"/>
              </a:rPr>
              <a:t>self-development</a:t>
            </a:r>
            <a:r>
              <a:rPr lang="en-US" sz="2200" b="1" dirty="0" smtClean="0">
                <a:latin typeface="+mj-lt"/>
              </a:rPr>
              <a:t>” (71,99%), </a:t>
            </a:r>
            <a:r>
              <a:rPr lang="en-US" sz="2200" dirty="0" smtClean="0">
                <a:latin typeface="+mj-lt"/>
              </a:rPr>
              <a:t>highest number</a:t>
            </a:r>
          </a:p>
          <a:p>
            <a:pPr algn="just"/>
            <a:r>
              <a:rPr lang="en-US" sz="2200" dirty="0" smtClean="0">
                <a:latin typeface="+mj-lt"/>
              </a:rPr>
              <a:t>“</a:t>
            </a:r>
            <a:r>
              <a:rPr lang="en-US" sz="2200" dirty="0">
                <a:latin typeface="+mj-lt"/>
              </a:rPr>
              <a:t>productive ways to spend time</a:t>
            </a:r>
            <a:r>
              <a:rPr lang="en-US" sz="2200" dirty="0" smtClean="0">
                <a:latin typeface="+mj-lt"/>
              </a:rPr>
              <a:t>”, second</a:t>
            </a:r>
          </a:p>
          <a:p>
            <a:pPr algn="just"/>
            <a:r>
              <a:rPr lang="en-US" sz="2200" dirty="0">
                <a:latin typeface="+mj-lt"/>
              </a:rPr>
              <a:t>“information on several topics</a:t>
            </a:r>
            <a:r>
              <a:rPr lang="en-US" sz="2200" dirty="0" smtClean="0">
                <a:latin typeface="+mj-lt"/>
              </a:rPr>
              <a:t>” and “acquisition </a:t>
            </a:r>
            <a:r>
              <a:rPr lang="en-US" sz="2200" dirty="0">
                <a:latin typeface="+mj-lt"/>
              </a:rPr>
              <a:t>of practical skills</a:t>
            </a:r>
            <a:r>
              <a:rPr lang="en-US" sz="2200" dirty="0" smtClean="0">
                <a:latin typeface="+mj-lt"/>
              </a:rPr>
              <a:t>”. </a:t>
            </a:r>
          </a:p>
          <a:p>
            <a:pPr algn="just"/>
            <a:r>
              <a:rPr lang="en-US" sz="2200" dirty="0" smtClean="0">
                <a:latin typeface="+mj-lt"/>
              </a:rPr>
              <a:t>Some students  involved </a:t>
            </a:r>
            <a:r>
              <a:rPr lang="en-US" sz="2200" dirty="0">
                <a:latin typeface="+mj-lt"/>
              </a:rPr>
              <a:t>in </a:t>
            </a:r>
            <a:r>
              <a:rPr lang="en-US" sz="2200" dirty="0" smtClean="0">
                <a:latin typeface="+mj-lt"/>
              </a:rPr>
              <a:t> training </a:t>
            </a:r>
            <a:r>
              <a:rPr lang="en-US" sz="2200" dirty="0">
                <a:latin typeface="+mj-lt"/>
              </a:rPr>
              <a:t>activities to meet new people with similar interests.</a:t>
            </a:r>
          </a:p>
          <a:p>
            <a:pPr marL="0" indent="0">
              <a:lnSpc>
                <a:spcPct val="119000"/>
              </a:lnSpc>
              <a:buNone/>
            </a:pPr>
            <a:endParaRPr lang="es-ES" sz="2100" dirty="0">
              <a:latin typeface="+mj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576" y="764704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Main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motivations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for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educational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activities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353406"/>
              </p:ext>
            </p:extLst>
          </p:nvPr>
        </p:nvGraphicFramePr>
        <p:xfrm>
          <a:off x="899592" y="3284984"/>
          <a:ext cx="7810727" cy="3031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772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267" y="188640"/>
            <a:ext cx="8110508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5" y="1628800"/>
            <a:ext cx="7871677" cy="4752528"/>
          </a:xfrm>
        </p:spPr>
        <p:txBody>
          <a:bodyPr>
            <a:noAutofit/>
          </a:bodyPr>
          <a:lstStyle/>
          <a:p>
            <a:pPr algn="just"/>
            <a:r>
              <a:rPr lang="en-US" dirty="0" smtClean="0">
                <a:latin typeface="+mj-lt"/>
              </a:rPr>
              <a:t>Some people </a:t>
            </a:r>
            <a:r>
              <a:rPr lang="en-US" dirty="0">
                <a:latin typeface="+mj-lt"/>
              </a:rPr>
              <a:t>still interested in the </a:t>
            </a:r>
            <a:r>
              <a:rPr lang="en-US" b="1" dirty="0">
                <a:latin typeface="+mj-lt"/>
              </a:rPr>
              <a:t>academic activities </a:t>
            </a: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even </a:t>
            </a:r>
            <a:r>
              <a:rPr lang="en-US" dirty="0">
                <a:latin typeface="+mj-lt"/>
              </a:rPr>
              <a:t>though they undertook training activities more than ten or fifteen years ago. </a:t>
            </a: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576" y="764704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First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educational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activities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at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Permanent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University</a:t>
            </a:r>
            <a:endParaRPr lang="es-ES" sz="2000" b="1" dirty="0" smtClean="0">
              <a:solidFill>
                <a:srgbClr val="0070C0"/>
              </a:solidFill>
              <a:latin typeface="+mj-lt"/>
            </a:endParaRPr>
          </a:p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(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courses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,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seminars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,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worshops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)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1001098"/>
              </p:ext>
            </p:extLst>
          </p:nvPr>
        </p:nvGraphicFramePr>
        <p:xfrm>
          <a:off x="755576" y="2852936"/>
          <a:ext cx="8243467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64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267" y="188640"/>
            <a:ext cx="8110508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6" y="1628800"/>
            <a:ext cx="7738718" cy="4752528"/>
          </a:xfrm>
        </p:spPr>
        <p:txBody>
          <a:bodyPr>
            <a:noAutofit/>
          </a:bodyPr>
          <a:lstStyle/>
          <a:p>
            <a:pPr algn="just"/>
            <a:r>
              <a:rPr lang="en-US" b="1" dirty="0" smtClean="0">
                <a:latin typeface="+mj-lt"/>
              </a:rPr>
              <a:t>Over 80</a:t>
            </a:r>
            <a:r>
              <a:rPr lang="en-US" b="1" dirty="0">
                <a:latin typeface="+mj-lt"/>
              </a:rPr>
              <a:t>% </a:t>
            </a:r>
            <a:r>
              <a:rPr lang="en-US" dirty="0">
                <a:latin typeface="+mj-lt"/>
              </a:rPr>
              <a:t>of </a:t>
            </a:r>
            <a:r>
              <a:rPr lang="en-US" dirty="0" smtClean="0">
                <a:latin typeface="+mj-lt"/>
              </a:rPr>
              <a:t>respondents </a:t>
            </a:r>
            <a:r>
              <a:rPr lang="en-US" dirty="0">
                <a:latin typeface="+mj-lt"/>
              </a:rPr>
              <a:t>think </a:t>
            </a:r>
            <a:r>
              <a:rPr lang="en-US" dirty="0" smtClean="0">
                <a:latin typeface="+mj-lt"/>
              </a:rPr>
              <a:t>training </a:t>
            </a:r>
            <a:r>
              <a:rPr lang="en-US" dirty="0">
                <a:latin typeface="+mj-lt"/>
              </a:rPr>
              <a:t>activities of </a:t>
            </a:r>
            <a:r>
              <a:rPr lang="en-US" dirty="0" smtClean="0">
                <a:latin typeface="+mj-lt"/>
              </a:rPr>
              <a:t>UPUA live </a:t>
            </a:r>
            <a:r>
              <a:rPr lang="en-US" dirty="0">
                <a:latin typeface="+mj-lt"/>
              </a:rPr>
              <a:t>up to their </a:t>
            </a:r>
            <a:r>
              <a:rPr lang="en-US" b="1" dirty="0">
                <a:latin typeface="+mj-lt"/>
              </a:rPr>
              <a:t>expectations</a:t>
            </a:r>
            <a:r>
              <a:rPr lang="en-US" dirty="0" smtClean="0">
                <a:latin typeface="+mj-lt"/>
              </a:rPr>
              <a:t>.</a:t>
            </a:r>
            <a:endParaRPr lang="es-ES" dirty="0">
              <a:latin typeface="+mj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788003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attended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educational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activities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have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been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up to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students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’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expectations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685538"/>
              </p:ext>
            </p:extLst>
          </p:nvPr>
        </p:nvGraphicFramePr>
        <p:xfrm>
          <a:off x="698073" y="2492896"/>
          <a:ext cx="81769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844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267" y="188640"/>
            <a:ext cx="8110508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5" y="1340768"/>
            <a:ext cx="7871677" cy="5040560"/>
          </a:xfrm>
        </p:spPr>
        <p:txBody>
          <a:bodyPr>
            <a:noAutofit/>
          </a:bodyPr>
          <a:lstStyle/>
          <a:p>
            <a:pPr algn="just"/>
            <a:r>
              <a:rPr lang="en-US" sz="2200" b="1" dirty="0" smtClean="0">
                <a:latin typeface="+mj-lt"/>
              </a:rPr>
              <a:t>Main reasons</a:t>
            </a:r>
            <a:r>
              <a:rPr lang="en-US" sz="2200" dirty="0" smtClean="0">
                <a:latin typeface="+mj-lt"/>
              </a:rPr>
              <a:t>: personal </a:t>
            </a:r>
            <a:r>
              <a:rPr lang="en-US" sz="2200" dirty="0">
                <a:latin typeface="+mj-lt"/>
              </a:rPr>
              <a:t>circumstances, unsuitable schedule, time </a:t>
            </a:r>
            <a:r>
              <a:rPr lang="en-US" sz="2200" dirty="0" smtClean="0">
                <a:latin typeface="+mj-lt"/>
              </a:rPr>
              <a:t>constraints.  </a:t>
            </a:r>
          </a:p>
          <a:p>
            <a:pPr algn="just"/>
            <a:endParaRPr lang="es-ES" sz="2200" b="1" dirty="0" smtClean="0">
              <a:latin typeface="+mj-lt"/>
            </a:endParaRPr>
          </a:p>
          <a:p>
            <a:pPr algn="just"/>
            <a:endParaRPr lang="es-ES" sz="2200" b="1" dirty="0">
              <a:latin typeface="+mj-lt"/>
            </a:endParaRPr>
          </a:p>
          <a:p>
            <a:pPr algn="just"/>
            <a:endParaRPr lang="es-ES" sz="2200" b="1" dirty="0" smtClean="0">
              <a:latin typeface="+mj-lt"/>
            </a:endParaRPr>
          </a:p>
          <a:p>
            <a:pPr algn="just"/>
            <a:endParaRPr lang="es-ES" sz="2200" b="1" dirty="0">
              <a:latin typeface="+mj-lt"/>
            </a:endParaRPr>
          </a:p>
          <a:p>
            <a:pPr algn="just"/>
            <a:endParaRPr lang="es-ES" sz="2200" b="1" dirty="0" smtClean="0">
              <a:latin typeface="+mj-lt"/>
            </a:endParaRPr>
          </a:p>
          <a:p>
            <a:pPr algn="just"/>
            <a:endParaRPr lang="es-ES" sz="2200" b="1" dirty="0">
              <a:latin typeface="+mj-lt"/>
            </a:endParaRPr>
          </a:p>
          <a:p>
            <a:pPr algn="just"/>
            <a:endParaRPr lang="en-US" sz="1000" b="1" dirty="0" smtClean="0">
              <a:latin typeface="+mj-lt"/>
            </a:endParaRPr>
          </a:p>
          <a:p>
            <a:pPr marL="0" indent="0">
              <a:lnSpc>
                <a:spcPct val="119000"/>
              </a:lnSpc>
              <a:buNone/>
            </a:pPr>
            <a:endParaRPr lang="es-ES" sz="2100" dirty="0">
              <a:latin typeface="+mj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576" y="77564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Main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reasons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why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students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have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not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attended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training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activities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5071052"/>
              </p:ext>
            </p:extLst>
          </p:nvPr>
        </p:nvGraphicFramePr>
        <p:xfrm>
          <a:off x="4572000" y="4774746"/>
          <a:ext cx="4220984" cy="159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3129843"/>
              </p:ext>
            </p:extLst>
          </p:nvPr>
        </p:nvGraphicFramePr>
        <p:xfrm>
          <a:off x="556137" y="1916832"/>
          <a:ext cx="824346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2 Rectángulo"/>
          <p:cNvSpPr/>
          <p:nvPr/>
        </p:nvSpPr>
        <p:spPr>
          <a:xfrm>
            <a:off x="755576" y="4790762"/>
            <a:ext cx="39222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>
                <a:latin typeface="+mj-lt"/>
              </a:rPr>
              <a:t>High percentage (</a:t>
            </a:r>
            <a:r>
              <a:rPr lang="en-US" sz="2200" b="1" dirty="0" smtClean="0">
                <a:latin typeface="+mj-lt"/>
              </a:rPr>
              <a:t>89,64</a:t>
            </a:r>
            <a:r>
              <a:rPr lang="en-US" sz="2200" b="1" dirty="0">
                <a:latin typeface="+mj-lt"/>
              </a:rPr>
              <a:t>%) </a:t>
            </a:r>
            <a:r>
              <a:rPr lang="en-US" sz="2200" dirty="0">
                <a:latin typeface="+mj-lt"/>
              </a:rPr>
              <a:t>want to keep being enrolled next year in the training activities of UPUA.</a:t>
            </a:r>
          </a:p>
        </p:txBody>
      </p:sp>
      <p:pic>
        <p:nvPicPr>
          <p:cNvPr id="10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126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4" y="188640"/>
            <a:ext cx="8208913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5" y="1340768"/>
            <a:ext cx="7871678" cy="5040560"/>
          </a:xfrm>
        </p:spPr>
        <p:txBody>
          <a:bodyPr>
            <a:noAutofit/>
          </a:bodyPr>
          <a:lstStyle/>
          <a:p>
            <a:pPr algn="just"/>
            <a:r>
              <a:rPr lang="en-US" sz="2200" b="1" dirty="0" smtClean="0">
                <a:latin typeface="+mj-lt"/>
              </a:rPr>
              <a:t>Humanities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stands out </a:t>
            </a:r>
            <a:r>
              <a:rPr lang="en-US" sz="2200" dirty="0" smtClean="0">
                <a:latin typeface="+mj-lt"/>
              </a:rPr>
              <a:t>(73,39%), followed </a:t>
            </a:r>
            <a:r>
              <a:rPr lang="en-US" sz="2200" dirty="0">
                <a:latin typeface="+mj-lt"/>
              </a:rPr>
              <a:t>by Computer Science, Image and Sound </a:t>
            </a:r>
            <a:r>
              <a:rPr lang="en-US" sz="2200" dirty="0" smtClean="0">
                <a:latin typeface="+mj-lt"/>
              </a:rPr>
              <a:t>(43,68%). </a:t>
            </a:r>
            <a:endParaRPr lang="en-US" sz="2200" dirty="0">
              <a:latin typeface="+mj-lt"/>
            </a:endParaRPr>
          </a:p>
          <a:p>
            <a:pPr marL="0" indent="0">
              <a:lnSpc>
                <a:spcPct val="119000"/>
              </a:lnSpc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575" y="764704"/>
            <a:ext cx="8208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Subjects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of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interest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0086410"/>
              </p:ext>
            </p:extLst>
          </p:nvPr>
        </p:nvGraphicFramePr>
        <p:xfrm>
          <a:off x="611560" y="2348880"/>
          <a:ext cx="8156447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07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5" y="188640"/>
            <a:ext cx="8208913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5" y="1340768"/>
            <a:ext cx="7738719" cy="5040560"/>
          </a:xfrm>
        </p:spPr>
        <p:txBody>
          <a:bodyPr>
            <a:noAutofit/>
          </a:bodyPr>
          <a:lstStyle/>
          <a:p>
            <a:pPr algn="just"/>
            <a:r>
              <a:rPr lang="is-IS" sz="2200" dirty="0">
                <a:latin typeface="+mj-lt"/>
              </a:rPr>
              <a:t>Most </a:t>
            </a:r>
            <a:r>
              <a:rPr lang="is-IS" sz="2200" dirty="0" smtClean="0">
                <a:latin typeface="+mj-lt"/>
              </a:rPr>
              <a:t>respondents </a:t>
            </a:r>
            <a:r>
              <a:rPr lang="is-IS" sz="2200" dirty="0">
                <a:latin typeface="+mj-lt"/>
              </a:rPr>
              <a:t>(</a:t>
            </a:r>
            <a:r>
              <a:rPr lang="is-IS" sz="2200" dirty="0" smtClean="0">
                <a:latin typeface="+mj-lt"/>
              </a:rPr>
              <a:t>86,83</a:t>
            </a:r>
            <a:r>
              <a:rPr lang="is-IS" sz="2200" dirty="0">
                <a:latin typeface="+mj-lt"/>
              </a:rPr>
              <a:t>%) prefer attending classes in the </a:t>
            </a:r>
            <a:r>
              <a:rPr lang="is-IS" sz="2200" b="1" dirty="0" smtClean="0">
                <a:latin typeface="+mj-lt"/>
              </a:rPr>
              <a:t>evenings</a:t>
            </a:r>
            <a:r>
              <a:rPr lang="is-IS" sz="2200" dirty="0" smtClean="0">
                <a:latin typeface="+mj-lt"/>
              </a:rPr>
              <a:t> &amp; </a:t>
            </a:r>
            <a:r>
              <a:rPr lang="is-IS" sz="2200" b="1" dirty="0" smtClean="0">
                <a:latin typeface="+mj-lt"/>
              </a:rPr>
              <a:t>twice </a:t>
            </a:r>
            <a:r>
              <a:rPr lang="is-IS" sz="2200" b="1" dirty="0">
                <a:latin typeface="+mj-lt"/>
              </a:rPr>
              <a:t>a week </a:t>
            </a:r>
            <a:r>
              <a:rPr lang="is-IS" sz="2200" dirty="0">
                <a:latin typeface="+mj-lt"/>
              </a:rPr>
              <a:t>(</a:t>
            </a:r>
            <a:r>
              <a:rPr lang="is-IS" sz="2200" dirty="0" smtClean="0">
                <a:latin typeface="+mj-lt"/>
              </a:rPr>
              <a:t>82,07</a:t>
            </a:r>
            <a:r>
              <a:rPr lang="is-IS" sz="2200" dirty="0">
                <a:latin typeface="+mj-lt"/>
              </a:rPr>
              <a:t>%) </a:t>
            </a:r>
            <a:r>
              <a:rPr lang="is-IS" sz="2200" dirty="0" smtClean="0">
                <a:latin typeface="+mj-lt"/>
              </a:rPr>
              <a:t>rather than three </a:t>
            </a:r>
            <a:r>
              <a:rPr lang="is-IS" sz="2200" dirty="0">
                <a:latin typeface="+mj-lt"/>
              </a:rPr>
              <a:t>times. </a:t>
            </a:r>
            <a:endParaRPr lang="is-IS" sz="2200" dirty="0" smtClean="0">
              <a:latin typeface="+mj-lt"/>
            </a:endParaRPr>
          </a:p>
          <a:p>
            <a:pPr algn="just"/>
            <a:r>
              <a:rPr lang="en-US" sz="2200" dirty="0" smtClean="0">
                <a:latin typeface="+mj-lt"/>
              </a:rPr>
              <a:t>All interviewees </a:t>
            </a:r>
            <a:r>
              <a:rPr lang="en-US" sz="2200" dirty="0">
                <a:latin typeface="+mj-lt"/>
              </a:rPr>
              <a:t>(</a:t>
            </a:r>
            <a:r>
              <a:rPr lang="en-US" sz="2200" dirty="0" smtClean="0">
                <a:latin typeface="+mj-lt"/>
              </a:rPr>
              <a:t>93,84</a:t>
            </a:r>
            <a:r>
              <a:rPr lang="en-US" sz="2200" dirty="0">
                <a:latin typeface="+mj-lt"/>
              </a:rPr>
              <a:t>%) prefer attending classes during </a:t>
            </a:r>
            <a:r>
              <a:rPr lang="en-US" sz="2200" b="1" dirty="0" smtClean="0">
                <a:latin typeface="+mj-lt"/>
              </a:rPr>
              <a:t>weekdays</a:t>
            </a:r>
            <a:r>
              <a:rPr lang="en-US" sz="2200" dirty="0" smtClean="0">
                <a:latin typeface="+mj-lt"/>
              </a:rPr>
              <a:t>, only 3,92</a:t>
            </a:r>
            <a:r>
              <a:rPr lang="en-US" sz="2200" dirty="0">
                <a:latin typeface="+mj-lt"/>
              </a:rPr>
              <a:t>% would be interested </a:t>
            </a:r>
            <a:r>
              <a:rPr lang="en-US" sz="2200" dirty="0" smtClean="0">
                <a:latin typeface="+mj-lt"/>
              </a:rPr>
              <a:t>at </a:t>
            </a:r>
            <a:r>
              <a:rPr lang="en-US" sz="2200" dirty="0">
                <a:latin typeface="+mj-lt"/>
              </a:rPr>
              <a:t>the weekends. </a:t>
            </a:r>
          </a:p>
          <a:p>
            <a:pPr algn="just"/>
            <a:endParaRPr lang="en-US" sz="2200" dirty="0">
              <a:latin typeface="+mj-lt"/>
            </a:endParaRPr>
          </a:p>
          <a:p>
            <a:pPr marL="0" indent="0">
              <a:lnSpc>
                <a:spcPct val="119000"/>
              </a:lnSpc>
              <a:buNone/>
            </a:pPr>
            <a:endParaRPr lang="es-ES" sz="2100" dirty="0">
              <a:latin typeface="+mj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575" y="764704"/>
            <a:ext cx="82089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Period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of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preference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852723"/>
              </p:ext>
            </p:extLst>
          </p:nvPr>
        </p:nvGraphicFramePr>
        <p:xfrm>
          <a:off x="4758750" y="2852936"/>
          <a:ext cx="422098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3272160"/>
              </p:ext>
            </p:extLst>
          </p:nvPr>
        </p:nvGraphicFramePr>
        <p:xfrm>
          <a:off x="504057" y="2852936"/>
          <a:ext cx="422098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87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08911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683568" y="1340768"/>
            <a:ext cx="3816423" cy="2196244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b="1" dirty="0" smtClean="0">
                <a:latin typeface="+mj-lt"/>
              </a:rPr>
              <a:t>Course length</a:t>
            </a:r>
            <a:r>
              <a:rPr lang="en-US" dirty="0" smtClean="0">
                <a:latin typeface="+mj-lt"/>
              </a:rPr>
              <a:t>: Over 50% prefer 14 to </a:t>
            </a:r>
            <a:r>
              <a:rPr lang="en-US" dirty="0">
                <a:latin typeface="+mj-lt"/>
              </a:rPr>
              <a:t>20 </a:t>
            </a:r>
            <a:r>
              <a:rPr lang="en-US" dirty="0" smtClean="0">
                <a:latin typeface="+mj-lt"/>
              </a:rPr>
              <a:t>sessions, 33,05</a:t>
            </a:r>
            <a:r>
              <a:rPr lang="en-US" dirty="0">
                <a:latin typeface="+mj-lt"/>
              </a:rPr>
              <a:t>% do not </a:t>
            </a:r>
            <a:r>
              <a:rPr lang="en-US" dirty="0" smtClean="0">
                <a:latin typeface="+mj-lt"/>
              </a:rPr>
              <a:t>care. Just 11,76</a:t>
            </a:r>
            <a:r>
              <a:rPr lang="en-US" dirty="0">
                <a:latin typeface="+mj-lt"/>
              </a:rPr>
              <a:t>% prefer </a:t>
            </a:r>
            <a:r>
              <a:rPr lang="en-US" dirty="0" smtClean="0">
                <a:latin typeface="+mj-lt"/>
              </a:rPr>
              <a:t>less </a:t>
            </a:r>
            <a:r>
              <a:rPr lang="en-US" dirty="0">
                <a:latin typeface="+mj-lt"/>
              </a:rPr>
              <a:t>than 14 sessions. </a:t>
            </a:r>
            <a:endParaRPr lang="en-US" dirty="0" smtClean="0">
              <a:latin typeface="+mj-lt"/>
            </a:endParaRPr>
          </a:p>
          <a:p>
            <a:pPr algn="just"/>
            <a:endParaRPr lang="is-IS" sz="2200" dirty="0" smtClean="0">
              <a:latin typeface="+mj-lt"/>
            </a:endParaRPr>
          </a:p>
          <a:p>
            <a:pPr algn="just"/>
            <a:endParaRPr lang="en-US" sz="2200" dirty="0">
              <a:latin typeface="+mj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764704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Preference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for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course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and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session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lenght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0758050"/>
              </p:ext>
            </p:extLst>
          </p:nvPr>
        </p:nvGraphicFramePr>
        <p:xfrm>
          <a:off x="4505520" y="793812"/>
          <a:ext cx="42209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256021"/>
              </p:ext>
            </p:extLst>
          </p:nvPr>
        </p:nvGraphicFramePr>
        <p:xfrm>
          <a:off x="683568" y="3539992"/>
          <a:ext cx="42209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2 Marcador de contenido"/>
          <p:cNvSpPr txBox="1">
            <a:spLocks/>
          </p:cNvSpPr>
          <p:nvPr/>
        </p:nvSpPr>
        <p:spPr>
          <a:xfrm>
            <a:off x="4932040" y="4005064"/>
            <a:ext cx="3855815" cy="219624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600"/>
              </a:spcAft>
            </a:pPr>
            <a:r>
              <a:rPr lang="en-US" b="1" dirty="0" smtClean="0">
                <a:latin typeface="+mj-lt"/>
              </a:rPr>
              <a:t>Session length</a:t>
            </a:r>
            <a:r>
              <a:rPr lang="en-US" dirty="0" smtClean="0">
                <a:latin typeface="+mj-lt"/>
              </a:rPr>
              <a:t>: </a:t>
            </a:r>
            <a:r>
              <a:rPr lang="is-IS" dirty="0">
                <a:latin typeface="+mj-lt"/>
              </a:rPr>
              <a:t>nearly 50% prefer 3-hour sessions, and </a:t>
            </a:r>
            <a:r>
              <a:rPr lang="is-IS" dirty="0" smtClean="0">
                <a:latin typeface="+mj-lt"/>
              </a:rPr>
              <a:t>31,65</a:t>
            </a:r>
            <a:r>
              <a:rPr lang="is-IS" dirty="0">
                <a:latin typeface="+mj-lt"/>
              </a:rPr>
              <a:t>% prefer two-hour sessions.</a:t>
            </a:r>
            <a:r>
              <a:rPr lang="en-US" dirty="0" smtClean="0">
                <a:latin typeface="+mj-lt"/>
              </a:rPr>
              <a:t> </a:t>
            </a:r>
          </a:p>
          <a:p>
            <a:pPr algn="just" fontAlgn="auto">
              <a:spcAft>
                <a:spcPts val="0"/>
              </a:spcAft>
            </a:pPr>
            <a:endParaRPr lang="is-IS" sz="2200" dirty="0" smtClean="0">
              <a:latin typeface="Trebuchet MS" panose="020B0603020202020204" pitchFamily="34" charset="0"/>
            </a:endParaRPr>
          </a:p>
          <a:p>
            <a:pPr algn="just" fontAlgn="auto">
              <a:spcAft>
                <a:spcPts val="0"/>
              </a:spcAft>
            </a:pPr>
            <a:endParaRPr lang="en-US" sz="2200" dirty="0">
              <a:latin typeface="Trebuchet MS" panose="020B0603020202020204" pitchFamily="34" charset="0"/>
            </a:endParaRPr>
          </a:p>
        </p:txBody>
      </p:sp>
      <p:pic>
        <p:nvPicPr>
          <p:cNvPr id="10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38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11430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err="1" smtClean="0">
                <a:solidFill>
                  <a:srgbClr val="0070C0"/>
                </a:solidFill>
              </a:rPr>
              <a:t>Seniorenstudiums</a:t>
            </a:r>
            <a:r>
              <a:rPr lang="es-ES" sz="2800" b="1" dirty="0" smtClean="0">
                <a:solidFill>
                  <a:srgbClr val="0070C0"/>
                </a:solidFill>
              </a:rPr>
              <a:t> in </a:t>
            </a:r>
            <a:r>
              <a:rPr lang="es-ES" sz="2800" b="1" dirty="0" err="1" smtClean="0">
                <a:solidFill>
                  <a:srgbClr val="0070C0"/>
                </a:solidFill>
              </a:rPr>
              <a:t>Spanien</a:t>
            </a:r>
            <a:r>
              <a:rPr lang="es-ES" sz="2800" b="1" dirty="0" smtClean="0">
                <a:solidFill>
                  <a:srgbClr val="0070C0"/>
                </a:solidFill>
              </a:rPr>
              <a:t/>
            </a:r>
            <a:br>
              <a:rPr lang="es-ES" sz="2800" b="1" dirty="0" smtClean="0">
                <a:solidFill>
                  <a:srgbClr val="0070C0"/>
                </a:solidFill>
              </a:rPr>
            </a:br>
            <a:r>
              <a:rPr lang="de-DE" sz="1600" b="1" dirty="0" smtClean="0">
                <a:solidFill>
                  <a:srgbClr val="0070C0"/>
                </a:solidFill>
              </a:rPr>
              <a:t>Bildung </a:t>
            </a:r>
            <a:r>
              <a:rPr lang="de-DE" sz="1600" b="1" dirty="0">
                <a:solidFill>
                  <a:srgbClr val="0070C0"/>
                </a:solidFill>
              </a:rPr>
              <a:t>und Lernen für Innovation und persönliche Entwicklung, Vorbereitung auf das Altern, Förderung des kollaborativen Lernens und autonome Entwicklung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196752"/>
            <a:ext cx="8077200" cy="5040560"/>
          </a:xfrm>
        </p:spPr>
        <p:txBody>
          <a:bodyPr>
            <a:normAutofit fontScale="70000" lnSpcReduction="20000"/>
          </a:bodyPr>
          <a:lstStyle/>
          <a:p>
            <a:pPr algn="just">
              <a:spcAft>
                <a:spcPts val="600"/>
              </a:spcAft>
              <a:buClr>
                <a:schemeClr val="tx1"/>
              </a:buClr>
            </a:pPr>
            <a:r>
              <a:rPr lang="en-GB" sz="2800" b="1" dirty="0" smtClean="0">
                <a:solidFill>
                  <a:srgbClr val="0070C0"/>
                </a:solidFill>
              </a:rPr>
              <a:t>‘1 Generation’ </a:t>
            </a:r>
            <a:r>
              <a:rPr lang="en-GB" sz="2800" dirty="0" smtClean="0"/>
              <a:t> </a:t>
            </a:r>
            <a:r>
              <a:rPr lang="en-GB" sz="2800" b="1" dirty="0" smtClean="0"/>
              <a:t>1980s</a:t>
            </a:r>
            <a:r>
              <a:rPr lang="en-GB" sz="2800" dirty="0" smtClean="0"/>
              <a:t>.   </a:t>
            </a:r>
            <a:r>
              <a:rPr lang="de-DE" sz="2800" dirty="0" smtClean="0"/>
              <a:t>"</a:t>
            </a:r>
            <a:r>
              <a:rPr lang="de-DE" sz="2800" dirty="0"/>
              <a:t>Freie und kulturelle" Programme - Unterhaltung und begünstigen soziale Beziehungen zwischen älteren </a:t>
            </a:r>
            <a:r>
              <a:rPr lang="de-DE" sz="2800" dirty="0" smtClean="0"/>
              <a:t>studenten. </a:t>
            </a:r>
          </a:p>
          <a:p>
            <a:pPr algn="just">
              <a:spcAft>
                <a:spcPts val="600"/>
              </a:spcAft>
              <a:buClr>
                <a:schemeClr val="tx1"/>
              </a:buClr>
            </a:pPr>
            <a:r>
              <a:rPr lang="en-GB" sz="2800" b="1" dirty="0" smtClean="0">
                <a:solidFill>
                  <a:srgbClr val="0070C0"/>
                </a:solidFill>
              </a:rPr>
              <a:t>‘2 Generation’  </a:t>
            </a:r>
            <a:r>
              <a:rPr lang="en-GB" sz="2800" b="1" dirty="0" smtClean="0"/>
              <a:t>1990-99</a:t>
            </a:r>
            <a:r>
              <a:rPr lang="en-GB" sz="2800" dirty="0" smtClean="0"/>
              <a:t>   </a:t>
            </a:r>
            <a:r>
              <a:rPr lang="de-DE" sz="2800" dirty="0" smtClean="0"/>
              <a:t>Pädagogische </a:t>
            </a:r>
            <a:r>
              <a:rPr lang="de-DE" sz="2800" dirty="0"/>
              <a:t>Aktivitäten konzentrierten sich auf die Teilnahme und die Verbesserung der Kenntnisse der Senioren, die keine Zwischen-und / oder Universitätsstudien abgeschlossen hatte. </a:t>
            </a:r>
            <a:endParaRPr lang="en-GB" sz="2800" dirty="0" smtClean="0"/>
          </a:p>
          <a:p>
            <a:pPr algn="just">
              <a:spcAft>
                <a:spcPts val="600"/>
              </a:spcAft>
              <a:buClr>
                <a:schemeClr val="tx1"/>
              </a:buClr>
            </a:pPr>
            <a:r>
              <a:rPr lang="en-GB" sz="2800" b="1" dirty="0" smtClean="0">
                <a:solidFill>
                  <a:srgbClr val="0070C0"/>
                </a:solidFill>
              </a:rPr>
              <a:t>‘</a:t>
            </a:r>
            <a:r>
              <a:rPr lang="en-GB" sz="2800" b="1" dirty="0">
                <a:solidFill>
                  <a:srgbClr val="0070C0"/>
                </a:solidFill>
              </a:rPr>
              <a:t>3</a:t>
            </a:r>
            <a:r>
              <a:rPr lang="en-GB" sz="2800" b="1" dirty="0" smtClean="0">
                <a:solidFill>
                  <a:srgbClr val="0070C0"/>
                </a:solidFill>
              </a:rPr>
              <a:t> </a:t>
            </a:r>
            <a:r>
              <a:rPr lang="en-GB" sz="2800" b="1" dirty="0">
                <a:solidFill>
                  <a:srgbClr val="0070C0"/>
                </a:solidFill>
              </a:rPr>
              <a:t>G</a:t>
            </a:r>
            <a:r>
              <a:rPr lang="en-GB" sz="2800" b="1" dirty="0" smtClean="0">
                <a:solidFill>
                  <a:srgbClr val="0070C0"/>
                </a:solidFill>
              </a:rPr>
              <a:t>eneration’ </a:t>
            </a:r>
            <a:r>
              <a:rPr lang="en-GB" sz="2800" dirty="0" smtClean="0"/>
              <a:t> 2000-2006  </a:t>
            </a:r>
            <a:r>
              <a:rPr lang="de-DE" sz="2800" dirty="0" smtClean="0"/>
              <a:t> Senioren </a:t>
            </a:r>
            <a:r>
              <a:rPr lang="de-DE" sz="2800" dirty="0"/>
              <a:t>zu ermöglichen, dass sie nach dem Ruhestand sozial engagiert werden könnten</a:t>
            </a:r>
            <a:r>
              <a:rPr lang="de-DE" sz="2800" dirty="0" smtClean="0"/>
              <a:t>.</a:t>
            </a:r>
            <a:endParaRPr lang="en-GB" sz="2800" dirty="0" smtClean="0"/>
          </a:p>
          <a:p>
            <a:pPr algn="just"/>
            <a:r>
              <a:rPr lang="en-GB" sz="3000" dirty="0" smtClean="0"/>
              <a:t>‘</a:t>
            </a:r>
            <a:r>
              <a:rPr lang="en-GB" sz="3000" b="1" dirty="0" smtClean="0">
                <a:solidFill>
                  <a:srgbClr val="0070C0"/>
                </a:solidFill>
              </a:rPr>
              <a:t>4 Generation’  </a:t>
            </a:r>
            <a:r>
              <a:rPr lang="en-GB" sz="3000" b="1" dirty="0" err="1">
                <a:solidFill>
                  <a:srgbClr val="0070C0"/>
                </a:solidFill>
              </a:rPr>
              <a:t>h</a:t>
            </a:r>
            <a:r>
              <a:rPr lang="en-GB" sz="3000" b="1" dirty="0" err="1" smtClean="0">
                <a:solidFill>
                  <a:srgbClr val="0070C0"/>
                </a:solidFill>
              </a:rPr>
              <a:t>eute</a:t>
            </a:r>
            <a:r>
              <a:rPr lang="en-GB" sz="3000" b="1" dirty="0" smtClean="0">
                <a:solidFill>
                  <a:srgbClr val="0070C0"/>
                </a:solidFill>
              </a:rPr>
              <a:t> </a:t>
            </a:r>
            <a:r>
              <a:rPr lang="en-GB" sz="3000" dirty="0" smtClean="0"/>
              <a:t>(</a:t>
            </a:r>
            <a:r>
              <a:rPr lang="en-GB" sz="3000" b="1" dirty="0" smtClean="0"/>
              <a:t>2007-2017)</a:t>
            </a:r>
            <a:r>
              <a:rPr lang="en-GB" sz="3000" dirty="0" smtClean="0"/>
              <a:t>:</a:t>
            </a:r>
          </a:p>
          <a:p>
            <a:pPr lvl="1" algn="just"/>
            <a:r>
              <a:rPr lang="en-GB" sz="2900" dirty="0" smtClean="0"/>
              <a:t> </a:t>
            </a:r>
            <a:r>
              <a:rPr lang="de-DE" sz="2900" dirty="0" smtClean="0"/>
              <a:t>Akademische </a:t>
            </a:r>
            <a:r>
              <a:rPr lang="de-DE" sz="2900" dirty="0"/>
              <a:t>Programme von verschiedenen Abteilungen und Fakultäten</a:t>
            </a:r>
            <a:r>
              <a:rPr lang="en-GB" sz="2900" dirty="0" smtClean="0"/>
              <a:t>.</a:t>
            </a:r>
          </a:p>
          <a:p>
            <a:pPr lvl="1" algn="just"/>
            <a:r>
              <a:rPr lang="en-GB" sz="2900" dirty="0"/>
              <a:t> </a:t>
            </a:r>
            <a:r>
              <a:rPr lang="en-GB" sz="2900" dirty="0" err="1"/>
              <a:t>höhere</a:t>
            </a:r>
            <a:r>
              <a:rPr lang="en-GB" sz="2900" dirty="0"/>
              <a:t> </a:t>
            </a:r>
            <a:r>
              <a:rPr lang="en-GB" sz="2900" dirty="0" err="1"/>
              <a:t>Bildung</a:t>
            </a:r>
            <a:endParaRPr lang="en-GB" sz="2900" dirty="0" smtClean="0"/>
          </a:p>
          <a:p>
            <a:pPr lvl="1" algn="just"/>
            <a:r>
              <a:rPr lang="en-GB" sz="2900" dirty="0"/>
              <a:t> </a:t>
            </a:r>
            <a:r>
              <a:rPr lang="en-GB" sz="2900" dirty="0" err="1"/>
              <a:t>Forschungstätigkeit</a:t>
            </a:r>
            <a:r>
              <a:rPr lang="en-GB" sz="2900" dirty="0"/>
              <a:t>  und </a:t>
            </a:r>
            <a:r>
              <a:rPr lang="en-GB" sz="2900" dirty="0" err="1" smtClean="0"/>
              <a:t>Netzwerke</a:t>
            </a:r>
            <a:r>
              <a:rPr lang="en-GB" sz="2900" dirty="0" smtClean="0"/>
              <a:t>, </a:t>
            </a:r>
            <a:r>
              <a:rPr lang="en-GB" sz="2900" dirty="0" err="1" smtClean="0"/>
              <a:t>Zusammenarbeit</a:t>
            </a:r>
            <a:r>
              <a:rPr lang="en-GB" sz="2900" dirty="0" smtClean="0"/>
              <a:t> </a:t>
            </a:r>
            <a:r>
              <a:rPr lang="en-GB" sz="2900" dirty="0" err="1" smtClean="0"/>
              <a:t>mit</a:t>
            </a:r>
            <a:r>
              <a:rPr lang="en-GB" sz="2900" dirty="0"/>
              <a:t> </a:t>
            </a:r>
            <a:r>
              <a:rPr lang="en-GB" sz="2900" dirty="0" smtClean="0"/>
              <a:t> </a:t>
            </a:r>
            <a:r>
              <a:rPr lang="en-GB" sz="2900" dirty="0" err="1" smtClean="0"/>
              <a:t>Verschiedene</a:t>
            </a:r>
            <a:r>
              <a:rPr lang="en-GB" sz="2900" dirty="0" smtClean="0"/>
              <a:t> </a:t>
            </a:r>
            <a:r>
              <a:rPr lang="en-GB" sz="2900" dirty="0" err="1"/>
              <a:t>Länder</a:t>
            </a:r>
            <a:r>
              <a:rPr lang="en-GB" sz="2900" dirty="0"/>
              <a:t> und </a:t>
            </a:r>
            <a:r>
              <a:rPr lang="en-GB" sz="2900" dirty="0" err="1"/>
              <a:t>Organisationen</a:t>
            </a:r>
            <a:endParaRPr lang="en-GB" sz="2900" dirty="0"/>
          </a:p>
          <a:p>
            <a:pPr lvl="1" algn="just"/>
            <a:r>
              <a:rPr lang="en-GB" sz="2900" dirty="0" smtClean="0"/>
              <a:t>  </a:t>
            </a:r>
            <a:r>
              <a:rPr lang="de-DE" sz="2900" dirty="0" smtClean="0"/>
              <a:t>Organische </a:t>
            </a:r>
            <a:r>
              <a:rPr lang="de-DE" sz="2900" dirty="0"/>
              <a:t>Abhängigkeit: Stellvertretender Vizekanzleramt für Studien</a:t>
            </a:r>
            <a:r>
              <a:rPr lang="en-GB" sz="2900" dirty="0" smtClean="0"/>
              <a:t>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089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80919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5" y="1340768"/>
            <a:ext cx="7871677" cy="5040560"/>
          </a:xfrm>
        </p:spPr>
        <p:txBody>
          <a:bodyPr>
            <a:noAutofit/>
          </a:bodyPr>
          <a:lstStyle/>
          <a:p>
            <a:pPr algn="just"/>
            <a:r>
              <a:rPr lang="en-US" sz="2200" dirty="0" smtClean="0">
                <a:latin typeface="+mj-lt"/>
              </a:rPr>
              <a:t>The subject or topic (over 66%). </a:t>
            </a:r>
          </a:p>
          <a:p>
            <a:pPr algn="just"/>
            <a:r>
              <a:rPr lang="en-US" sz="2200" dirty="0" smtClean="0">
                <a:latin typeface="+mj-lt"/>
              </a:rPr>
              <a:t>The </a:t>
            </a:r>
            <a:r>
              <a:rPr lang="en-US" sz="2200" dirty="0">
                <a:latin typeface="+mj-lt"/>
              </a:rPr>
              <a:t>teaching staff </a:t>
            </a:r>
            <a:r>
              <a:rPr lang="en-US" sz="2200" dirty="0" smtClean="0">
                <a:latin typeface="+mj-lt"/>
              </a:rPr>
              <a:t> (30%)</a:t>
            </a:r>
          </a:p>
          <a:p>
            <a:pPr algn="just"/>
            <a:r>
              <a:rPr lang="en-US" sz="2200" dirty="0" smtClean="0">
                <a:latin typeface="+mj-lt"/>
              </a:rPr>
              <a:t>If known </a:t>
            </a:r>
            <a:r>
              <a:rPr lang="en-US" sz="2200" dirty="0">
                <a:latin typeface="+mj-lt"/>
              </a:rPr>
              <a:t>people are also taking the </a:t>
            </a:r>
            <a:r>
              <a:rPr lang="en-US" sz="2200" dirty="0" smtClean="0">
                <a:latin typeface="+mj-lt"/>
              </a:rPr>
              <a:t>subject (UPUA </a:t>
            </a:r>
            <a:r>
              <a:rPr lang="en-US" sz="2200" dirty="0">
                <a:latin typeface="+mj-lt"/>
              </a:rPr>
              <a:t>activities are an integration and social cohesion </a:t>
            </a:r>
            <a:r>
              <a:rPr lang="en-US" sz="2200" dirty="0" smtClean="0">
                <a:latin typeface="+mj-lt"/>
              </a:rPr>
              <a:t>mechanism).  </a:t>
            </a:r>
            <a:endParaRPr lang="en-US" sz="2200" dirty="0">
              <a:latin typeface="+mj-lt"/>
            </a:endParaRPr>
          </a:p>
          <a:p>
            <a:pPr algn="just"/>
            <a:endParaRPr lang="en-US" sz="2200" dirty="0">
              <a:latin typeface="Trebuchet MS" panose="020B0603020202020204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76470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Ranking of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importance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when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choosing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subjects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96450"/>
              </p:ext>
            </p:extLst>
          </p:nvPr>
        </p:nvGraphicFramePr>
        <p:xfrm>
          <a:off x="668262" y="3212976"/>
          <a:ext cx="42209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4928145"/>
              </p:ext>
            </p:extLst>
          </p:nvPr>
        </p:nvGraphicFramePr>
        <p:xfrm>
          <a:off x="4452830" y="3212976"/>
          <a:ext cx="42209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05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7" y="188640"/>
            <a:ext cx="8280921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764704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Ranking of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importance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when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choosing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subjects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7191803"/>
              </p:ext>
            </p:extLst>
          </p:nvPr>
        </p:nvGraphicFramePr>
        <p:xfrm>
          <a:off x="594528" y="1180450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030156"/>
              </p:ext>
            </p:extLst>
          </p:nvPr>
        </p:nvGraphicFramePr>
        <p:xfrm>
          <a:off x="4815512" y="1180450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6111150"/>
              </p:ext>
            </p:extLst>
          </p:nvPr>
        </p:nvGraphicFramePr>
        <p:xfrm>
          <a:off x="594528" y="3768774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6079900"/>
              </p:ext>
            </p:extLst>
          </p:nvPr>
        </p:nvGraphicFramePr>
        <p:xfrm>
          <a:off x="4815512" y="3768774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2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7" y="188640"/>
            <a:ext cx="8352929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76470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Ranking of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importance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when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choosing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subjects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2921365"/>
              </p:ext>
            </p:extLst>
          </p:nvPr>
        </p:nvGraphicFramePr>
        <p:xfrm>
          <a:off x="522520" y="3688184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818900"/>
              </p:ext>
            </p:extLst>
          </p:nvPr>
        </p:nvGraphicFramePr>
        <p:xfrm>
          <a:off x="4743504" y="3688184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6251416"/>
              </p:ext>
            </p:extLst>
          </p:nvPr>
        </p:nvGraphicFramePr>
        <p:xfrm>
          <a:off x="522520" y="1164814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4833017"/>
              </p:ext>
            </p:extLst>
          </p:nvPr>
        </p:nvGraphicFramePr>
        <p:xfrm>
          <a:off x="4743504" y="1164814"/>
          <a:ext cx="4220984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0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7" y="188640"/>
            <a:ext cx="8352929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827583" y="1340768"/>
            <a:ext cx="7799669" cy="5040560"/>
          </a:xfrm>
        </p:spPr>
        <p:txBody>
          <a:bodyPr>
            <a:noAutofit/>
          </a:bodyPr>
          <a:lstStyle/>
          <a:p>
            <a:pPr algn="just"/>
            <a:r>
              <a:rPr lang="en-US" sz="2200" b="1" dirty="0" smtClean="0">
                <a:latin typeface="+mj-lt"/>
              </a:rPr>
              <a:t>42,02</a:t>
            </a:r>
            <a:r>
              <a:rPr lang="en-US" sz="2200" b="1" dirty="0">
                <a:latin typeface="+mj-lt"/>
              </a:rPr>
              <a:t>% have taken more than 10 subjects</a:t>
            </a:r>
            <a:r>
              <a:rPr lang="en-US" sz="2200" dirty="0">
                <a:latin typeface="+mj-lt"/>
              </a:rPr>
              <a:t>. </a:t>
            </a:r>
            <a:r>
              <a:rPr lang="en-US" sz="2200" dirty="0" smtClean="0">
                <a:latin typeface="+mj-lt"/>
              </a:rPr>
              <a:t>   </a:t>
            </a:r>
            <a:endParaRPr lang="en-US" sz="2200" dirty="0">
              <a:latin typeface="+mj-lt"/>
            </a:endParaRPr>
          </a:p>
          <a:p>
            <a:pPr algn="just"/>
            <a:endParaRPr lang="en-US" sz="2200" dirty="0">
              <a:latin typeface="Trebuchet MS" panose="020B0603020202020204" pitchFamily="34" charset="0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83568" y="764704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Courses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attended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since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the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first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enrollment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at UPUA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9" name="30 Gráfic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906166"/>
              </p:ext>
            </p:extLst>
          </p:nvPr>
        </p:nvGraphicFramePr>
        <p:xfrm>
          <a:off x="1248021" y="1916832"/>
          <a:ext cx="6647219" cy="4313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40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5" y="188640"/>
            <a:ext cx="8208913" cy="720080"/>
          </a:xfrm>
        </p:spPr>
        <p:txBody>
          <a:bodyPr/>
          <a:lstStyle/>
          <a:p>
            <a:pPr algn="ctr"/>
            <a:r>
              <a:rPr lang="es-ES" sz="3200" b="1" dirty="0" smtClean="0">
                <a:solidFill>
                  <a:srgbClr val="0070C0"/>
                </a:solidFill>
              </a:rPr>
              <a:t>LEARNING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sz="quarter" idx="1"/>
          </p:nvPr>
        </p:nvSpPr>
        <p:spPr>
          <a:xfrm>
            <a:off x="755575" y="1340768"/>
            <a:ext cx="7871677" cy="5040560"/>
          </a:xfrm>
        </p:spPr>
        <p:txBody>
          <a:bodyPr>
            <a:noAutofit/>
          </a:bodyPr>
          <a:lstStyle/>
          <a:p>
            <a:r>
              <a:rPr lang="en-US" sz="2200" b="1" dirty="0">
                <a:latin typeface="+mj-lt"/>
              </a:rPr>
              <a:t>Most </a:t>
            </a:r>
            <a:r>
              <a:rPr lang="en-US" sz="2200" b="1" dirty="0" smtClean="0">
                <a:latin typeface="+mj-lt"/>
              </a:rPr>
              <a:t> students </a:t>
            </a:r>
            <a:r>
              <a:rPr lang="en-US" sz="2200" b="1" dirty="0">
                <a:latin typeface="+mj-lt"/>
              </a:rPr>
              <a:t>attend </a:t>
            </a:r>
            <a:r>
              <a:rPr lang="en-US" sz="2200" b="1" dirty="0" smtClean="0">
                <a:latin typeface="+mj-lt"/>
              </a:rPr>
              <a:t>average </a:t>
            </a:r>
            <a:r>
              <a:rPr lang="en-US" sz="2200" b="1" dirty="0">
                <a:latin typeface="+mj-lt"/>
              </a:rPr>
              <a:t>of less than 5 subjects per </a:t>
            </a:r>
            <a:r>
              <a:rPr lang="en-US" sz="2200" b="1" dirty="0" smtClean="0">
                <a:latin typeface="+mj-lt"/>
              </a:rPr>
              <a:t>year</a:t>
            </a:r>
            <a:endParaRPr lang="en-US" sz="2200" b="1" dirty="0">
              <a:latin typeface="+mj-lt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3042969" y="980728"/>
            <a:ext cx="5451325" cy="511256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19000"/>
              </a:lnSpc>
              <a:spcAft>
                <a:spcPts val="0"/>
              </a:spcAft>
              <a:buFont typeface="Wingdings"/>
              <a:buNone/>
            </a:pPr>
            <a:endParaRPr lang="es-ES" sz="2100" dirty="0">
              <a:latin typeface="Trebuchet MS" panose="020B060302020202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55576" y="764704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Courses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attended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per </a:t>
            </a:r>
            <a:r>
              <a:rPr lang="es-ES" sz="2000" b="1" dirty="0" err="1" smtClean="0">
                <a:solidFill>
                  <a:srgbClr val="0070C0"/>
                </a:solidFill>
                <a:latin typeface="+mj-lt"/>
              </a:rPr>
              <a:t>year</a:t>
            </a:r>
            <a:r>
              <a:rPr lang="es-ES" sz="2000" b="1" dirty="0" smtClean="0">
                <a:solidFill>
                  <a:srgbClr val="0070C0"/>
                </a:solidFill>
                <a:latin typeface="+mj-lt"/>
              </a:rPr>
              <a:t> at UPUA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0" name="31 Gráfic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519812"/>
              </p:ext>
            </p:extLst>
          </p:nvPr>
        </p:nvGraphicFramePr>
        <p:xfrm>
          <a:off x="1691680" y="1779640"/>
          <a:ext cx="6647219" cy="4313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2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683568" y="188640"/>
            <a:ext cx="8280919" cy="72008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800" b="1" dirty="0">
                <a:solidFill>
                  <a:srgbClr val="0070C0"/>
                </a:solidFill>
                <a:latin typeface="+mj-lt"/>
              </a:rPr>
              <a:t>QUALITATIVE ASSESSMENT: NEW TRENDS</a:t>
            </a:r>
            <a:endParaRPr lang="es-ES" sz="2800" b="1" dirty="0">
              <a:solidFill>
                <a:srgbClr val="0070C0"/>
              </a:solidFill>
              <a:latin typeface="+mj-lt"/>
            </a:endParaRPr>
          </a:p>
          <a:p>
            <a:pPr algn="ctr" fontAlgn="auto">
              <a:spcAft>
                <a:spcPts val="0"/>
              </a:spcAft>
            </a:pPr>
            <a:endParaRPr lang="es-ES" sz="2800" b="1" dirty="0">
              <a:solidFill>
                <a:srgbClr val="7030A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55575" y="927381"/>
            <a:ext cx="7830579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+mj-lt"/>
              </a:rPr>
              <a:t>New trends and  </a:t>
            </a:r>
            <a:r>
              <a:rPr lang="en-GB" sz="2000" b="1" dirty="0">
                <a:latin typeface="+mj-lt"/>
              </a:rPr>
              <a:t>changes </a:t>
            </a:r>
            <a:r>
              <a:rPr lang="en-GB" sz="2000" dirty="0" smtClean="0">
                <a:latin typeface="+mj-lt"/>
              </a:rPr>
              <a:t>within </a:t>
            </a:r>
            <a:r>
              <a:rPr lang="en-GB" sz="2000" dirty="0">
                <a:latin typeface="+mj-lt"/>
              </a:rPr>
              <a:t>the profile of students and their needs and </a:t>
            </a:r>
            <a:r>
              <a:rPr lang="en-GB" sz="2000" dirty="0" smtClean="0">
                <a:latin typeface="+mj-lt"/>
              </a:rPr>
              <a:t>demands, </a:t>
            </a:r>
            <a:r>
              <a:rPr lang="en-GB" sz="2000" dirty="0">
                <a:latin typeface="+mj-lt"/>
              </a:rPr>
              <a:t>  </a:t>
            </a:r>
            <a:r>
              <a:rPr lang="en-GB" sz="2000" dirty="0" smtClean="0">
                <a:latin typeface="+mj-lt"/>
              </a:rPr>
              <a:t>based </a:t>
            </a:r>
            <a:r>
              <a:rPr lang="en-GB" sz="2000" dirty="0">
                <a:latin typeface="+mj-lt"/>
              </a:rPr>
              <a:t>on </a:t>
            </a:r>
            <a:r>
              <a:rPr lang="en-GB" sz="2000" dirty="0" smtClean="0">
                <a:latin typeface="+mj-lt"/>
              </a:rPr>
              <a:t>the </a:t>
            </a:r>
            <a:r>
              <a:rPr lang="en-GB" sz="2000" dirty="0">
                <a:latin typeface="+mj-lt"/>
              </a:rPr>
              <a:t>Senior </a:t>
            </a:r>
            <a:r>
              <a:rPr lang="en-GB" sz="2000" b="1" dirty="0">
                <a:solidFill>
                  <a:srgbClr val="FF0000"/>
                </a:solidFill>
                <a:latin typeface="+mj-lt"/>
              </a:rPr>
              <a:t>Diploma programme </a:t>
            </a:r>
            <a:r>
              <a:rPr lang="en-GB" sz="2000" dirty="0">
                <a:latin typeface="+mj-lt"/>
              </a:rPr>
              <a:t>during its </a:t>
            </a:r>
            <a:r>
              <a:rPr lang="en-GB" sz="2000" b="1" dirty="0">
                <a:latin typeface="+mj-lt"/>
              </a:rPr>
              <a:t>17 years </a:t>
            </a:r>
            <a:r>
              <a:rPr lang="en-GB" sz="2000" dirty="0">
                <a:latin typeface="+mj-lt"/>
              </a:rPr>
              <a:t>of </a:t>
            </a:r>
            <a:r>
              <a:rPr lang="en-GB" sz="2000" dirty="0" smtClean="0">
                <a:latin typeface="+mj-lt"/>
              </a:rPr>
              <a:t>existence.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 smtClean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Increasingly </a:t>
            </a:r>
            <a:r>
              <a:rPr lang="en-GB" sz="2000" b="1" dirty="0" smtClean="0">
                <a:latin typeface="+mj-lt"/>
              </a:rPr>
              <a:t>similar</a:t>
            </a:r>
            <a:r>
              <a:rPr lang="en-GB" sz="2000" dirty="0" smtClean="0">
                <a:latin typeface="+mj-lt"/>
              </a:rPr>
              <a:t> participation </a:t>
            </a:r>
            <a:r>
              <a:rPr lang="en-GB" sz="2000" dirty="0">
                <a:latin typeface="+mj-lt"/>
              </a:rPr>
              <a:t>of </a:t>
            </a:r>
            <a:r>
              <a:rPr lang="en-GB" sz="2000" b="1" dirty="0">
                <a:latin typeface="+mj-lt"/>
              </a:rPr>
              <a:t>men </a:t>
            </a:r>
            <a:r>
              <a:rPr lang="en-GB" sz="2000" b="1" dirty="0" smtClean="0">
                <a:latin typeface="+mj-lt"/>
              </a:rPr>
              <a:t>&amp; women </a:t>
            </a:r>
            <a:r>
              <a:rPr lang="en-GB" sz="2000" dirty="0" smtClean="0">
                <a:latin typeface="+mj-lt"/>
              </a:rPr>
              <a:t>each year, decrease in gender difference.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 smtClean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+mj-lt"/>
              </a:rPr>
              <a:t>Growing</a:t>
            </a:r>
            <a:r>
              <a:rPr lang="en-GB" sz="2000" dirty="0" smtClean="0">
                <a:latin typeface="+mj-lt"/>
              </a:rPr>
              <a:t> </a:t>
            </a:r>
            <a:r>
              <a:rPr lang="en-GB" sz="2000" dirty="0">
                <a:latin typeface="+mj-lt"/>
              </a:rPr>
              <a:t>presence of the age group </a:t>
            </a:r>
            <a:r>
              <a:rPr lang="en-GB" sz="2000" dirty="0" smtClean="0">
                <a:latin typeface="+mj-lt"/>
              </a:rPr>
              <a:t>between </a:t>
            </a:r>
            <a:r>
              <a:rPr lang="en-GB" sz="2000" b="1" dirty="0">
                <a:latin typeface="+mj-lt"/>
              </a:rPr>
              <a:t>50 and 60 years </a:t>
            </a:r>
            <a:r>
              <a:rPr lang="en-GB" sz="2000" dirty="0">
                <a:latin typeface="+mj-lt"/>
              </a:rPr>
              <a:t>and that of </a:t>
            </a:r>
            <a:r>
              <a:rPr lang="en-GB" sz="2000" b="1" dirty="0">
                <a:latin typeface="+mj-lt"/>
              </a:rPr>
              <a:t>over-80s</a:t>
            </a:r>
            <a:r>
              <a:rPr lang="en-GB" sz="2000" dirty="0">
                <a:latin typeface="+mj-lt"/>
              </a:rPr>
              <a:t>, even though the majority </a:t>
            </a:r>
            <a:r>
              <a:rPr lang="en-GB" sz="2000" dirty="0" smtClean="0">
                <a:latin typeface="+mj-lt"/>
              </a:rPr>
              <a:t>is </a:t>
            </a:r>
            <a:r>
              <a:rPr lang="en-GB" sz="2000" dirty="0">
                <a:latin typeface="+mj-lt"/>
              </a:rPr>
              <a:t>formed by 61-to-70-year-olds. </a:t>
            </a:r>
            <a:endParaRPr lang="en-GB" sz="2000" dirty="0" smtClean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 smtClean="0"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Student  profile, </a:t>
            </a:r>
            <a:r>
              <a:rPr lang="en-GB" sz="2000" b="1" dirty="0" smtClean="0">
                <a:latin typeface="+mj-lt"/>
              </a:rPr>
              <a:t>better </a:t>
            </a:r>
            <a:r>
              <a:rPr lang="en-GB" sz="2000" b="1" dirty="0">
                <a:latin typeface="+mj-lt"/>
              </a:rPr>
              <a:t>educational level</a:t>
            </a:r>
            <a:r>
              <a:rPr lang="en-GB" sz="2000" dirty="0">
                <a:latin typeface="+mj-lt"/>
              </a:rPr>
              <a:t>. Up to 75% of the students </a:t>
            </a:r>
            <a:r>
              <a:rPr lang="en-GB" sz="2000" dirty="0" smtClean="0">
                <a:latin typeface="+mj-lt"/>
              </a:rPr>
              <a:t>completed </a:t>
            </a:r>
            <a:r>
              <a:rPr lang="en-GB" sz="2000" dirty="0">
                <a:latin typeface="+mj-lt"/>
              </a:rPr>
              <a:t>three-year or five-year university degrees.</a:t>
            </a:r>
            <a:endParaRPr lang="es-ES" sz="2000" dirty="0">
              <a:latin typeface="+mj-lt"/>
            </a:endParaRPr>
          </a:p>
          <a:p>
            <a:pPr algn="just"/>
            <a:endParaRPr lang="en-US" sz="2300" dirty="0">
              <a:latin typeface="Trebuchet MS" panose="020B0603020202020204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664" y="4921472"/>
            <a:ext cx="3840725" cy="1602932"/>
          </a:xfrm>
          <a:prstGeom prst="rect">
            <a:avLst/>
          </a:prstGeom>
        </p:spPr>
      </p:pic>
      <p:pic>
        <p:nvPicPr>
          <p:cNvPr id="6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85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7" y="927382"/>
            <a:ext cx="820891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GB" sz="2000" dirty="0"/>
              <a:t>R</a:t>
            </a:r>
            <a:r>
              <a:rPr lang="en-GB" sz="2000" dirty="0" smtClean="0"/>
              <a:t>emarkable </a:t>
            </a:r>
            <a:r>
              <a:rPr lang="en-GB" sz="2000" b="1" dirty="0"/>
              <a:t>transformation</a:t>
            </a:r>
            <a:r>
              <a:rPr lang="en-GB" sz="2000" dirty="0"/>
              <a:t> </a:t>
            </a:r>
            <a:r>
              <a:rPr lang="en-GB" sz="2000" dirty="0" smtClean="0"/>
              <a:t>in </a:t>
            </a:r>
            <a:r>
              <a:rPr lang="en-GB" sz="2000" dirty="0"/>
              <a:t>the </a:t>
            </a:r>
            <a:r>
              <a:rPr lang="en-GB" sz="2000" b="1" dirty="0"/>
              <a:t>selection</a:t>
            </a:r>
            <a:r>
              <a:rPr lang="en-GB" sz="2000" dirty="0"/>
              <a:t> of </a:t>
            </a:r>
            <a:r>
              <a:rPr lang="en-GB" sz="2000" b="1" dirty="0" smtClean="0"/>
              <a:t>contents/subjects</a:t>
            </a:r>
            <a:r>
              <a:rPr lang="en-GB" sz="2000" dirty="0" smtClean="0"/>
              <a:t>.  Humanities closely followed by Health </a:t>
            </a:r>
            <a:r>
              <a:rPr lang="en-GB" sz="2000" dirty="0"/>
              <a:t>and Social Action, Experimental Sciences, Social and Legal Sciences, and ICTs</a:t>
            </a:r>
            <a:r>
              <a:rPr lang="en-GB" sz="2000" dirty="0" smtClean="0"/>
              <a:t>.</a:t>
            </a:r>
          </a:p>
          <a:p>
            <a:pPr marL="342900" indent="-342900" algn="just">
              <a:buFontTx/>
              <a:buChar char="-"/>
            </a:pPr>
            <a:endParaRPr lang="es-ES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sz="2000" dirty="0" smtClean="0"/>
              <a:t>Students </a:t>
            </a:r>
            <a:r>
              <a:rPr lang="en-GB" sz="2000" dirty="0"/>
              <a:t>demand subjects </a:t>
            </a:r>
            <a:r>
              <a:rPr lang="en-GB" sz="2000" dirty="0" smtClean="0"/>
              <a:t>combining </a:t>
            </a:r>
            <a:r>
              <a:rPr lang="en-GB" sz="2000" b="1" dirty="0" smtClean="0"/>
              <a:t>theory</a:t>
            </a:r>
            <a:r>
              <a:rPr lang="en-GB" sz="2000" dirty="0" smtClean="0"/>
              <a:t> and </a:t>
            </a:r>
            <a:r>
              <a:rPr lang="en-GB" sz="2000" b="1" dirty="0" smtClean="0"/>
              <a:t>practice</a:t>
            </a:r>
            <a:r>
              <a:rPr lang="en-GB" sz="2000" dirty="0"/>
              <a:t>.</a:t>
            </a:r>
            <a:endParaRPr lang="en-GB" sz="2000" dirty="0" smtClean="0"/>
          </a:p>
          <a:p>
            <a:pPr marL="342900" indent="-342900" algn="just">
              <a:buFontTx/>
              <a:buChar char="-"/>
            </a:pPr>
            <a:endParaRPr lang="es-ES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sz="2000" dirty="0" smtClean="0"/>
              <a:t>Increasing number </a:t>
            </a:r>
            <a:r>
              <a:rPr lang="en-GB" sz="2000" dirty="0"/>
              <a:t>of </a:t>
            </a:r>
            <a:r>
              <a:rPr lang="en-GB" sz="2000" dirty="0" smtClean="0"/>
              <a:t>students </a:t>
            </a:r>
            <a:r>
              <a:rPr lang="en-GB" sz="2000" dirty="0"/>
              <a:t>interested in </a:t>
            </a:r>
            <a:r>
              <a:rPr lang="en-GB" sz="2000" b="1" dirty="0"/>
              <a:t>blended</a:t>
            </a:r>
            <a:r>
              <a:rPr lang="en-GB" sz="2000" dirty="0"/>
              <a:t> and </a:t>
            </a:r>
            <a:r>
              <a:rPr lang="en-GB" sz="2000" b="1" dirty="0"/>
              <a:t>online </a:t>
            </a:r>
            <a:r>
              <a:rPr lang="en-GB" sz="2000" b="1" dirty="0" smtClean="0"/>
              <a:t>training.</a:t>
            </a:r>
            <a:endParaRPr lang="es-ES" sz="2000" b="1" dirty="0" smtClean="0"/>
          </a:p>
          <a:p>
            <a:pPr marL="342900" indent="-342900" algn="just">
              <a:buFontTx/>
              <a:buChar char="-"/>
            </a:pPr>
            <a:endParaRPr lang="es-ES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sz="2000" dirty="0" smtClean="0"/>
              <a:t>More demand for </a:t>
            </a:r>
            <a:r>
              <a:rPr lang="en-GB" sz="2000" b="1" dirty="0" smtClean="0"/>
              <a:t>research</a:t>
            </a:r>
            <a:r>
              <a:rPr lang="en-GB" sz="2000" dirty="0" smtClean="0"/>
              <a:t> and </a:t>
            </a:r>
            <a:r>
              <a:rPr lang="en-GB" sz="2000" b="1" dirty="0" smtClean="0"/>
              <a:t>exchanges</a:t>
            </a:r>
            <a:r>
              <a:rPr lang="en-GB" sz="2000" dirty="0" smtClean="0"/>
              <a:t> </a:t>
            </a:r>
            <a:r>
              <a:rPr lang="en-GB" sz="2000" dirty="0"/>
              <a:t>between study programmes and centres for seniors, </a:t>
            </a:r>
            <a:r>
              <a:rPr lang="en-GB" sz="2000" dirty="0" smtClean="0"/>
              <a:t>nationally &amp; internationally.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GB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sz="2000" dirty="0" smtClean="0"/>
              <a:t>Growing </a:t>
            </a:r>
            <a:r>
              <a:rPr lang="en-GB" sz="2000" dirty="0"/>
              <a:t>interest in </a:t>
            </a:r>
            <a:r>
              <a:rPr lang="en-GB" sz="2000" dirty="0" smtClean="0"/>
              <a:t>developing </a:t>
            </a:r>
            <a:r>
              <a:rPr lang="en-GB" sz="2000" b="1" dirty="0" smtClean="0"/>
              <a:t>intergenerational</a:t>
            </a:r>
            <a:r>
              <a:rPr lang="en-GB" sz="2000" dirty="0" smtClean="0"/>
              <a:t> </a:t>
            </a:r>
            <a:r>
              <a:rPr lang="en-GB" sz="2000" b="1" dirty="0"/>
              <a:t>training</a:t>
            </a:r>
            <a:r>
              <a:rPr lang="en-GB" sz="2000" dirty="0"/>
              <a:t> activities</a:t>
            </a:r>
            <a:r>
              <a:rPr lang="en-GB" sz="2000" dirty="0" smtClean="0"/>
              <a:t>.</a:t>
            </a:r>
          </a:p>
          <a:p>
            <a:pPr marL="342900" indent="-342900" algn="just">
              <a:buFontTx/>
              <a:buChar char="-"/>
            </a:pPr>
            <a:endParaRPr lang="es-ES" sz="2000" dirty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GB" sz="2000" dirty="0" smtClean="0"/>
              <a:t>Considerable </a:t>
            </a:r>
            <a:r>
              <a:rPr lang="en-GB" sz="2000" dirty="0"/>
              <a:t>number of senior students participate </a:t>
            </a:r>
            <a:r>
              <a:rPr lang="en-GB" sz="2000" dirty="0" smtClean="0"/>
              <a:t>in </a:t>
            </a:r>
            <a:r>
              <a:rPr lang="en-GB" sz="2000" b="1" dirty="0"/>
              <a:t>collaborative</a:t>
            </a:r>
            <a:r>
              <a:rPr lang="en-GB" sz="2000" dirty="0"/>
              <a:t> </a:t>
            </a:r>
            <a:r>
              <a:rPr lang="en-GB" sz="2000" dirty="0" smtClean="0"/>
              <a:t>     learning schemes,</a:t>
            </a:r>
            <a:r>
              <a:rPr lang="en-GB" sz="2000" b="1" dirty="0" smtClean="0"/>
              <a:t> peer-to-peer </a:t>
            </a:r>
            <a:r>
              <a:rPr lang="en-GB" sz="2000" dirty="0" smtClean="0"/>
              <a:t>training and </a:t>
            </a:r>
            <a:r>
              <a:rPr lang="en-GB" sz="2000" b="1" dirty="0" smtClean="0"/>
              <a:t>voluntary</a:t>
            </a:r>
            <a:r>
              <a:rPr lang="en-GB" sz="2000" dirty="0" smtClean="0"/>
              <a:t> service initiatives     (</a:t>
            </a:r>
            <a:r>
              <a:rPr lang="en-GB" sz="2000" b="1" dirty="0" smtClean="0">
                <a:solidFill>
                  <a:srgbClr val="FF0000"/>
                </a:solidFill>
              </a:rPr>
              <a:t>UPUA </a:t>
            </a:r>
            <a:r>
              <a:rPr lang="en-GB" sz="2000" b="1" dirty="0">
                <a:solidFill>
                  <a:srgbClr val="FF0000"/>
                </a:solidFill>
              </a:rPr>
              <a:t>Senior Diploma </a:t>
            </a:r>
            <a:r>
              <a:rPr lang="en-GB" sz="2000" b="1" dirty="0" smtClean="0">
                <a:solidFill>
                  <a:srgbClr val="FF0000"/>
                </a:solidFill>
              </a:rPr>
              <a:t>Programme</a:t>
            </a:r>
            <a:r>
              <a:rPr lang="en-GB" sz="2000" dirty="0" smtClean="0"/>
              <a:t>). </a:t>
            </a:r>
            <a:endParaRPr lang="es-ES" sz="2000" dirty="0"/>
          </a:p>
          <a:p>
            <a:endParaRPr lang="en-US" sz="2000" dirty="0">
              <a:latin typeface="Trebuchet MS" panose="020B0603020202020204" pitchFamily="34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83568" y="188640"/>
            <a:ext cx="8352927" cy="72008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Futura Lt BT" panose="020B0402020204020303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800" b="1" dirty="0">
                <a:solidFill>
                  <a:srgbClr val="0070C0"/>
                </a:solidFill>
                <a:latin typeface="+mj-lt"/>
              </a:rPr>
              <a:t>QUALITATIVE ASSESSMENT: NEW TRENDS</a:t>
            </a:r>
            <a:endParaRPr lang="es-ES" sz="2800" b="1" dirty="0">
              <a:solidFill>
                <a:srgbClr val="0070C0"/>
              </a:solidFill>
              <a:latin typeface="+mj-lt"/>
            </a:endParaRPr>
          </a:p>
          <a:p>
            <a:pPr algn="ctr" fontAlgn="auto">
              <a:spcAft>
                <a:spcPts val="0"/>
              </a:spcAft>
            </a:pPr>
            <a:endParaRPr lang="es-ES" b="1" dirty="0">
              <a:solidFill>
                <a:srgbClr val="7030A0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Picture 2" descr="C:\Users\Hrapkova\Desktop\Erasmus +\LOGO neu 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41" y="44624"/>
            <a:ext cx="1020763" cy="62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86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2788602"/>
            <a:ext cx="6781800" cy="244059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s-ES" sz="7200" dirty="0" err="1" smtClean="0"/>
              <a:t>Thank</a:t>
            </a:r>
            <a:r>
              <a:rPr lang="es-ES" sz="7200" dirty="0" smtClean="0"/>
              <a:t> </a:t>
            </a:r>
            <a:r>
              <a:rPr lang="es-ES" sz="7200" dirty="0" err="1" smtClean="0"/>
              <a:t>you</a:t>
            </a:r>
            <a:r>
              <a:rPr lang="es-ES" sz="7200" dirty="0" smtClean="0"/>
              <a:t> </a:t>
            </a:r>
            <a:r>
              <a:rPr lang="es-ES" sz="7200" dirty="0" err="1" smtClean="0"/>
              <a:t>for</a:t>
            </a:r>
            <a:r>
              <a:rPr lang="es-ES" sz="7200" dirty="0" smtClean="0"/>
              <a:t> </a:t>
            </a:r>
            <a:r>
              <a:rPr lang="es-ES" sz="7200" dirty="0" err="1" smtClean="0"/>
              <a:t>your</a:t>
            </a:r>
            <a:r>
              <a:rPr lang="es-ES" sz="7200" dirty="0" smtClean="0"/>
              <a:t> </a:t>
            </a:r>
            <a:r>
              <a:rPr lang="es-ES" sz="7200" dirty="0" err="1" smtClean="0"/>
              <a:t>attention</a:t>
            </a:r>
            <a:endParaRPr lang="es-ES" sz="7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220" b="58377"/>
          <a:stretch/>
        </p:blipFill>
        <p:spPr>
          <a:xfrm>
            <a:off x="4191000" y="1"/>
            <a:ext cx="4953000" cy="6857999"/>
          </a:xfrm>
          <a:prstGeom prst="rect">
            <a:avLst/>
          </a:prstGeom>
        </p:spPr>
      </p:pic>
      <p:pic>
        <p:nvPicPr>
          <p:cNvPr id="4" name="6 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0800"/>
            <a:ext cx="29622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858335"/>
            <a:ext cx="1053262" cy="90000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858335"/>
            <a:ext cx="3514284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77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600" b="1" dirty="0" smtClean="0">
                <a:solidFill>
                  <a:srgbClr val="0070C0"/>
                </a:solidFill>
              </a:rPr>
              <a:t>CURRENT TRENDS – NEW CHALLENGES FOR </a:t>
            </a:r>
            <a:r>
              <a:rPr lang="es-ES" sz="2600" b="1" dirty="0" err="1" smtClean="0">
                <a:solidFill>
                  <a:srgbClr val="0070C0"/>
                </a:solidFill>
              </a:rPr>
              <a:t>OAUPs</a:t>
            </a:r>
            <a:endParaRPr lang="es-ES" sz="26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620688"/>
            <a:ext cx="8208000" cy="5616624"/>
          </a:xfrm>
        </p:spPr>
        <p:txBody>
          <a:bodyPr>
            <a:noAutofit/>
          </a:bodyPr>
          <a:lstStyle/>
          <a:p>
            <a:pPr algn="just"/>
            <a:r>
              <a:rPr lang="es-ES" altLang="es-ES" sz="2300" dirty="0"/>
              <a:t> </a:t>
            </a:r>
            <a:r>
              <a:rPr lang="es-ES" altLang="es-ES" sz="2300" dirty="0" err="1" smtClean="0"/>
              <a:t>Neue</a:t>
            </a:r>
            <a:r>
              <a:rPr lang="es-ES" altLang="es-ES" sz="2300" dirty="0" smtClean="0"/>
              <a:t> </a:t>
            </a:r>
            <a:r>
              <a:rPr lang="es-ES" altLang="es-ES" sz="2300" b="1" dirty="0" err="1"/>
              <a:t>besser</a:t>
            </a:r>
            <a:r>
              <a:rPr lang="es-ES" altLang="es-ES" sz="2300" dirty="0"/>
              <a:t> </a:t>
            </a:r>
            <a:r>
              <a:rPr lang="es-ES" altLang="es-ES" sz="2300" dirty="0" err="1" smtClean="0"/>
              <a:t>ausgebildete</a:t>
            </a:r>
            <a:r>
              <a:rPr lang="es-ES" altLang="es-ES" sz="2300" dirty="0" smtClean="0"/>
              <a:t>  </a:t>
            </a:r>
            <a:r>
              <a:rPr lang="es-ES" altLang="es-ES" sz="2300" b="1" dirty="0" err="1" smtClean="0"/>
              <a:t>Senioren</a:t>
            </a:r>
            <a:endParaRPr lang="es-ES" altLang="es-ES" sz="2300" b="1" dirty="0" smtClean="0"/>
          </a:p>
          <a:p>
            <a:pPr algn="just"/>
            <a:endParaRPr lang="es-ES" altLang="es-ES" sz="2300" dirty="0"/>
          </a:p>
          <a:p>
            <a:pPr algn="just"/>
            <a:r>
              <a:rPr lang="de-DE" altLang="es-ES" sz="2300" b="1" dirty="0" smtClean="0"/>
              <a:t>Partizipation </a:t>
            </a:r>
            <a:r>
              <a:rPr lang="de-DE" altLang="es-ES" sz="2300" b="1" dirty="0"/>
              <a:t>und soziale Aktivität </a:t>
            </a:r>
            <a:r>
              <a:rPr lang="de-DE" altLang="es-ES" sz="2300" dirty="0"/>
              <a:t>für ein zunehmend beträchtliches soziales Segment in unserem Land: soziale Unterstützung, Zugang zum Internet und zu seinen partizipativen </a:t>
            </a:r>
            <a:r>
              <a:rPr lang="de-DE" altLang="es-ES" sz="2300" dirty="0" smtClean="0"/>
              <a:t>Netzwerken</a:t>
            </a:r>
            <a:endParaRPr lang="de-DE" altLang="es-ES" sz="2300" dirty="0"/>
          </a:p>
          <a:p>
            <a:pPr algn="just"/>
            <a:endParaRPr lang="de-DE" altLang="es-ES" sz="2300" dirty="0" smtClean="0"/>
          </a:p>
          <a:p>
            <a:pPr algn="just"/>
            <a:r>
              <a:rPr lang="de-DE" altLang="es-ES" sz="2300" dirty="0" smtClean="0"/>
              <a:t>Lange </a:t>
            </a:r>
            <a:r>
              <a:rPr lang="de-DE" altLang="es-ES" sz="2300" dirty="0"/>
              <a:t>Zeitspanne zwischen dem Ende der Arbeitsstufe oder dem Beginn der erzwungenen Vorruhestand und der Begrenzung durch die Lebenserwartung: </a:t>
            </a:r>
            <a:r>
              <a:rPr lang="de-DE" altLang="es-ES" sz="2300" dirty="0" smtClean="0"/>
              <a:t>  </a:t>
            </a:r>
            <a:r>
              <a:rPr lang="de-DE" altLang="es-ES" sz="2300" b="1" dirty="0" smtClean="0"/>
              <a:t>25 </a:t>
            </a:r>
            <a:r>
              <a:rPr lang="de-DE" altLang="es-ES" sz="2300" b="1" dirty="0"/>
              <a:t>bis 30 </a:t>
            </a:r>
            <a:r>
              <a:rPr lang="de-DE" altLang="es-ES" sz="2300" b="1" dirty="0" smtClean="0"/>
              <a:t>Jahre</a:t>
            </a:r>
            <a:endParaRPr lang="de-DE" altLang="es-ES" sz="2300" dirty="0"/>
          </a:p>
          <a:p>
            <a:pPr algn="just"/>
            <a:endParaRPr lang="de-DE" altLang="es-ES" sz="2300" dirty="0"/>
          </a:p>
          <a:p>
            <a:pPr algn="just"/>
            <a:r>
              <a:rPr lang="de-DE" altLang="es-ES" sz="2300" b="1" dirty="0"/>
              <a:t>Herausforderungen</a:t>
            </a:r>
            <a:r>
              <a:rPr lang="de-DE" altLang="es-ES" sz="2300" dirty="0"/>
              <a:t> und </a:t>
            </a:r>
            <a:r>
              <a:rPr lang="de-DE" altLang="es-ES" sz="2300" b="1" dirty="0"/>
              <a:t>Chancen</a:t>
            </a:r>
            <a:r>
              <a:rPr lang="de-DE" altLang="es-ES" sz="2300" dirty="0"/>
              <a:t> für die Hochschulbildung, sich an diese verwandelnden gesellschaftlichen Gruppen anzupassen</a:t>
            </a:r>
            <a:endParaRPr lang="de-DE" altLang="es-ES" sz="23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773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pa de Universidades de Mayores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910310"/>
            <a:ext cx="2808312" cy="275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88000" cy="720080"/>
          </a:xfrm>
        </p:spPr>
        <p:txBody>
          <a:bodyPr>
            <a:noAutofit/>
          </a:bodyPr>
          <a:lstStyle/>
          <a:p>
            <a:pPr algn="ctr"/>
            <a:r>
              <a:rPr lang="de-DE" sz="2400" dirty="0">
                <a:solidFill>
                  <a:srgbClr val="0070C0"/>
                </a:solidFill>
              </a:rPr>
              <a:t/>
            </a:r>
            <a:br>
              <a:rPr lang="de-DE" sz="2400" dirty="0">
                <a:solidFill>
                  <a:srgbClr val="0070C0"/>
                </a:solidFill>
              </a:rPr>
            </a:br>
            <a:r>
              <a:rPr lang="de-DE" sz="2400" dirty="0">
                <a:solidFill>
                  <a:srgbClr val="0070C0"/>
                </a:solidFill>
              </a:rPr>
              <a:t>Ein NEUES SOCIODEMOGRAPHISCHES UND BILDUNGSZENARIO</a:t>
            </a:r>
            <a:endParaRPr lang="es-ES" sz="24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3568" y="836712"/>
            <a:ext cx="8202851" cy="5400600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tx1"/>
              </a:buClr>
              <a:buNone/>
            </a:pPr>
            <a:r>
              <a:rPr lang="es-ES" sz="1900" b="1" dirty="0" smtClean="0">
                <a:solidFill>
                  <a:srgbClr val="0070C0"/>
                </a:solidFill>
              </a:rPr>
              <a:t>PERMANENT TRAINING – TRAINING FOR OLDER </a:t>
            </a:r>
            <a:r>
              <a:rPr lang="es-ES" sz="1900" b="1" dirty="0">
                <a:solidFill>
                  <a:srgbClr val="0070C0"/>
                </a:solidFill>
              </a:rPr>
              <a:t>ADULTS </a:t>
            </a:r>
            <a:r>
              <a:rPr lang="es-ES" sz="1900" b="1" dirty="0" smtClean="0">
                <a:solidFill>
                  <a:srgbClr val="0070C0"/>
                </a:solidFill>
              </a:rPr>
              <a:t>– LIFELONG TRAINING:</a:t>
            </a:r>
          </a:p>
          <a:p>
            <a:pPr algn="just">
              <a:defRPr/>
            </a:pPr>
            <a:r>
              <a:rPr lang="en-GB" sz="1800" b="1" dirty="0" smtClean="0">
                <a:solidFill>
                  <a:srgbClr val="0070C0"/>
                </a:solidFill>
              </a:rPr>
              <a:t>EU/OECD</a:t>
            </a:r>
            <a:r>
              <a:rPr lang="en-GB" sz="1800" dirty="0" smtClean="0"/>
              <a:t>: </a:t>
            </a:r>
            <a:r>
              <a:rPr lang="de-DE" sz="1800" dirty="0" smtClean="0"/>
              <a:t>Gesamtstrategie </a:t>
            </a:r>
            <a:r>
              <a:rPr lang="de-DE" sz="1800" dirty="0"/>
              <a:t>im Kontext der wirtschaftlichen Wettbewerbsfähigkeit</a:t>
            </a:r>
            <a:r>
              <a:rPr lang="en-GB" sz="1800" dirty="0" smtClean="0"/>
              <a:t>:</a:t>
            </a:r>
          </a:p>
          <a:p>
            <a:pPr lvl="1" algn="just">
              <a:defRPr/>
            </a:pPr>
            <a:r>
              <a:rPr lang="de-DE" sz="1400" dirty="0" smtClean="0"/>
              <a:t>Anpassung </a:t>
            </a:r>
            <a:r>
              <a:rPr lang="de-DE" sz="1400" dirty="0"/>
              <a:t>der Dienstleistungen an eine große Anzahl von nicht-traditionellen Studenten zu erreichen.</a:t>
            </a:r>
            <a:endParaRPr lang="en-GB" sz="1400" dirty="0" smtClean="0"/>
          </a:p>
          <a:p>
            <a:pPr algn="just">
              <a:defRPr/>
            </a:pPr>
            <a:r>
              <a:rPr lang="en-GB" sz="1800" b="1" dirty="0" smtClean="0">
                <a:solidFill>
                  <a:srgbClr val="FF0000"/>
                </a:solidFill>
              </a:rPr>
              <a:t>AEPUM (Spanish National Association of Older Adult University Programmes): As a key element and a new paradigm for interaction in areas such as the following: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83568" y="2672040"/>
            <a:ext cx="5394539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Clr>
                <a:srgbClr val="01646A"/>
              </a:buClr>
              <a:buFont typeface="Arial" panose="020B0604020202020204" pitchFamily="34" charset="0"/>
              <a:buChar char="•"/>
              <a:defRPr/>
            </a:pPr>
            <a:r>
              <a:rPr lang="en-GB" sz="1700" dirty="0"/>
              <a:t>Fight against educational, social and technological exclusion</a:t>
            </a:r>
          </a:p>
          <a:p>
            <a:pPr marL="742950" lvl="1" indent="-285750" algn="just">
              <a:buClr>
                <a:srgbClr val="01646A"/>
              </a:buClr>
              <a:buFont typeface="Arial" panose="020B0604020202020204" pitchFamily="34" charset="0"/>
              <a:buChar char="•"/>
              <a:defRPr/>
            </a:pPr>
            <a:r>
              <a:rPr lang="es-ES_tradnl" sz="1700" dirty="0" err="1"/>
              <a:t>Constant</a:t>
            </a:r>
            <a:r>
              <a:rPr lang="es-ES_tradnl" sz="1700" dirty="0"/>
              <a:t> </a:t>
            </a:r>
            <a:r>
              <a:rPr lang="es-ES_tradnl" sz="1700" dirty="0" err="1"/>
              <a:t>access</a:t>
            </a:r>
            <a:r>
              <a:rPr lang="es-ES_tradnl" sz="1700" dirty="0"/>
              <a:t> to </a:t>
            </a:r>
            <a:r>
              <a:rPr lang="es-ES_tradnl" sz="1700" dirty="0" err="1"/>
              <a:t>knowledge</a:t>
            </a:r>
            <a:r>
              <a:rPr lang="es-ES_tradnl" sz="1700" dirty="0"/>
              <a:t> and </a:t>
            </a:r>
            <a:r>
              <a:rPr lang="es-ES_tradnl" sz="1700" dirty="0" err="1"/>
              <a:t>permanent</a:t>
            </a:r>
            <a:r>
              <a:rPr lang="es-ES_tradnl" sz="1700" dirty="0"/>
              <a:t> training</a:t>
            </a:r>
            <a:endParaRPr lang="es-ES" sz="1700" dirty="0"/>
          </a:p>
          <a:p>
            <a:pPr marL="742950" lvl="1" indent="-285750" algn="just">
              <a:buClr>
                <a:srgbClr val="01646A"/>
              </a:buClr>
              <a:buFont typeface="Arial" panose="020B0604020202020204" pitchFamily="34" charset="0"/>
              <a:buChar char="•"/>
              <a:defRPr/>
            </a:pPr>
            <a:r>
              <a:rPr lang="es-ES" sz="1700" dirty="0"/>
              <a:t>Training </a:t>
            </a:r>
            <a:r>
              <a:rPr lang="es-ES" sz="1700" dirty="0" err="1"/>
              <a:t>for</a:t>
            </a:r>
            <a:r>
              <a:rPr lang="es-ES" sz="1700" dirty="0"/>
              <a:t> </a:t>
            </a:r>
            <a:r>
              <a:rPr lang="es-ES" sz="1700" dirty="0" err="1"/>
              <a:t>reintegration</a:t>
            </a:r>
            <a:r>
              <a:rPr lang="es-ES" sz="1700" dirty="0"/>
              <a:t> </a:t>
            </a:r>
            <a:r>
              <a:rPr lang="es-ES" sz="1700" dirty="0" err="1"/>
              <a:t>into</a:t>
            </a:r>
            <a:r>
              <a:rPr lang="es-ES" sz="1700" dirty="0"/>
              <a:t> </a:t>
            </a:r>
            <a:r>
              <a:rPr lang="es-ES" sz="1700" dirty="0" err="1"/>
              <a:t>the</a:t>
            </a:r>
            <a:r>
              <a:rPr lang="es-ES" sz="1700" dirty="0"/>
              <a:t> </a:t>
            </a:r>
            <a:r>
              <a:rPr lang="es-ES" sz="1700" dirty="0" err="1"/>
              <a:t>labour</a:t>
            </a:r>
            <a:r>
              <a:rPr lang="es-ES" sz="1700" dirty="0"/>
              <a:t> </a:t>
            </a:r>
            <a:r>
              <a:rPr lang="es-ES" sz="1700" dirty="0" err="1"/>
              <a:t>market</a:t>
            </a:r>
            <a:r>
              <a:rPr lang="es-ES" sz="1700" dirty="0"/>
              <a:t> </a:t>
            </a:r>
            <a:r>
              <a:rPr lang="es-ES" sz="1700" dirty="0" err="1"/>
              <a:t>during</a:t>
            </a:r>
            <a:r>
              <a:rPr lang="es-ES" sz="1700" dirty="0"/>
              <a:t> times of crisis</a:t>
            </a:r>
          </a:p>
          <a:p>
            <a:pPr marL="742950" lvl="1" indent="-285750" algn="just">
              <a:buClr>
                <a:srgbClr val="01646A"/>
              </a:buClr>
              <a:buFont typeface="Arial" panose="020B0604020202020204" pitchFamily="34" charset="0"/>
              <a:buChar char="•"/>
              <a:defRPr/>
            </a:pPr>
            <a:r>
              <a:rPr lang="es-ES" sz="1700" dirty="0" err="1"/>
              <a:t>Reintegration</a:t>
            </a:r>
            <a:r>
              <a:rPr lang="es-ES" sz="1700" dirty="0"/>
              <a:t> of </a:t>
            </a:r>
            <a:r>
              <a:rPr lang="es-ES" sz="1700" dirty="0" err="1"/>
              <a:t>early</a:t>
            </a:r>
            <a:r>
              <a:rPr lang="es-ES" sz="1700" dirty="0"/>
              <a:t> </a:t>
            </a:r>
            <a:r>
              <a:rPr lang="es-ES" sz="1700" dirty="0" err="1"/>
              <a:t>retirees</a:t>
            </a:r>
            <a:r>
              <a:rPr lang="es-ES" sz="1700" dirty="0"/>
              <a:t> (</a:t>
            </a:r>
            <a:r>
              <a:rPr lang="es-ES" sz="1700" dirty="0" err="1"/>
              <a:t>continuity</a:t>
            </a:r>
            <a:r>
              <a:rPr lang="es-ES" sz="1700" dirty="0"/>
              <a:t> of active </a:t>
            </a:r>
            <a:r>
              <a:rPr lang="es-ES" sz="1700" dirty="0" err="1"/>
              <a:t>life</a:t>
            </a:r>
            <a:r>
              <a:rPr lang="es-ES" sz="1700" dirty="0"/>
              <a:t> </a:t>
            </a:r>
            <a:r>
              <a:rPr lang="es-ES" sz="1700" dirty="0" err="1"/>
              <a:t>by</a:t>
            </a:r>
            <a:r>
              <a:rPr lang="es-ES" sz="1700" dirty="0"/>
              <a:t> </a:t>
            </a:r>
            <a:r>
              <a:rPr lang="es-ES" sz="1700" dirty="0" err="1"/>
              <a:t>means</a:t>
            </a:r>
            <a:r>
              <a:rPr lang="es-ES" sz="1700" dirty="0"/>
              <a:t> of </a:t>
            </a:r>
            <a:r>
              <a:rPr lang="es-ES" sz="1700" dirty="0" err="1"/>
              <a:t>various</a:t>
            </a:r>
            <a:r>
              <a:rPr lang="es-ES" sz="1700" dirty="0"/>
              <a:t> </a:t>
            </a:r>
            <a:r>
              <a:rPr lang="es-ES" sz="1700" dirty="0" err="1"/>
              <a:t>options</a:t>
            </a:r>
            <a:r>
              <a:rPr lang="es-ES" sz="1700" dirty="0"/>
              <a:t>: </a:t>
            </a:r>
            <a:r>
              <a:rPr lang="es-ES" sz="1700" dirty="0" err="1"/>
              <a:t>volunteering</a:t>
            </a:r>
            <a:r>
              <a:rPr lang="es-ES" sz="1700" dirty="0"/>
              <a:t>, </a:t>
            </a:r>
            <a:r>
              <a:rPr lang="es-ES" sz="1700" dirty="0" err="1"/>
              <a:t>autonomous</a:t>
            </a:r>
            <a:r>
              <a:rPr lang="es-ES" sz="1700" dirty="0"/>
              <a:t> </a:t>
            </a:r>
            <a:r>
              <a:rPr lang="es-ES" sz="1700" dirty="0" err="1"/>
              <a:t>development</a:t>
            </a:r>
            <a:r>
              <a:rPr lang="es-ES" sz="1700" dirty="0"/>
              <a:t>, </a:t>
            </a:r>
            <a:r>
              <a:rPr lang="es-ES" sz="1700" dirty="0" err="1"/>
              <a:t>work</a:t>
            </a:r>
            <a:r>
              <a:rPr lang="es-ES" sz="1700" dirty="0"/>
              <a:t>…).</a:t>
            </a:r>
          </a:p>
          <a:p>
            <a:pPr marL="742950" lvl="1" indent="-285750" algn="just">
              <a:buClr>
                <a:srgbClr val="01646A"/>
              </a:buClr>
              <a:buFont typeface="Arial" panose="020B0604020202020204" pitchFamily="34" charset="0"/>
              <a:buChar char="•"/>
              <a:defRPr/>
            </a:pPr>
            <a:r>
              <a:rPr lang="es-ES" sz="1700" dirty="0"/>
              <a:t>Personal </a:t>
            </a:r>
            <a:r>
              <a:rPr lang="es-ES" sz="1700" dirty="0" err="1"/>
              <a:t>development</a:t>
            </a:r>
            <a:r>
              <a:rPr lang="es-ES" sz="1700" dirty="0"/>
              <a:t> and </a:t>
            </a:r>
            <a:r>
              <a:rPr lang="es-ES" sz="1700" dirty="0" err="1"/>
              <a:t>an</a:t>
            </a:r>
            <a:r>
              <a:rPr lang="es-ES" sz="1700" dirty="0"/>
              <a:t> </a:t>
            </a:r>
            <a:r>
              <a:rPr lang="es-ES" sz="1700" dirty="0" err="1"/>
              <a:t>improved</a:t>
            </a:r>
            <a:r>
              <a:rPr lang="es-ES" sz="1700" dirty="0"/>
              <a:t> </a:t>
            </a:r>
            <a:r>
              <a:rPr lang="es-ES" sz="1700" dirty="0" err="1"/>
              <a:t>quality</a:t>
            </a:r>
            <a:r>
              <a:rPr lang="es-ES" sz="1700" dirty="0"/>
              <a:t> of </a:t>
            </a:r>
            <a:r>
              <a:rPr lang="es-ES" sz="1700" dirty="0" err="1"/>
              <a:t>life</a:t>
            </a:r>
            <a:endParaRPr lang="es-ES" sz="1700" dirty="0"/>
          </a:p>
          <a:p>
            <a:pPr marL="742950" lvl="1" indent="-285750" algn="just">
              <a:buClr>
                <a:srgbClr val="01646A"/>
              </a:buClr>
              <a:buFont typeface="Arial" panose="020B0604020202020204" pitchFamily="34" charset="0"/>
              <a:buChar char="•"/>
              <a:defRPr/>
            </a:pPr>
            <a:r>
              <a:rPr lang="es-ES" sz="1700" dirty="0"/>
              <a:t>Active </a:t>
            </a:r>
            <a:r>
              <a:rPr lang="es-ES" sz="1700" dirty="0" err="1"/>
              <a:t>ageing</a:t>
            </a:r>
            <a:r>
              <a:rPr lang="es-ES" sz="1700" dirty="0"/>
              <a:t>, </a:t>
            </a:r>
            <a:r>
              <a:rPr lang="es-ES" sz="1700" dirty="0" err="1"/>
              <a:t>promotion</a:t>
            </a:r>
            <a:r>
              <a:rPr lang="es-ES" sz="1700" dirty="0"/>
              <a:t> of </a:t>
            </a:r>
            <a:r>
              <a:rPr lang="es-ES" sz="1700" dirty="0" err="1"/>
              <a:t>autonomy</a:t>
            </a:r>
            <a:r>
              <a:rPr lang="es-ES" sz="1700" dirty="0"/>
              <a:t> and </a:t>
            </a:r>
            <a:r>
              <a:rPr lang="es-ES" sz="1700" dirty="0" err="1"/>
              <a:t>prevention</a:t>
            </a:r>
            <a:r>
              <a:rPr lang="es-ES" sz="1700" dirty="0"/>
              <a:t> of  </a:t>
            </a:r>
            <a:r>
              <a:rPr lang="es-ES" sz="1700" dirty="0" err="1"/>
              <a:t>dependence</a:t>
            </a:r>
            <a:endParaRPr lang="es-ES" sz="17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872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88000" cy="720080"/>
          </a:xfrm>
        </p:spPr>
        <p:txBody>
          <a:bodyPr>
            <a:noAutofit/>
          </a:bodyPr>
          <a:lstStyle/>
          <a:p>
            <a:pPr algn="ctr"/>
            <a:r>
              <a:rPr lang="es-ES" sz="2400" b="1" dirty="0">
                <a:solidFill>
                  <a:srgbClr val="0070C0"/>
                </a:solidFill>
              </a:rPr>
              <a:t>UNIVERSITY </a:t>
            </a:r>
            <a:r>
              <a:rPr lang="es-ES" sz="2400" b="1" dirty="0" smtClean="0">
                <a:solidFill>
                  <a:srgbClr val="0070C0"/>
                </a:solidFill>
              </a:rPr>
              <a:t>OLDER ADULT UNIVERSITY PROGRAMMES IN </a:t>
            </a:r>
            <a:r>
              <a:rPr lang="es-ES" sz="2400" b="1" dirty="0">
                <a:solidFill>
                  <a:srgbClr val="0070C0"/>
                </a:solidFill>
              </a:rPr>
              <a:t>SPAIN</a:t>
            </a:r>
            <a:endParaRPr lang="es-ES" sz="1800" dirty="0">
              <a:solidFill>
                <a:srgbClr val="0070C0"/>
              </a:solidFill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92696"/>
            <a:ext cx="7888777" cy="55259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167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victor.sarrion.UPUA\AppData\Local\Microsoft\Windows\INetCache\IE\EEZCVX1T\Diseño-paginas-web-2[1]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059016"/>
            <a:ext cx="1331640" cy="79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15"/>
          <p:cNvSpPr>
            <a:spLocks/>
          </p:cNvSpPr>
          <p:nvPr>
            <p:custDataLst>
              <p:tags r:id="rId1"/>
            </p:custDataLst>
          </p:nvPr>
        </p:nvSpPr>
        <p:spPr bwMode="auto">
          <a:xfrm rot="20530517">
            <a:off x="1489961" y="938212"/>
            <a:ext cx="6048672" cy="1995605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solidFill>
            <a:schemeClr val="accent1"/>
          </a:soli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 lang="es-ES"/>
            </a:pPr>
            <a:endParaRPr lang="es-ES"/>
          </a:p>
        </p:txBody>
      </p:sp>
      <p:sp>
        <p:nvSpPr>
          <p:cNvPr id="9" name="AutoShape 10"/>
          <p:cNvSpPr>
            <a:spLocks noChangeArrowheads="1"/>
          </p:cNvSpPr>
          <p:nvPr>
            <p:custDataLst>
              <p:tags r:id="rId2"/>
            </p:custDataLst>
          </p:nvPr>
        </p:nvSpPr>
        <p:spPr bwMode="invGray">
          <a:xfrm>
            <a:off x="3462486" y="3140968"/>
            <a:ext cx="5285985" cy="360000"/>
          </a:xfrm>
          <a:prstGeom prst="round2DiagRect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Projects</a:t>
            </a:r>
            <a:r>
              <a:rPr lang="es-ES" sz="2000" dirty="0" smtClean="0">
                <a:solidFill>
                  <a:schemeClr val="bg1"/>
                </a:solidFill>
                <a:latin typeface="Segoe Semibold" pitchFamily="34" charset="0"/>
              </a:rPr>
              <a:t> and </a:t>
            </a: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best</a:t>
            </a:r>
            <a:r>
              <a:rPr lang="es-ES" sz="2000" dirty="0" smtClean="0">
                <a:solidFill>
                  <a:schemeClr val="bg1"/>
                </a:solidFill>
                <a:latin typeface="Segoe Semibold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practices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50552" y="4816718"/>
            <a:ext cx="4681488" cy="14465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8800" b="1" i="1" spc="30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Senior </a:t>
            </a:r>
            <a:endParaRPr lang="es-ES" sz="8800" b="1" i="1" cap="none" spc="30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1329704" y="5705380"/>
            <a:ext cx="3529360" cy="110799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s-ES" sz="6600" b="1" i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Diploma</a:t>
            </a:r>
            <a:endParaRPr lang="es-ES" sz="6600" b="1" i="1" cap="none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5565080" y="3789040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EXPERIMENTAL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5565080" y="4365104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SOCIETY AND LAW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5565080" y="4958928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COMPUTER SCIENCE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5579144" y="4098558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SCIENCES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5579144" y="4674622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SCIENCES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5565080" y="5301208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IMAGE AND SOUND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4" name="23 Rectángulo"/>
          <p:cNvSpPr/>
          <p:nvPr/>
        </p:nvSpPr>
        <p:spPr>
          <a:xfrm>
            <a:off x="5565080" y="5589240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HUMANITIES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5579144" y="6001658"/>
            <a:ext cx="3529360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8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HEALTH</a:t>
            </a:r>
            <a:endParaRPr lang="es-ES" sz="28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5579144" y="6343938"/>
            <a:ext cx="3529360" cy="33855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16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AND SOCIAL ACTION</a:t>
            </a:r>
            <a:endParaRPr lang="es-ES" sz="1600" b="1" cap="none" spc="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29" name="28 Rectángulo"/>
          <p:cNvSpPr/>
          <p:nvPr/>
        </p:nvSpPr>
        <p:spPr>
          <a:xfrm rot="16200000">
            <a:off x="3870112" y="5101321"/>
            <a:ext cx="3024000" cy="4001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</a:rPr>
              <a:t>AREAS OF KNOWLEDGE</a:t>
            </a:r>
            <a:endParaRPr lang="es-ES" sz="2000" b="1" cap="none" spc="0" dirty="0">
              <a:ln w="18415" cmpd="sng">
                <a:noFill/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107504" y="3870000"/>
            <a:ext cx="2491666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400" spc="55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PERMANENT</a:t>
            </a:r>
            <a:endParaRPr lang="es-ES" sz="2400" cap="none" spc="55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2339752" y="3801234"/>
            <a:ext cx="2685256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4000" b="1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EDUCATION</a:t>
            </a:r>
            <a:endParaRPr lang="es-ES" sz="4000" b="1" cap="none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1" name="30 Rectángulo"/>
          <p:cNvSpPr/>
          <p:nvPr/>
        </p:nvSpPr>
        <p:spPr>
          <a:xfrm>
            <a:off x="2374304" y="4437112"/>
            <a:ext cx="2650704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2400" spc="68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CITIZENSHIP</a:t>
            </a:r>
            <a:endParaRPr lang="es-ES" sz="2400" cap="none" spc="68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2" name="31 Rectángulo"/>
          <p:cNvSpPr/>
          <p:nvPr/>
        </p:nvSpPr>
        <p:spPr>
          <a:xfrm>
            <a:off x="179512" y="4221088"/>
            <a:ext cx="2952328" cy="76944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s-ES" sz="4400" b="1" spc="600" dirty="0" smtClean="0">
                <a:ln w="18415" cmpd="sng">
                  <a:noFill/>
                  <a:prstDash val="solid"/>
                </a:ln>
                <a:solidFill>
                  <a:schemeClr val="accent1"/>
                </a:solidFill>
              </a:rPr>
              <a:t>ACTIVE</a:t>
            </a:r>
            <a:endParaRPr lang="es-ES" sz="3800" b="1" cap="none" spc="600" dirty="0">
              <a:ln w="18415" cmpd="sng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cxnSp>
        <p:nvCxnSpPr>
          <p:cNvPr id="3" name="2 Conector angular"/>
          <p:cNvCxnSpPr/>
          <p:nvPr/>
        </p:nvCxnSpPr>
        <p:spPr>
          <a:xfrm rot="10800000">
            <a:off x="266300" y="4312265"/>
            <a:ext cx="4665741" cy="147483"/>
          </a:xfrm>
          <a:prstGeom prst="bentConnector3">
            <a:avLst>
              <a:gd name="adj1" fmla="val 54491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angular"/>
          <p:cNvCxnSpPr>
            <a:stCxn id="37" idx="4"/>
            <a:endCxn id="9" idx="2"/>
          </p:cNvCxnSpPr>
          <p:nvPr/>
        </p:nvCxnSpPr>
        <p:spPr>
          <a:xfrm rot="16200000" flipH="1">
            <a:off x="2878894" y="2737376"/>
            <a:ext cx="756096" cy="411087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utoShape 10"/>
          <p:cNvSpPr>
            <a:spLocks noChangeArrowheads="1"/>
          </p:cNvSpPr>
          <p:nvPr>
            <p:custDataLst>
              <p:tags r:id="rId3"/>
            </p:custDataLst>
          </p:nvPr>
        </p:nvSpPr>
        <p:spPr bwMode="invGray">
          <a:xfrm>
            <a:off x="4139960" y="2636912"/>
            <a:ext cx="4608512" cy="360000"/>
          </a:xfrm>
          <a:prstGeom prst="round2DiagRect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Autonomous</a:t>
            </a:r>
            <a:r>
              <a:rPr lang="es-ES" sz="2000" dirty="0" smtClean="0">
                <a:solidFill>
                  <a:schemeClr val="bg1"/>
                </a:solidFill>
                <a:latin typeface="Segoe Semibold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development</a:t>
            </a:r>
            <a:endParaRPr lang="es-ES" sz="2000" dirty="0">
              <a:solidFill>
                <a:schemeClr val="bg1"/>
              </a:solidFill>
            </a:endParaRPr>
          </a:p>
        </p:txBody>
      </p:sp>
      <p:cxnSp>
        <p:nvCxnSpPr>
          <p:cNvPr id="40" name="39 Conector angular"/>
          <p:cNvCxnSpPr>
            <a:stCxn id="36" idx="4"/>
            <a:endCxn id="38" idx="2"/>
          </p:cNvCxnSpPr>
          <p:nvPr/>
        </p:nvCxnSpPr>
        <p:spPr>
          <a:xfrm rot="16200000" flipH="1">
            <a:off x="3589682" y="2266634"/>
            <a:ext cx="756064" cy="344491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Elipse"/>
          <p:cNvSpPr/>
          <p:nvPr/>
        </p:nvSpPr>
        <p:spPr>
          <a:xfrm>
            <a:off x="3651469" y="1772848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36 Elipse"/>
          <p:cNvSpPr/>
          <p:nvPr/>
        </p:nvSpPr>
        <p:spPr>
          <a:xfrm>
            <a:off x="2907399" y="2276872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utoShape 10"/>
          <p:cNvSpPr>
            <a:spLocks noChangeArrowheads="1"/>
          </p:cNvSpPr>
          <p:nvPr>
            <p:custDataLst>
              <p:tags r:id="rId4"/>
            </p:custDataLst>
          </p:nvPr>
        </p:nvSpPr>
        <p:spPr bwMode="invGray">
          <a:xfrm>
            <a:off x="5025008" y="2132856"/>
            <a:ext cx="3723464" cy="360000"/>
          </a:xfrm>
          <a:prstGeom prst="round2DiagRect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Investigation</a:t>
            </a:r>
            <a:endParaRPr lang="es-ES" sz="2000" dirty="0">
              <a:solidFill>
                <a:schemeClr val="bg1"/>
              </a:solidFill>
            </a:endParaRPr>
          </a:p>
        </p:txBody>
      </p:sp>
      <p:cxnSp>
        <p:nvCxnSpPr>
          <p:cNvPr id="42" name="41 Conector angular"/>
          <p:cNvCxnSpPr>
            <a:endCxn id="41" idx="2"/>
          </p:cNvCxnSpPr>
          <p:nvPr/>
        </p:nvCxnSpPr>
        <p:spPr>
          <a:xfrm rot="16200000" flipH="1">
            <a:off x="4326385" y="1614233"/>
            <a:ext cx="886534" cy="510711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Elipse"/>
          <p:cNvSpPr/>
          <p:nvPr/>
        </p:nvSpPr>
        <p:spPr>
          <a:xfrm>
            <a:off x="4370297" y="1354386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utoShape 10"/>
          <p:cNvSpPr>
            <a:spLocks noChangeArrowheads="1"/>
          </p:cNvSpPr>
          <p:nvPr>
            <p:custDataLst>
              <p:tags r:id="rId5"/>
            </p:custDataLst>
          </p:nvPr>
        </p:nvSpPr>
        <p:spPr bwMode="invGray">
          <a:xfrm>
            <a:off x="5579144" y="1628800"/>
            <a:ext cx="3169328" cy="360000"/>
          </a:xfrm>
          <a:prstGeom prst="round2DiagRect">
            <a:avLst/>
          </a:prstGeom>
          <a:solidFill>
            <a:schemeClr val="accent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r">
              <a:defRPr lang="es-ES"/>
            </a:pPr>
            <a:r>
              <a:rPr lang="es-ES" sz="2000" dirty="0" err="1" smtClean="0">
                <a:solidFill>
                  <a:schemeClr val="bg1"/>
                </a:solidFill>
                <a:latin typeface="Segoe Semibold" pitchFamily="34" charset="0"/>
              </a:rPr>
              <a:t>Teaching</a:t>
            </a:r>
            <a:endParaRPr lang="es-ES" sz="2000" dirty="0">
              <a:solidFill>
                <a:schemeClr val="bg1"/>
              </a:solidFill>
            </a:endParaRPr>
          </a:p>
        </p:txBody>
      </p:sp>
      <p:cxnSp>
        <p:nvCxnSpPr>
          <p:cNvPr id="44" name="43 Conector angular"/>
          <p:cNvCxnSpPr>
            <a:stCxn id="45" idx="4"/>
            <a:endCxn id="43" idx="2"/>
          </p:cNvCxnSpPr>
          <p:nvPr/>
        </p:nvCxnSpPr>
        <p:spPr>
          <a:xfrm rot="16200000" flipH="1">
            <a:off x="5220011" y="1449667"/>
            <a:ext cx="520244" cy="198022"/>
          </a:xfrm>
          <a:prstGeom prst="bentConnector2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Elipse"/>
          <p:cNvSpPr/>
          <p:nvPr/>
        </p:nvSpPr>
        <p:spPr>
          <a:xfrm>
            <a:off x="5237122" y="1000556"/>
            <a:ext cx="288000" cy="288000"/>
          </a:xfrm>
          <a:prstGeom prst="ellipse">
            <a:avLst/>
          </a:prstGeom>
          <a:ln>
            <a:noFill/>
          </a:ln>
          <a:effectLst>
            <a:outerShdw blurRad="228600" dist="50800" dir="8940000" algn="ctr">
              <a:srgbClr val="000000">
                <a:alpha val="31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9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0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OBJECTIVES</a:t>
            </a:r>
            <a:endParaRPr lang="es-ES" sz="28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692696"/>
            <a:ext cx="8202488" cy="5544616"/>
          </a:xfrm>
        </p:spPr>
        <p:txBody>
          <a:bodyPr>
            <a:normAutofit/>
          </a:bodyPr>
          <a:lstStyle/>
          <a:p>
            <a:pPr algn="just"/>
            <a:r>
              <a:rPr lang="es-ES" sz="2200" dirty="0" err="1" smtClean="0"/>
              <a:t>Scientific</a:t>
            </a:r>
            <a:r>
              <a:rPr lang="es-ES" sz="2200" dirty="0" smtClean="0"/>
              <a:t>, cultural and social </a:t>
            </a:r>
            <a:r>
              <a:rPr lang="es-ES" sz="2200" dirty="0" err="1" smtClean="0"/>
              <a:t>programme</a:t>
            </a:r>
            <a:r>
              <a:rPr lang="es-ES" sz="2200" dirty="0" smtClean="0"/>
              <a:t> of </a:t>
            </a:r>
            <a:r>
              <a:rPr lang="es-ES" sz="2200" dirty="0" err="1" smtClean="0"/>
              <a:t>the</a:t>
            </a:r>
            <a:r>
              <a:rPr lang="es-ES" sz="2200" dirty="0" smtClean="0"/>
              <a:t> </a:t>
            </a:r>
            <a:r>
              <a:rPr lang="es-ES" sz="2200" dirty="0" err="1" smtClean="0"/>
              <a:t>university</a:t>
            </a:r>
            <a:r>
              <a:rPr lang="es-ES" sz="2200" dirty="0" smtClean="0"/>
              <a:t> of alicante</a:t>
            </a:r>
          </a:p>
          <a:p>
            <a:pPr algn="just"/>
            <a:r>
              <a:rPr lang="es-ES" sz="2200" dirty="0" err="1" smtClean="0"/>
              <a:t>Promoting</a:t>
            </a:r>
            <a:r>
              <a:rPr lang="es-ES" sz="2200" dirty="0" smtClean="0"/>
              <a:t> </a:t>
            </a:r>
            <a:r>
              <a:rPr lang="es-ES" sz="2200" dirty="0" err="1" smtClean="0"/>
              <a:t>science</a:t>
            </a:r>
            <a:r>
              <a:rPr lang="es-ES" sz="2200" dirty="0" smtClean="0"/>
              <a:t>, culture and </a:t>
            </a:r>
            <a:r>
              <a:rPr lang="es-ES" sz="2200" dirty="0" err="1" smtClean="0"/>
              <a:t>intergenerational</a:t>
            </a:r>
            <a:r>
              <a:rPr lang="es-ES" sz="2200" dirty="0" smtClean="0"/>
              <a:t> </a:t>
            </a:r>
            <a:r>
              <a:rPr lang="es-ES" sz="2200" dirty="0" err="1" smtClean="0"/>
              <a:t>relationships</a:t>
            </a:r>
            <a:r>
              <a:rPr lang="es-ES" sz="2200" dirty="0" smtClean="0"/>
              <a:t>.</a:t>
            </a:r>
          </a:p>
          <a:p>
            <a:pPr algn="just"/>
            <a:r>
              <a:rPr lang="es-ES" sz="2200" dirty="0" err="1" smtClean="0"/>
              <a:t>Integrating</a:t>
            </a:r>
            <a:r>
              <a:rPr lang="es-ES" sz="2200" dirty="0" smtClean="0"/>
              <a:t> seniors in </a:t>
            </a:r>
            <a:r>
              <a:rPr lang="es-ES" sz="2200" dirty="0" err="1" smtClean="0"/>
              <a:t>order</a:t>
            </a:r>
            <a:r>
              <a:rPr lang="es-ES" sz="2200" dirty="0" smtClean="0"/>
              <a:t> to </a:t>
            </a:r>
            <a:r>
              <a:rPr lang="es-ES" sz="2200" dirty="0" err="1" smtClean="0"/>
              <a:t>achieve</a:t>
            </a:r>
            <a:r>
              <a:rPr lang="es-ES" sz="2200" dirty="0" smtClean="0"/>
              <a:t>	</a:t>
            </a:r>
            <a:r>
              <a:rPr lang="es-ES" sz="2200" dirty="0" err="1" smtClean="0"/>
              <a:t>better</a:t>
            </a:r>
            <a:r>
              <a:rPr lang="es-ES" sz="2200" dirty="0" smtClean="0"/>
              <a:t> social </a:t>
            </a:r>
            <a:r>
              <a:rPr lang="es-ES" sz="2200" dirty="0" err="1" smtClean="0"/>
              <a:t>social</a:t>
            </a:r>
            <a:r>
              <a:rPr lang="es-ES" sz="2200" dirty="0" smtClean="0"/>
              <a:t> </a:t>
            </a:r>
            <a:r>
              <a:rPr lang="es-ES" sz="2200" dirty="0" err="1" smtClean="0"/>
              <a:t>cohesion</a:t>
            </a:r>
            <a:r>
              <a:rPr lang="es-ES" sz="2200" dirty="0" smtClean="0"/>
              <a:t> and </a:t>
            </a:r>
            <a:r>
              <a:rPr lang="es-ES" sz="2200" dirty="0" err="1" smtClean="0"/>
              <a:t>solidarity</a:t>
            </a:r>
            <a:r>
              <a:rPr lang="es-ES" sz="2200" dirty="0" smtClean="0"/>
              <a:t> </a:t>
            </a:r>
            <a:r>
              <a:rPr lang="es-ES" sz="2200" dirty="0" err="1" smtClean="0"/>
              <a:t>levels</a:t>
            </a:r>
            <a:r>
              <a:rPr lang="es-ES" sz="2200" dirty="0" smtClean="0"/>
              <a:t>.</a:t>
            </a:r>
          </a:p>
          <a:p>
            <a:pPr algn="just"/>
            <a:r>
              <a:rPr lang="es-ES" sz="2200" dirty="0" err="1" smtClean="0"/>
              <a:t>Improving</a:t>
            </a:r>
            <a:r>
              <a:rPr lang="es-ES" sz="2200" dirty="0" smtClean="0"/>
              <a:t> </a:t>
            </a:r>
            <a:r>
              <a:rPr lang="es-ES" sz="2200" dirty="0" err="1" smtClean="0"/>
              <a:t>the</a:t>
            </a:r>
            <a:r>
              <a:rPr lang="es-ES" sz="2200" dirty="0" smtClean="0"/>
              <a:t> </a:t>
            </a:r>
            <a:r>
              <a:rPr lang="es-ES" sz="2200" dirty="0" err="1" smtClean="0"/>
              <a:t>older</a:t>
            </a:r>
            <a:r>
              <a:rPr lang="es-ES" sz="2200" dirty="0" smtClean="0"/>
              <a:t> </a:t>
            </a:r>
            <a:r>
              <a:rPr lang="es-ES" sz="2200" dirty="0" err="1" smtClean="0"/>
              <a:t>generation’s</a:t>
            </a:r>
            <a:r>
              <a:rPr lang="es-ES" sz="2200" dirty="0" smtClean="0"/>
              <a:t> </a:t>
            </a:r>
            <a:r>
              <a:rPr lang="es-ES" sz="2200" dirty="0" err="1" smtClean="0"/>
              <a:t>quality</a:t>
            </a:r>
            <a:r>
              <a:rPr lang="es-ES" sz="2200" dirty="0" smtClean="0"/>
              <a:t> of </a:t>
            </a:r>
            <a:r>
              <a:rPr lang="es-ES" sz="2200" dirty="0" err="1" smtClean="0"/>
              <a:t>life</a:t>
            </a:r>
            <a:r>
              <a:rPr lang="es-ES" sz="2200" dirty="0" smtClean="0"/>
              <a:t>.</a:t>
            </a:r>
          </a:p>
          <a:p>
            <a:pPr marL="2241550" lvl="5" algn="just"/>
            <a:r>
              <a:rPr lang="es-ES" sz="2200" dirty="0" err="1" smtClean="0"/>
              <a:t>Encouraging</a:t>
            </a:r>
            <a:r>
              <a:rPr lang="es-ES" sz="2200" dirty="0" smtClean="0"/>
              <a:t> </a:t>
            </a:r>
            <a:r>
              <a:rPr lang="es-ES" sz="2200" dirty="0" err="1" smtClean="0"/>
              <a:t>their</a:t>
            </a:r>
            <a:r>
              <a:rPr lang="es-ES" sz="2200" dirty="0" smtClean="0"/>
              <a:t> active </a:t>
            </a:r>
            <a:r>
              <a:rPr lang="es-ES" sz="2200" dirty="0" err="1" smtClean="0"/>
              <a:t>participation</a:t>
            </a:r>
            <a:r>
              <a:rPr lang="es-ES" sz="2200" dirty="0" smtClean="0"/>
              <a:t> in </a:t>
            </a:r>
            <a:r>
              <a:rPr lang="es-ES" sz="2200" dirty="0" err="1" smtClean="0"/>
              <a:t>dynamic</a:t>
            </a:r>
            <a:r>
              <a:rPr lang="es-ES" sz="2200" dirty="0" smtClean="0"/>
              <a:t> social and </a:t>
            </a:r>
            <a:r>
              <a:rPr lang="es-ES" sz="2200" dirty="0" err="1" smtClean="0"/>
              <a:t>community</a:t>
            </a:r>
            <a:r>
              <a:rPr lang="es-ES" sz="2200" dirty="0" smtClean="0"/>
              <a:t> </a:t>
            </a:r>
            <a:r>
              <a:rPr lang="es-ES" sz="2200" dirty="0" err="1" smtClean="0"/>
              <a:t>activities</a:t>
            </a:r>
            <a:r>
              <a:rPr lang="es-ES" sz="2200" dirty="0" smtClean="0"/>
              <a:t>.</a:t>
            </a:r>
          </a:p>
          <a:p>
            <a:pPr algn="just">
              <a:spcBef>
                <a:spcPts val="1200"/>
              </a:spcBef>
            </a:pPr>
            <a:r>
              <a:rPr lang="es-ES" sz="2200" dirty="0" err="1" smtClean="0"/>
              <a:t>Assuming</a:t>
            </a:r>
            <a:r>
              <a:rPr lang="es-ES" sz="2200" dirty="0" smtClean="0"/>
              <a:t> </a:t>
            </a:r>
            <a:r>
              <a:rPr lang="es-ES" sz="2200" dirty="0" err="1" smtClean="0"/>
              <a:t>the</a:t>
            </a:r>
            <a:r>
              <a:rPr lang="es-ES" sz="2200" dirty="0" smtClean="0"/>
              <a:t> </a:t>
            </a:r>
            <a:r>
              <a:rPr lang="es-ES" sz="2200" dirty="0" err="1" smtClean="0"/>
              <a:t>management</a:t>
            </a:r>
            <a:r>
              <a:rPr lang="es-ES" sz="2200" dirty="0" smtClean="0"/>
              <a:t> of </a:t>
            </a:r>
            <a:r>
              <a:rPr lang="es-ES" sz="2200" dirty="0" err="1" smtClean="0"/>
              <a:t>the</a:t>
            </a:r>
            <a:r>
              <a:rPr lang="es-ES" sz="2200" dirty="0" smtClean="0"/>
              <a:t> </a:t>
            </a:r>
            <a:r>
              <a:rPr lang="es-ES" sz="2200" dirty="0" err="1" smtClean="0"/>
              <a:t>ageing</a:t>
            </a:r>
            <a:r>
              <a:rPr lang="es-ES" sz="2200" dirty="0" smtClean="0"/>
              <a:t> </a:t>
            </a:r>
            <a:r>
              <a:rPr lang="es-ES" sz="2200" dirty="0" err="1" smtClean="0"/>
              <a:t>population</a:t>
            </a:r>
            <a:r>
              <a:rPr lang="es-ES" sz="2200" dirty="0" smtClean="0"/>
              <a:t>.</a:t>
            </a:r>
          </a:p>
          <a:p>
            <a:pPr marL="0" indent="0" algn="ctr">
              <a:buNone/>
            </a:pPr>
            <a:r>
              <a:rPr lang="es-ES" sz="2200" b="1" dirty="0" smtClean="0">
                <a:solidFill>
                  <a:srgbClr val="0070C0"/>
                </a:solidFill>
              </a:rPr>
              <a:t>ACADEMIC DATA FOR THE 2016/17 ACADEMIC YEAR</a:t>
            </a:r>
          </a:p>
          <a:p>
            <a:pPr algn="just"/>
            <a:endParaRPr lang="es-ES" sz="2200" dirty="0"/>
          </a:p>
        </p:txBody>
      </p:sp>
      <p:pic>
        <p:nvPicPr>
          <p:cNvPr id="7" name="Picture 13" descr="P103096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028" y="2996952"/>
            <a:ext cx="1279385" cy="79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808080395"/>
              </p:ext>
            </p:extLst>
          </p:nvPr>
        </p:nvGraphicFramePr>
        <p:xfrm>
          <a:off x="5652120" y="4571742"/>
          <a:ext cx="3384376" cy="1665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" name="3 Rectángulo"/>
          <p:cNvSpPr/>
          <p:nvPr/>
        </p:nvSpPr>
        <p:spPr>
          <a:xfrm>
            <a:off x="755576" y="4653136"/>
            <a:ext cx="48965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200" b="1" dirty="0"/>
              <a:t>1,390</a:t>
            </a:r>
            <a:r>
              <a:rPr lang="es-ES" sz="2200" dirty="0"/>
              <a:t> </a:t>
            </a:r>
            <a:r>
              <a:rPr lang="es-ES" sz="2200" b="1" dirty="0" err="1"/>
              <a:t>students</a:t>
            </a:r>
            <a:r>
              <a:rPr lang="es-ES" sz="2200" b="1" dirty="0"/>
              <a:t> </a:t>
            </a:r>
            <a:r>
              <a:rPr lang="es-ES" sz="2200" dirty="0" err="1"/>
              <a:t>enrolled</a:t>
            </a:r>
            <a:r>
              <a:rPr lang="es-ES" sz="2200" dirty="0"/>
              <a:t> in </a:t>
            </a:r>
            <a:r>
              <a:rPr lang="es-ES" sz="2200" b="1" dirty="0"/>
              <a:t>Diploma Senior</a:t>
            </a:r>
            <a:r>
              <a:rPr lang="es-ES" sz="2200" dirty="0"/>
              <a:t> </a:t>
            </a:r>
            <a:r>
              <a:rPr lang="es-ES" sz="2200" dirty="0" err="1"/>
              <a:t>subjects</a:t>
            </a:r>
            <a:r>
              <a:rPr lang="es-ES" sz="2200" dirty="0"/>
              <a:t> </a:t>
            </a:r>
            <a:r>
              <a:rPr lang="es-ES" sz="2200" dirty="0" err="1"/>
              <a:t>during</a:t>
            </a:r>
            <a:r>
              <a:rPr lang="es-ES" sz="2200" dirty="0"/>
              <a:t> </a:t>
            </a:r>
            <a:r>
              <a:rPr lang="es-ES" sz="2200" dirty="0" err="1"/>
              <a:t>the</a:t>
            </a:r>
            <a:r>
              <a:rPr lang="es-ES" sz="2200" dirty="0"/>
              <a:t> </a:t>
            </a:r>
            <a:r>
              <a:rPr lang="es-ES" sz="2200" b="1" dirty="0"/>
              <a:t>2016/2017</a:t>
            </a:r>
            <a:r>
              <a:rPr lang="es-ES" sz="2200" dirty="0"/>
              <a:t> </a:t>
            </a:r>
            <a:r>
              <a:rPr lang="es-ES" sz="2200" dirty="0" err="1"/>
              <a:t>academic</a:t>
            </a:r>
            <a:r>
              <a:rPr lang="es-ES" sz="2200" dirty="0"/>
              <a:t> </a:t>
            </a:r>
            <a:r>
              <a:rPr lang="es-ES" sz="2200" dirty="0" err="1"/>
              <a:t>year</a:t>
            </a:r>
            <a:r>
              <a:rPr lang="es-ES" sz="2200" dirty="0"/>
              <a:t> 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sz="2200" b="1" dirty="0"/>
              <a:t>129 </a:t>
            </a:r>
            <a:r>
              <a:rPr lang="es-ES" sz="2200" b="1" dirty="0" err="1"/>
              <a:t>lecturers</a:t>
            </a:r>
            <a:r>
              <a:rPr lang="es-ES" sz="2200" b="1" dirty="0"/>
              <a:t> </a:t>
            </a:r>
            <a:r>
              <a:rPr lang="es-ES" sz="2200" dirty="0" err="1"/>
              <a:t>taught</a:t>
            </a:r>
            <a:r>
              <a:rPr lang="es-ES" sz="2200" dirty="0"/>
              <a:t> </a:t>
            </a:r>
            <a:r>
              <a:rPr lang="es-ES" sz="2200" dirty="0" err="1"/>
              <a:t>the</a:t>
            </a:r>
            <a:r>
              <a:rPr lang="es-ES" sz="2200" dirty="0"/>
              <a:t> </a:t>
            </a:r>
            <a:r>
              <a:rPr lang="es-ES" sz="2200" b="1" dirty="0"/>
              <a:t>166 </a:t>
            </a:r>
            <a:r>
              <a:rPr lang="es-ES" sz="2200" b="1" dirty="0" err="1"/>
              <a:t>subjects</a:t>
            </a:r>
            <a:r>
              <a:rPr lang="es-ES" sz="2200" b="1" dirty="0"/>
              <a:t>.</a:t>
            </a:r>
            <a:endParaRPr lang="es-ES" sz="2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546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3568" y="0"/>
            <a:ext cx="8352928" cy="720080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>
                <a:solidFill>
                  <a:srgbClr val="0070C0"/>
                </a:solidFill>
              </a:rPr>
              <a:t>WHO IS THE UPUA PROGRAMME AIMED AT?</a:t>
            </a:r>
            <a:endParaRPr lang="es-ES" sz="28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83569" y="908720"/>
            <a:ext cx="5328591" cy="2664296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800" dirty="0" err="1" smtClean="0"/>
              <a:t>Adults</a:t>
            </a:r>
            <a:r>
              <a:rPr lang="es-ES" sz="2800" dirty="0" smtClean="0"/>
              <a:t> </a:t>
            </a:r>
            <a:r>
              <a:rPr lang="es-ES" sz="2800" dirty="0" err="1" smtClean="0"/>
              <a:t>above</a:t>
            </a:r>
            <a:r>
              <a:rPr lang="es-ES" sz="2800" dirty="0" smtClean="0"/>
              <a:t> 50 </a:t>
            </a:r>
            <a:r>
              <a:rPr lang="es-ES" sz="2800" dirty="0" err="1" smtClean="0"/>
              <a:t>years</a:t>
            </a:r>
            <a:r>
              <a:rPr lang="es-ES" sz="2800" dirty="0" smtClean="0"/>
              <a:t> of </a:t>
            </a:r>
            <a:r>
              <a:rPr lang="es-ES" sz="2800" dirty="0" err="1" smtClean="0"/>
              <a:t>age</a:t>
            </a:r>
            <a:endParaRPr lang="es-ES" sz="2800" dirty="0" smtClean="0"/>
          </a:p>
          <a:p>
            <a:pPr marL="0" indent="0" algn="just">
              <a:spcBef>
                <a:spcPts val="0"/>
              </a:spcBef>
              <a:buNone/>
              <a:tabLst>
                <a:tab pos="355600" algn="l"/>
              </a:tabLst>
            </a:pPr>
            <a:r>
              <a:rPr lang="es-ES" sz="2800" dirty="0" smtClean="0"/>
              <a:t>	(</a:t>
            </a:r>
            <a:r>
              <a:rPr lang="es-ES" sz="2800" dirty="0" err="1" smtClean="0"/>
              <a:t>Our</a:t>
            </a:r>
            <a:r>
              <a:rPr lang="es-ES" sz="2800" dirty="0" smtClean="0"/>
              <a:t> </a:t>
            </a:r>
            <a:r>
              <a:rPr lang="es-ES" sz="2800" dirty="0" err="1" smtClean="0"/>
              <a:t>oldest</a:t>
            </a:r>
            <a:r>
              <a:rPr lang="es-ES" sz="2800" dirty="0" smtClean="0"/>
              <a:t> </a:t>
            </a:r>
            <a:r>
              <a:rPr lang="es-ES" sz="2800" dirty="0" err="1" smtClean="0"/>
              <a:t>student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94)</a:t>
            </a:r>
          </a:p>
          <a:p>
            <a:pPr algn="just"/>
            <a:r>
              <a:rPr lang="es-ES" sz="2800" dirty="0" err="1" smtClean="0"/>
              <a:t>Persons</a:t>
            </a:r>
            <a:r>
              <a:rPr lang="es-ES" sz="2800" dirty="0" smtClean="0"/>
              <a:t> </a:t>
            </a:r>
            <a:r>
              <a:rPr lang="es-ES" sz="2800" dirty="0" err="1" smtClean="0"/>
              <a:t>who</a:t>
            </a:r>
            <a:r>
              <a:rPr lang="es-ES" sz="2800" dirty="0" smtClean="0"/>
              <a:t> </a:t>
            </a:r>
            <a:r>
              <a:rPr lang="es-ES" sz="2800" dirty="0" err="1" smtClean="0"/>
              <a:t>wish</a:t>
            </a:r>
            <a:r>
              <a:rPr lang="es-ES" sz="2800" dirty="0" smtClean="0"/>
              <a:t> to </a:t>
            </a:r>
            <a:r>
              <a:rPr lang="es-ES" sz="2800" dirty="0" err="1" smtClean="0"/>
              <a:t>improve</a:t>
            </a:r>
            <a:r>
              <a:rPr lang="es-ES" sz="2800" dirty="0" smtClean="0"/>
              <a:t> </a:t>
            </a:r>
            <a:r>
              <a:rPr lang="es-ES" sz="2800" dirty="0" err="1" smtClean="0"/>
              <a:t>their</a:t>
            </a:r>
            <a:r>
              <a:rPr lang="es-ES" sz="2800" dirty="0" smtClean="0"/>
              <a:t> socio-cultural standing</a:t>
            </a:r>
          </a:p>
          <a:p>
            <a:pPr algn="just"/>
            <a:r>
              <a:rPr lang="es-ES" sz="2800" dirty="0" smtClean="0"/>
              <a:t>No formal </a:t>
            </a:r>
            <a:r>
              <a:rPr lang="es-ES" sz="2800" dirty="0" err="1" smtClean="0"/>
              <a:t>qualifications</a:t>
            </a:r>
            <a:r>
              <a:rPr lang="es-ES" sz="2800" dirty="0" smtClean="0"/>
              <a:t> are </a:t>
            </a:r>
            <a:r>
              <a:rPr lang="es-ES" sz="2800" dirty="0" err="1" smtClean="0"/>
              <a:t>required</a:t>
            </a:r>
            <a:endParaRPr lang="es-ES" sz="2800" dirty="0" smtClean="0"/>
          </a:p>
        </p:txBody>
      </p:sp>
      <p:graphicFrame>
        <p:nvGraphicFramePr>
          <p:cNvPr id="16" name="15 Gráfico"/>
          <p:cNvGraphicFramePr/>
          <p:nvPr>
            <p:extLst>
              <p:ext uri="{D42A27DB-BD31-4B8C-83A1-F6EECF244321}">
                <p14:modId xmlns:p14="http://schemas.microsoft.com/office/powerpoint/2010/main" val="2108155651"/>
              </p:ext>
            </p:extLst>
          </p:nvPr>
        </p:nvGraphicFramePr>
        <p:xfrm>
          <a:off x="683568" y="3501008"/>
          <a:ext cx="4104456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9" name="Picture 5" descr="7b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405" y="1033718"/>
            <a:ext cx="2804443" cy="1963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1328173862"/>
              </p:ext>
            </p:extLst>
          </p:nvPr>
        </p:nvGraphicFramePr>
        <p:xfrm>
          <a:off x="4704038" y="3501008"/>
          <a:ext cx="426081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2584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heme/theme1.xml><?xml version="1.0" encoding="utf-8"?>
<a:theme xmlns:a="http://schemas.openxmlformats.org/drawingml/2006/main" name="Entrenamien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2804</Words>
  <Application>Microsoft Office PowerPoint</Application>
  <PresentationFormat>Presentación en pantalla (4:3)</PresentationFormat>
  <Paragraphs>373</Paragraphs>
  <Slides>37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Entrenamiento</vt:lpstr>
      <vt:lpstr>PERMANENT UNIVERSITY OF THE UNIVERSITY OF ALICANTE</vt:lpstr>
      <vt:lpstr>STRUKTUR</vt:lpstr>
      <vt:lpstr>Seniorenstudiums in Spanien Bildung und Lernen für Innovation und persönliche Entwicklung, Vorbereitung auf das Altern, Förderung des kollaborativen Lernens und autonome Entwicklung</vt:lpstr>
      <vt:lpstr>CURRENT TRENDS – NEW CHALLENGES FOR OAUPs</vt:lpstr>
      <vt:lpstr> Ein NEUES SOCIODEMOGRAPHISCHES UND BILDUNGSZENARIO</vt:lpstr>
      <vt:lpstr>UNIVERSITY OLDER ADULT UNIVERSITY PROGRAMMES IN SPAIN</vt:lpstr>
      <vt:lpstr>Presentación de PowerPoint</vt:lpstr>
      <vt:lpstr>OBJECTIVES</vt:lpstr>
      <vt:lpstr>WHO IS THE UPUA PROGRAMME AIMED AT?</vt:lpstr>
      <vt:lpstr>NEW UPUA STUDENT PROFILE!!</vt:lpstr>
      <vt:lpstr>TRAINING FOR AN ALL-ROUND HUMAN BEING DEVELOPMENT</vt:lpstr>
      <vt:lpstr>WHERE DO THEY LEARN?</vt:lpstr>
      <vt:lpstr>SPECIALISATION AND RESEARCH PROGRAMME</vt:lpstr>
      <vt:lpstr>ACTIVITY IN RESEARCH, TRAINING AND PLANNING NETWORKS</vt:lpstr>
      <vt:lpstr>INTERNATIONAL NETWORKS TO WHICH UPUA BELONGS</vt:lpstr>
      <vt:lpstr>COLLABORATION WITH THE STUDENT AND ALUMNI ASSOCIATION OF THE PERMANENT UNIVERSITY OF THE UNIVERSITY OF ALICANTE SINCE 2001 </vt:lpstr>
      <vt:lpstr>SIGNIFICANT OUTCOMES</vt:lpstr>
      <vt:lpstr>BASIC SOCIODEMOGRAPHIC DATA INTERVIEWEES’ PROFILE</vt:lpstr>
      <vt:lpstr>BASIC SOCIODEMOGRAPHIC DATA INTERVIEWEES’ PROFILE</vt:lpstr>
      <vt:lpstr>Presentación de PowerPoint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LEARNING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2017-05-26T11:50:39Z</dcterms:created>
  <dcterms:modified xsi:type="dcterms:W3CDTF">2017-06-06T08:46:25Z</dcterms:modified>
</cp:coreProperties>
</file>