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7.xml" ContentType="application/vnd.openxmlformats-officedocument.presentationml.notesSlide+xml"/>
  <Override PartName="/ppt/charts/chart1.xml" ContentType="application/vnd.openxmlformats-officedocument.drawingml.chart+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8.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9.xml" ContentType="application/vnd.openxmlformats-officedocument.presentationml.notesSlide+xml"/>
  <Override PartName="/ppt/charts/chart4.xml" ContentType="application/vnd.openxmlformats-officedocument.drawingml.chart+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1.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notesSlides/notesSlide12.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3.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4.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notesSlides/notesSlide15.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chart28.xml" ContentType="application/vnd.openxmlformats-officedocument.drawingml.chart+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9"/>
  </p:notesMasterIdLst>
  <p:handoutMasterIdLst>
    <p:handoutMasterId r:id="rId40"/>
  </p:handoutMasterIdLst>
  <p:sldIdLst>
    <p:sldId id="256" r:id="rId2"/>
    <p:sldId id="257" r:id="rId3"/>
    <p:sldId id="258" r:id="rId4"/>
    <p:sldId id="293" r:id="rId5"/>
    <p:sldId id="262" r:id="rId6"/>
    <p:sldId id="264" r:id="rId7"/>
    <p:sldId id="266" r:id="rId8"/>
    <p:sldId id="296" r:id="rId9"/>
    <p:sldId id="267" r:id="rId10"/>
    <p:sldId id="271" r:id="rId11"/>
    <p:sldId id="274" r:id="rId12"/>
    <p:sldId id="275" r:id="rId13"/>
    <p:sldId id="280" r:id="rId14"/>
    <p:sldId id="287" r:id="rId15"/>
    <p:sldId id="288" r:id="rId16"/>
    <p:sldId id="289" r:id="rId17"/>
    <p:sldId id="317" r:id="rId18"/>
    <p:sldId id="297" r:id="rId19"/>
    <p:sldId id="298" r:id="rId20"/>
    <p:sldId id="299" r:id="rId21"/>
    <p:sldId id="300" r:id="rId22"/>
    <p:sldId id="301" r:id="rId23"/>
    <p:sldId id="302" r:id="rId24"/>
    <p:sldId id="303" r:id="rId25"/>
    <p:sldId id="304" r:id="rId26"/>
    <p:sldId id="305" r:id="rId27"/>
    <p:sldId id="306" r:id="rId28"/>
    <p:sldId id="307" r:id="rId29"/>
    <p:sldId id="308" r:id="rId30"/>
    <p:sldId id="309" r:id="rId31"/>
    <p:sldId id="310" r:id="rId32"/>
    <p:sldId id="311" r:id="rId33"/>
    <p:sldId id="312" r:id="rId34"/>
    <p:sldId id="313" r:id="rId35"/>
    <p:sldId id="314" r:id="rId36"/>
    <p:sldId id="315" r:id="rId37"/>
    <p:sldId id="294" r:id="rId38"/>
  </p:sldIdLst>
  <p:sldSz cx="9144000" cy="6858000" type="screen4x3"/>
  <p:notesSz cx="6669088" cy="9872663"/>
  <p:defaultTextStyle>
    <a:defPPr>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10">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or" initials="A"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9EDF4"/>
    <a:srgbClr val="D0D8E8"/>
    <a:srgbClr val="01646A"/>
    <a:srgbClr val="003300"/>
    <a:srgbClr val="009ED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74" autoAdjust="0"/>
    <p:restoredTop sz="83986" autoAdjust="0"/>
  </p:normalViewPr>
  <p:slideViewPr>
    <p:cSldViewPr>
      <p:cViewPr>
        <p:scale>
          <a:sx n="77" d="100"/>
          <a:sy n="77" d="100"/>
        </p:scale>
        <p:origin x="-1176" y="108"/>
      </p:cViewPr>
      <p:guideLst>
        <p:guide orient="horz" pos="2160"/>
        <p:guide pos="2880"/>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3110"/>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26.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27.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Resultados-Ingles.xls" TargetMode="External"/></Relationships>
</file>

<file path=ppt/charts/_rels/chart28.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Resultados-Ingles.xls" TargetMode="Externa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Resultados-Ingles.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Resultados-Ingles.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Fileserver\upua-docs\PROYECTOS\1_INTERNACIONAL\PROYECTOS%20EN%20DESARROLLO\9-EDU-SEN-NET\5_MATERIALES\ENCUESTA%202016%20ALUMNOS\RESULTADOS\17_05_2016_TEXTOS_statistic-survey466887%20-%20copia.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solidFill>
                  <a:schemeClr val="accent1"/>
                </a:solidFill>
              </a:defRPr>
            </a:pPr>
            <a:r>
              <a:rPr lang="en-US" sz="1200" dirty="0" smtClean="0"/>
              <a:t>SUBJECTS BY THEMATIC AREAS</a:t>
            </a:r>
            <a:endParaRPr lang="en-US" sz="1200" dirty="0"/>
          </a:p>
        </c:rich>
      </c:tx>
      <c:layout/>
      <c:overlay val="0"/>
    </c:title>
    <c:autoTitleDeleted val="0"/>
    <c:plotArea>
      <c:layout/>
      <c:barChart>
        <c:barDir val="bar"/>
        <c:grouping val="clustered"/>
        <c:varyColors val="0"/>
        <c:ser>
          <c:idx val="0"/>
          <c:order val="0"/>
          <c:tx>
            <c:strRef>
              <c:f>Hoja1!$B$1</c:f>
              <c:strCache>
                <c:ptCount val="1"/>
                <c:pt idx="0">
                  <c:v>SUBJECTS BY THEMATIC AREAS</c:v>
                </c:pt>
              </c:strCache>
            </c:strRef>
          </c:tx>
          <c:invertIfNegative val="0"/>
          <c:dLbls>
            <c:dLbl>
              <c:idx val="0"/>
              <c:layout/>
              <c:tx>
                <c:rich>
                  <a:bodyPr/>
                  <a:lstStyle/>
                  <a:p>
                    <a:r>
                      <a:rPr lang="en-US" sz="1000" smtClean="0"/>
                      <a:t>19,26</a:t>
                    </a:r>
                    <a:r>
                      <a:rPr lang="en-US" sz="1000" dirty="0"/>
                      <a:t>%</a:t>
                    </a:r>
                    <a:endParaRPr lang="en-US" dirty="0"/>
                  </a:p>
                </c:rich>
              </c:tx>
              <c:dLblPos val="outEnd"/>
              <c:showLegendKey val="0"/>
              <c:showVal val="1"/>
              <c:showCatName val="0"/>
              <c:showSerName val="0"/>
              <c:showPercent val="0"/>
              <c:showBubbleSize val="0"/>
            </c:dLbl>
            <c:dLbl>
              <c:idx val="1"/>
              <c:layout/>
              <c:tx>
                <c:rich>
                  <a:bodyPr/>
                  <a:lstStyle/>
                  <a:p>
                    <a:r>
                      <a:rPr lang="en-US" sz="1000" smtClean="0"/>
                      <a:t>39,26</a:t>
                    </a:r>
                    <a:r>
                      <a:rPr lang="en-US" sz="1000" dirty="0"/>
                      <a:t>%</a:t>
                    </a:r>
                    <a:endParaRPr lang="en-US" dirty="0"/>
                  </a:p>
                </c:rich>
              </c:tx>
              <c:dLblPos val="outEnd"/>
              <c:showLegendKey val="0"/>
              <c:showVal val="1"/>
              <c:showCatName val="0"/>
              <c:showSerName val="0"/>
              <c:showPercent val="0"/>
              <c:showBubbleSize val="0"/>
            </c:dLbl>
            <c:dLbl>
              <c:idx val="2"/>
              <c:layout/>
              <c:tx>
                <c:rich>
                  <a:bodyPr/>
                  <a:lstStyle/>
                  <a:p>
                    <a:r>
                      <a:rPr lang="en-US" sz="1000" smtClean="0"/>
                      <a:t>17,04</a:t>
                    </a:r>
                    <a:r>
                      <a:rPr lang="en-US" sz="1000" dirty="0"/>
                      <a:t>%</a:t>
                    </a:r>
                    <a:endParaRPr lang="en-US" dirty="0"/>
                  </a:p>
                </c:rich>
              </c:tx>
              <c:dLblPos val="outEnd"/>
              <c:showLegendKey val="0"/>
              <c:showVal val="1"/>
              <c:showCatName val="0"/>
              <c:showSerName val="0"/>
              <c:showPercent val="0"/>
              <c:showBubbleSize val="0"/>
            </c:dLbl>
            <c:dLbl>
              <c:idx val="3"/>
              <c:layout/>
              <c:tx>
                <c:rich>
                  <a:bodyPr/>
                  <a:lstStyle/>
                  <a:p>
                    <a:r>
                      <a:rPr lang="en-US" sz="1000" smtClean="0"/>
                      <a:t>15,56</a:t>
                    </a:r>
                    <a:r>
                      <a:rPr lang="en-US" sz="1000" dirty="0"/>
                      <a:t>%</a:t>
                    </a:r>
                    <a:endParaRPr lang="en-US" dirty="0"/>
                  </a:p>
                </c:rich>
              </c:tx>
              <c:dLblPos val="outEnd"/>
              <c:showLegendKey val="0"/>
              <c:showVal val="1"/>
              <c:showCatName val="0"/>
              <c:showSerName val="0"/>
              <c:showPercent val="0"/>
              <c:showBubbleSize val="0"/>
            </c:dLbl>
            <c:dLbl>
              <c:idx val="4"/>
              <c:layout/>
              <c:tx>
                <c:rich>
                  <a:bodyPr/>
                  <a:lstStyle/>
                  <a:p>
                    <a:r>
                      <a:rPr lang="en-US" sz="1000" smtClean="0"/>
                      <a:t>8,89</a:t>
                    </a:r>
                    <a:r>
                      <a:rPr lang="en-US" sz="1000" dirty="0"/>
                      <a:t>%</a:t>
                    </a:r>
                    <a:endParaRPr lang="en-US" dirty="0"/>
                  </a:p>
                </c:rich>
              </c:tx>
              <c:dLblPos val="outEnd"/>
              <c:showLegendKey val="0"/>
              <c:showVal val="1"/>
              <c:showCatName val="0"/>
              <c:showSerName val="0"/>
              <c:showPercent val="0"/>
              <c:showBubbleSize val="0"/>
            </c:dLbl>
            <c:spPr>
              <a:noFill/>
              <a:ln>
                <a:noFill/>
              </a:ln>
              <a:effectLst/>
            </c:spPr>
            <c:txPr>
              <a:bodyPr/>
              <a:lstStyle/>
              <a:p>
                <a:pPr>
                  <a:defRPr sz="1000" b="1"/>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Hoja1!$A$2:$A$6</c:f>
              <c:strCache>
                <c:ptCount val="5"/>
                <c:pt idx="0">
                  <c:v>EXPERIMENTAL SCIENCES</c:v>
                </c:pt>
                <c:pt idx="1">
                  <c:v>HUMANITIES</c:v>
                </c:pt>
                <c:pt idx="2">
                  <c:v>COMPUTER SCIENCE, IMAGE AND SOUND</c:v>
                </c:pt>
                <c:pt idx="3">
                  <c:v>HEALTH AND SOCIAL ACTION</c:v>
                </c:pt>
                <c:pt idx="4">
                  <c:v>SOCIETY AND LEGAL SCIENCIES</c:v>
                </c:pt>
              </c:strCache>
            </c:strRef>
          </c:cat>
          <c:val>
            <c:numRef>
              <c:f>Hoja1!$B$2:$B$6</c:f>
              <c:numCache>
                <c:formatCode>0.00%</c:formatCode>
                <c:ptCount val="5"/>
                <c:pt idx="0">
                  <c:v>0.19259259259259259</c:v>
                </c:pt>
                <c:pt idx="1">
                  <c:v>0.3925925925925926</c:v>
                </c:pt>
                <c:pt idx="2">
                  <c:v>0.17037037037037037</c:v>
                </c:pt>
                <c:pt idx="3">
                  <c:v>0.15555555555555556</c:v>
                </c:pt>
                <c:pt idx="4">
                  <c:v>8.8888888888888892E-2</c:v>
                </c:pt>
              </c:numCache>
            </c:numRef>
          </c:val>
          <c:extLst xmlns:c16r2="http://schemas.microsoft.com/office/drawing/2015/06/chart">
            <c:ext xmlns:c16="http://schemas.microsoft.com/office/drawing/2014/chart" uri="{C3380CC4-5D6E-409C-BE32-E72D297353CC}">
              <c16:uniqueId val="{00000000-D562-4E66-8390-05B3AE4842FE}"/>
            </c:ext>
          </c:extLst>
        </c:ser>
        <c:dLbls>
          <c:dLblPos val="outEnd"/>
          <c:showLegendKey val="0"/>
          <c:showVal val="1"/>
          <c:showCatName val="0"/>
          <c:showSerName val="0"/>
          <c:showPercent val="0"/>
          <c:showBubbleSize val="0"/>
        </c:dLbls>
        <c:gapWidth val="150"/>
        <c:axId val="21568896"/>
        <c:axId val="21566208"/>
      </c:barChart>
      <c:valAx>
        <c:axId val="21566208"/>
        <c:scaling>
          <c:orientation val="minMax"/>
        </c:scaling>
        <c:delete val="1"/>
        <c:axPos val="b"/>
        <c:numFmt formatCode="0.00%" sourceLinked="1"/>
        <c:majorTickMark val="out"/>
        <c:minorTickMark val="none"/>
        <c:tickLblPos val="nextTo"/>
        <c:crossAx val="21568896"/>
        <c:crosses val="autoZero"/>
        <c:crossBetween val="between"/>
      </c:valAx>
      <c:catAx>
        <c:axId val="21568896"/>
        <c:scaling>
          <c:orientation val="minMax"/>
        </c:scaling>
        <c:delete val="0"/>
        <c:axPos val="l"/>
        <c:numFmt formatCode="General" sourceLinked="0"/>
        <c:majorTickMark val="out"/>
        <c:minorTickMark val="none"/>
        <c:tickLblPos val="nextTo"/>
        <c:txPr>
          <a:bodyPr/>
          <a:lstStyle/>
          <a:p>
            <a:pPr>
              <a:defRPr sz="900" b="1"/>
            </a:pPr>
            <a:endParaRPr lang="en-US"/>
          </a:p>
        </c:txPr>
        <c:crossAx val="21566208"/>
        <c:crosses val="autoZero"/>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barChart>
        <c:barDir val="col"/>
        <c:grouping val="clustered"/>
        <c:varyColors val="0"/>
        <c:ser>
          <c:idx val="0"/>
          <c:order val="0"/>
          <c:invertIfNegative val="0"/>
          <c:dLbls>
            <c:txPr>
              <a:bodyPr/>
              <a:lstStyle/>
              <a:p>
                <a:pPr>
                  <a:defRPr sz="1600">
                    <a:latin typeface="Trebuchet MS" panose="020B0603020202020204" pitchFamily="34" charset="0"/>
                  </a:defRPr>
                </a:pPr>
                <a:endParaRPr lang="en-US"/>
              </a:p>
            </c:txPr>
            <c:dLblPos val="outEnd"/>
            <c:showLegendKey val="0"/>
            <c:showVal val="1"/>
            <c:showCatName val="0"/>
            <c:showSerName val="0"/>
            <c:showPercent val="0"/>
            <c:showBubbleSize val="0"/>
            <c:showLeaderLines val="0"/>
          </c:dLbls>
          <c:cat>
            <c:strRef>
              <c:f>Datos!$B$432:$B$434</c:f>
              <c:strCache>
                <c:ptCount val="3"/>
                <c:pt idx="0">
                  <c:v>Yes</c:v>
                </c:pt>
                <c:pt idx="1">
                  <c:v>No</c:v>
                </c:pt>
                <c:pt idx="2">
                  <c:v>I don't know</c:v>
                </c:pt>
              </c:strCache>
            </c:strRef>
          </c:cat>
          <c:val>
            <c:numRef>
              <c:f>Datos!$D$432:$D$434</c:f>
              <c:numCache>
                <c:formatCode>0.00%</c:formatCode>
                <c:ptCount val="3"/>
                <c:pt idx="0">
                  <c:v>0.89635854341736698</c:v>
                </c:pt>
                <c:pt idx="1">
                  <c:v>2.2408963585434174E-2</c:v>
                </c:pt>
                <c:pt idx="2">
                  <c:v>8.1232492997198869E-2</c:v>
                </c:pt>
              </c:numCache>
            </c:numRef>
          </c:val>
        </c:ser>
        <c:dLbls>
          <c:showLegendKey val="0"/>
          <c:showVal val="0"/>
          <c:showCatName val="0"/>
          <c:showSerName val="0"/>
          <c:showPercent val="0"/>
          <c:showBubbleSize val="0"/>
        </c:dLbls>
        <c:gapWidth val="100"/>
        <c:axId val="192288640"/>
        <c:axId val="192290176"/>
      </c:barChart>
      <c:catAx>
        <c:axId val="192288640"/>
        <c:scaling>
          <c:orientation val="minMax"/>
        </c:scaling>
        <c:delete val="0"/>
        <c:axPos val="b"/>
        <c:numFmt formatCode="General" sourceLinked="1"/>
        <c:majorTickMark val="out"/>
        <c:minorTickMark val="none"/>
        <c:tickLblPos val="nextTo"/>
        <c:txPr>
          <a:bodyPr/>
          <a:lstStyle/>
          <a:p>
            <a:pPr>
              <a:defRPr sz="1600">
                <a:latin typeface="Trebuchet MS" panose="020B0603020202020204" pitchFamily="34" charset="0"/>
              </a:defRPr>
            </a:pPr>
            <a:endParaRPr lang="en-US"/>
          </a:p>
        </c:txPr>
        <c:crossAx val="192290176"/>
        <c:crosses val="autoZero"/>
        <c:auto val="1"/>
        <c:lblAlgn val="ctr"/>
        <c:lblOffset val="100"/>
        <c:noMultiLvlLbl val="0"/>
      </c:catAx>
      <c:valAx>
        <c:axId val="192290176"/>
        <c:scaling>
          <c:orientation val="minMax"/>
        </c:scaling>
        <c:delete val="1"/>
        <c:axPos val="l"/>
        <c:numFmt formatCode="0.00%" sourceLinked="1"/>
        <c:majorTickMark val="out"/>
        <c:minorTickMark val="none"/>
        <c:tickLblPos val="nextTo"/>
        <c:crossAx val="192288640"/>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49126618547681539"/>
          <c:y val="5.0925925925925923E-2"/>
          <c:w val="0.4698449256342957"/>
          <c:h val="0.89814814814814814"/>
        </c:manualLayout>
      </c:layout>
      <c:barChart>
        <c:barDir val="bar"/>
        <c:grouping val="clustered"/>
        <c:varyColors val="0"/>
        <c:ser>
          <c:idx val="0"/>
          <c:order val="0"/>
          <c:invertIfNegative val="0"/>
          <c:dLbls>
            <c:txPr>
              <a:bodyPr/>
              <a:lstStyle/>
              <a:p>
                <a:pPr>
                  <a:defRPr sz="1600">
                    <a:latin typeface="Trebuchet MS" panose="020B0603020202020204" pitchFamily="34" charset="0"/>
                  </a:defRPr>
                </a:pPr>
                <a:endParaRPr lang="en-US"/>
              </a:p>
            </c:txPr>
            <c:dLblPos val="outEnd"/>
            <c:showLegendKey val="0"/>
            <c:showVal val="1"/>
            <c:showCatName val="0"/>
            <c:showSerName val="0"/>
            <c:showPercent val="0"/>
            <c:showBubbleSize val="0"/>
            <c:showLeaderLines val="0"/>
          </c:dLbls>
          <c:cat>
            <c:strRef>
              <c:f>Datos!$B$299:$B$308</c:f>
              <c:strCache>
                <c:ptCount val="10"/>
                <c:pt idx="0">
                  <c:v>I am getting too old</c:v>
                </c:pt>
                <c:pt idx="1">
                  <c:v>The courses of interest take too long</c:v>
                </c:pt>
                <c:pt idx="2">
                  <c:v>I have no money for / I find it too expensive</c:v>
                </c:pt>
                <c:pt idx="3">
                  <c:v>I don't feel myself an older adult</c:v>
                </c:pt>
                <c:pt idx="4">
                  <c:v>No interesting subjects</c:v>
                </c:pt>
                <c:pt idx="5">
                  <c:v>Health reasons</c:v>
                </c:pt>
                <c:pt idx="6">
                  <c:v>Personal circumstances (other than health)</c:v>
                </c:pt>
                <c:pt idx="7">
                  <c:v>Lack of time</c:v>
                </c:pt>
                <c:pt idx="8">
                  <c:v>The time of the course didn't suit me</c:v>
                </c:pt>
                <c:pt idx="9">
                  <c:v>Other</c:v>
                </c:pt>
              </c:strCache>
            </c:strRef>
          </c:cat>
          <c:val>
            <c:numRef>
              <c:f>Datos!$D$299:$D$308</c:f>
              <c:numCache>
                <c:formatCode>0.00%</c:formatCode>
                <c:ptCount val="10"/>
                <c:pt idx="0">
                  <c:v>5.6022408963585435E-3</c:v>
                </c:pt>
                <c:pt idx="1">
                  <c:v>2.5210084033613446E-2</c:v>
                </c:pt>
                <c:pt idx="2">
                  <c:v>3.081232492997199E-2</c:v>
                </c:pt>
                <c:pt idx="3">
                  <c:v>3.081232492997199E-2</c:v>
                </c:pt>
                <c:pt idx="4">
                  <c:v>7.2829131652661069E-2</c:v>
                </c:pt>
                <c:pt idx="5">
                  <c:v>8.683473389355742E-2</c:v>
                </c:pt>
                <c:pt idx="6">
                  <c:v>0.21008403361344538</c:v>
                </c:pt>
                <c:pt idx="7">
                  <c:v>0.21288515406162464</c:v>
                </c:pt>
                <c:pt idx="8">
                  <c:v>0.22128851540616246</c:v>
                </c:pt>
                <c:pt idx="9">
                  <c:v>0.32212885154061621</c:v>
                </c:pt>
              </c:numCache>
            </c:numRef>
          </c:val>
        </c:ser>
        <c:dLbls>
          <c:showLegendKey val="0"/>
          <c:showVal val="0"/>
          <c:showCatName val="0"/>
          <c:showSerName val="0"/>
          <c:showPercent val="0"/>
          <c:showBubbleSize val="0"/>
        </c:dLbls>
        <c:gapWidth val="100"/>
        <c:axId val="192335232"/>
        <c:axId val="192357504"/>
      </c:barChart>
      <c:catAx>
        <c:axId val="192335232"/>
        <c:scaling>
          <c:orientation val="minMax"/>
        </c:scaling>
        <c:delete val="0"/>
        <c:axPos val="l"/>
        <c:numFmt formatCode="General" sourceLinked="1"/>
        <c:majorTickMark val="out"/>
        <c:minorTickMark val="none"/>
        <c:tickLblPos val="nextTo"/>
        <c:txPr>
          <a:bodyPr/>
          <a:lstStyle/>
          <a:p>
            <a:pPr>
              <a:defRPr sz="1600">
                <a:latin typeface="Trebuchet MS" panose="020B0603020202020204" pitchFamily="34" charset="0"/>
              </a:defRPr>
            </a:pPr>
            <a:endParaRPr lang="en-US"/>
          </a:p>
        </c:txPr>
        <c:crossAx val="192357504"/>
        <c:crosses val="autoZero"/>
        <c:auto val="1"/>
        <c:lblAlgn val="ctr"/>
        <c:lblOffset val="100"/>
        <c:noMultiLvlLbl val="0"/>
      </c:catAx>
      <c:valAx>
        <c:axId val="192357504"/>
        <c:scaling>
          <c:orientation val="minMax"/>
        </c:scaling>
        <c:delete val="1"/>
        <c:axPos val="b"/>
        <c:numFmt formatCode="0.00%" sourceLinked="1"/>
        <c:majorTickMark val="out"/>
        <c:minorTickMark val="none"/>
        <c:tickLblPos val="nextTo"/>
        <c:crossAx val="192335232"/>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45715398075240593"/>
          <c:y val="5.0925925925925923E-2"/>
          <c:w val="0.48700549843991325"/>
          <c:h val="0.89814814814814814"/>
        </c:manualLayout>
      </c:layout>
      <c:barChart>
        <c:barDir val="bar"/>
        <c:grouping val="clustered"/>
        <c:varyColors val="0"/>
        <c:ser>
          <c:idx val="0"/>
          <c:order val="0"/>
          <c:invertIfNegative val="0"/>
          <c:dLbls>
            <c:txPr>
              <a:bodyPr/>
              <a:lstStyle/>
              <a:p>
                <a:pPr>
                  <a:defRPr sz="1600">
                    <a:latin typeface="Trebuchet MS" panose="020B0603020202020204" pitchFamily="34" charset="0"/>
                  </a:defRPr>
                </a:pPr>
                <a:endParaRPr lang="en-US"/>
              </a:p>
            </c:txPr>
            <c:dLblPos val="outEnd"/>
            <c:showLegendKey val="0"/>
            <c:showVal val="1"/>
            <c:showCatName val="0"/>
            <c:showSerName val="0"/>
            <c:showPercent val="0"/>
            <c:showBubbleSize val="0"/>
            <c:showLeaderLines val="0"/>
          </c:dLbls>
          <c:cat>
            <c:strRef>
              <c:f>Datos!$B$441:$B$445</c:f>
              <c:strCache>
                <c:ptCount val="5"/>
                <c:pt idx="0">
                  <c:v>Society and Law Sciencies</c:v>
                </c:pt>
                <c:pt idx="1">
                  <c:v>Health and Social Action</c:v>
                </c:pt>
                <c:pt idx="2">
                  <c:v>Experimental Sciences</c:v>
                </c:pt>
                <c:pt idx="3">
                  <c:v>Computer Science, Image and Sound</c:v>
                </c:pt>
                <c:pt idx="4">
                  <c:v>Humanities</c:v>
                </c:pt>
              </c:strCache>
            </c:strRef>
          </c:cat>
          <c:val>
            <c:numRef>
              <c:f>Datos!$D$441:$D$445</c:f>
              <c:numCache>
                <c:formatCode>0.00%</c:formatCode>
                <c:ptCount val="5"/>
                <c:pt idx="0">
                  <c:v>0.14849999999999999</c:v>
                </c:pt>
                <c:pt idx="1">
                  <c:v>0.18479999999999999</c:v>
                </c:pt>
                <c:pt idx="2">
                  <c:v>0.23530000000000001</c:v>
                </c:pt>
                <c:pt idx="3">
                  <c:v>0.43680000000000002</c:v>
                </c:pt>
                <c:pt idx="4">
                  <c:v>0.7339</c:v>
                </c:pt>
              </c:numCache>
            </c:numRef>
          </c:val>
        </c:ser>
        <c:dLbls>
          <c:showLegendKey val="0"/>
          <c:showVal val="0"/>
          <c:showCatName val="0"/>
          <c:showSerName val="0"/>
          <c:showPercent val="0"/>
          <c:showBubbleSize val="0"/>
        </c:dLbls>
        <c:gapWidth val="100"/>
        <c:axId val="192384384"/>
        <c:axId val="192390272"/>
      </c:barChart>
      <c:catAx>
        <c:axId val="192384384"/>
        <c:scaling>
          <c:orientation val="minMax"/>
        </c:scaling>
        <c:delete val="0"/>
        <c:axPos val="l"/>
        <c:numFmt formatCode="General" sourceLinked="1"/>
        <c:majorTickMark val="out"/>
        <c:minorTickMark val="none"/>
        <c:tickLblPos val="nextTo"/>
        <c:txPr>
          <a:bodyPr/>
          <a:lstStyle/>
          <a:p>
            <a:pPr>
              <a:defRPr sz="1600">
                <a:latin typeface="Trebuchet MS" panose="020B0603020202020204" pitchFamily="34" charset="0"/>
              </a:defRPr>
            </a:pPr>
            <a:endParaRPr lang="en-US"/>
          </a:p>
        </c:txPr>
        <c:crossAx val="192390272"/>
        <c:crosses val="autoZero"/>
        <c:auto val="1"/>
        <c:lblAlgn val="ctr"/>
        <c:lblOffset val="100"/>
        <c:noMultiLvlLbl val="0"/>
      </c:catAx>
      <c:valAx>
        <c:axId val="192390272"/>
        <c:scaling>
          <c:orientation val="minMax"/>
        </c:scaling>
        <c:delete val="1"/>
        <c:axPos val="b"/>
        <c:numFmt formatCode="0.00%" sourceLinked="1"/>
        <c:majorTickMark val="out"/>
        <c:minorTickMark val="none"/>
        <c:tickLblPos val="nextTo"/>
        <c:crossAx val="192384384"/>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barChart>
        <c:barDir val="col"/>
        <c:grouping val="clustered"/>
        <c:varyColors val="0"/>
        <c:ser>
          <c:idx val="0"/>
          <c:order val="0"/>
          <c:spPr>
            <a:solidFill>
              <a:schemeClr val="accent6"/>
            </a:solidFill>
          </c:spPr>
          <c:invertIfNegative val="0"/>
          <c:dLbls>
            <c:txPr>
              <a:bodyPr/>
              <a:lstStyle/>
              <a:p>
                <a:pPr>
                  <a:defRPr sz="1600">
                    <a:latin typeface="Trebuchet MS" panose="020B0603020202020204" pitchFamily="34" charset="0"/>
                  </a:defRPr>
                </a:pPr>
                <a:endParaRPr lang="en-US"/>
              </a:p>
            </c:txPr>
            <c:dLblPos val="outEnd"/>
            <c:showLegendKey val="0"/>
            <c:showVal val="1"/>
            <c:showCatName val="0"/>
            <c:showSerName val="0"/>
            <c:showPercent val="0"/>
            <c:showBubbleSize val="0"/>
            <c:showLeaderLines val="0"/>
          </c:dLbls>
          <c:cat>
            <c:strRef>
              <c:f>Datos!$B$492:$B$493</c:f>
              <c:strCache>
                <c:ptCount val="2"/>
                <c:pt idx="0">
                  <c:v>Two times per week</c:v>
                </c:pt>
                <c:pt idx="1">
                  <c:v>Three times per week</c:v>
                </c:pt>
              </c:strCache>
            </c:strRef>
          </c:cat>
          <c:val>
            <c:numRef>
              <c:f>Datos!$D$492:$D$493</c:f>
              <c:numCache>
                <c:formatCode>0.00%</c:formatCode>
                <c:ptCount val="2"/>
                <c:pt idx="0">
                  <c:v>0.82072829131652658</c:v>
                </c:pt>
                <c:pt idx="1">
                  <c:v>0.17927170868347339</c:v>
                </c:pt>
              </c:numCache>
            </c:numRef>
          </c:val>
        </c:ser>
        <c:dLbls>
          <c:showLegendKey val="0"/>
          <c:showVal val="0"/>
          <c:showCatName val="0"/>
          <c:showSerName val="0"/>
          <c:showPercent val="0"/>
          <c:showBubbleSize val="0"/>
        </c:dLbls>
        <c:gapWidth val="100"/>
        <c:axId val="193408000"/>
        <c:axId val="193450752"/>
      </c:barChart>
      <c:catAx>
        <c:axId val="193408000"/>
        <c:scaling>
          <c:orientation val="minMax"/>
        </c:scaling>
        <c:delete val="0"/>
        <c:axPos val="b"/>
        <c:numFmt formatCode="General" sourceLinked="1"/>
        <c:majorTickMark val="out"/>
        <c:minorTickMark val="none"/>
        <c:tickLblPos val="nextTo"/>
        <c:txPr>
          <a:bodyPr/>
          <a:lstStyle/>
          <a:p>
            <a:pPr>
              <a:defRPr sz="1600">
                <a:latin typeface="Trebuchet MS" panose="020B0603020202020204" pitchFamily="34" charset="0"/>
              </a:defRPr>
            </a:pPr>
            <a:endParaRPr lang="en-US"/>
          </a:p>
        </c:txPr>
        <c:crossAx val="193450752"/>
        <c:crosses val="autoZero"/>
        <c:auto val="1"/>
        <c:lblAlgn val="ctr"/>
        <c:lblOffset val="100"/>
        <c:noMultiLvlLbl val="0"/>
      </c:catAx>
      <c:valAx>
        <c:axId val="193450752"/>
        <c:scaling>
          <c:orientation val="minMax"/>
        </c:scaling>
        <c:delete val="1"/>
        <c:axPos val="l"/>
        <c:numFmt formatCode="0.00%" sourceLinked="1"/>
        <c:majorTickMark val="out"/>
        <c:minorTickMark val="none"/>
        <c:tickLblPos val="nextTo"/>
        <c:crossAx val="193408000"/>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barChart>
        <c:barDir val="col"/>
        <c:grouping val="clustered"/>
        <c:varyColors val="0"/>
        <c:ser>
          <c:idx val="0"/>
          <c:order val="0"/>
          <c:invertIfNegative val="0"/>
          <c:dLbls>
            <c:txPr>
              <a:bodyPr/>
              <a:lstStyle/>
              <a:p>
                <a:pPr>
                  <a:defRPr sz="1600">
                    <a:latin typeface="Trebuchet MS" panose="020B0603020202020204" pitchFamily="34" charset="0"/>
                  </a:defRPr>
                </a:pPr>
                <a:endParaRPr lang="en-US"/>
              </a:p>
            </c:txPr>
            <c:dLblPos val="outEnd"/>
            <c:showLegendKey val="0"/>
            <c:showVal val="1"/>
            <c:showCatName val="0"/>
            <c:showSerName val="0"/>
            <c:showPercent val="0"/>
            <c:showBubbleSize val="0"/>
            <c:showLeaderLines val="0"/>
          </c:dLbls>
          <c:cat>
            <c:strRef>
              <c:f>Datos!$B$484:$B$485</c:f>
              <c:strCache>
                <c:ptCount val="2"/>
                <c:pt idx="0">
                  <c:v>Afternoons</c:v>
                </c:pt>
                <c:pt idx="1">
                  <c:v>Mornings</c:v>
                </c:pt>
              </c:strCache>
            </c:strRef>
          </c:cat>
          <c:val>
            <c:numRef>
              <c:f>Datos!$D$484:$D$485</c:f>
              <c:numCache>
                <c:formatCode>0.00%</c:formatCode>
                <c:ptCount val="2"/>
                <c:pt idx="0">
                  <c:v>0.86834733893557425</c:v>
                </c:pt>
                <c:pt idx="1">
                  <c:v>0.13165266106442577</c:v>
                </c:pt>
              </c:numCache>
            </c:numRef>
          </c:val>
        </c:ser>
        <c:dLbls>
          <c:showLegendKey val="0"/>
          <c:showVal val="0"/>
          <c:showCatName val="0"/>
          <c:showSerName val="0"/>
          <c:showPercent val="0"/>
          <c:showBubbleSize val="0"/>
        </c:dLbls>
        <c:gapWidth val="100"/>
        <c:axId val="193463040"/>
        <c:axId val="193464576"/>
      </c:barChart>
      <c:catAx>
        <c:axId val="193463040"/>
        <c:scaling>
          <c:orientation val="minMax"/>
        </c:scaling>
        <c:delete val="0"/>
        <c:axPos val="b"/>
        <c:numFmt formatCode="General" sourceLinked="1"/>
        <c:majorTickMark val="out"/>
        <c:minorTickMark val="none"/>
        <c:tickLblPos val="nextTo"/>
        <c:txPr>
          <a:bodyPr/>
          <a:lstStyle/>
          <a:p>
            <a:pPr>
              <a:defRPr sz="1600">
                <a:latin typeface="Trebuchet MS" panose="020B0603020202020204" pitchFamily="34" charset="0"/>
              </a:defRPr>
            </a:pPr>
            <a:endParaRPr lang="en-US"/>
          </a:p>
        </c:txPr>
        <c:crossAx val="193464576"/>
        <c:crosses val="autoZero"/>
        <c:auto val="1"/>
        <c:lblAlgn val="ctr"/>
        <c:lblOffset val="100"/>
        <c:noMultiLvlLbl val="0"/>
      </c:catAx>
      <c:valAx>
        <c:axId val="193464576"/>
        <c:scaling>
          <c:orientation val="minMax"/>
        </c:scaling>
        <c:delete val="1"/>
        <c:axPos val="l"/>
        <c:numFmt formatCode="0.00%" sourceLinked="1"/>
        <c:majorTickMark val="out"/>
        <c:minorTickMark val="none"/>
        <c:tickLblPos val="nextTo"/>
        <c:crossAx val="193463040"/>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barChart>
        <c:barDir val="col"/>
        <c:grouping val="clustered"/>
        <c:varyColors val="0"/>
        <c:ser>
          <c:idx val="0"/>
          <c:order val="0"/>
          <c:invertIfNegative val="0"/>
          <c:dLbls>
            <c:txPr>
              <a:bodyPr/>
              <a:lstStyle/>
              <a:p>
                <a:pPr>
                  <a:defRPr sz="1400">
                    <a:latin typeface="Trebuchet MS" panose="020B0603020202020204" pitchFamily="34" charset="0"/>
                  </a:defRPr>
                </a:pPr>
                <a:endParaRPr lang="en-US"/>
              </a:p>
            </c:txPr>
            <c:dLblPos val="outEnd"/>
            <c:showLegendKey val="0"/>
            <c:showVal val="1"/>
            <c:showCatName val="0"/>
            <c:showSerName val="0"/>
            <c:showPercent val="0"/>
            <c:showBubbleSize val="0"/>
            <c:showLeaderLines val="0"/>
          </c:dLbls>
          <c:cat>
            <c:strRef>
              <c:f>Datos!$B$510:$B$512</c:f>
              <c:strCache>
                <c:ptCount val="3"/>
                <c:pt idx="0">
                  <c:v>&lt; 14 lectures</c:v>
                </c:pt>
                <c:pt idx="1">
                  <c:v>14 - 20 lectures</c:v>
                </c:pt>
                <c:pt idx="2">
                  <c:v>No preference</c:v>
                </c:pt>
              </c:strCache>
            </c:strRef>
          </c:cat>
          <c:val>
            <c:numRef>
              <c:f>Datos!$D$510:$D$512</c:f>
              <c:numCache>
                <c:formatCode>0.00%</c:formatCode>
                <c:ptCount val="3"/>
                <c:pt idx="0">
                  <c:v>0.1176470588235294</c:v>
                </c:pt>
                <c:pt idx="1">
                  <c:v>0.55182072829131656</c:v>
                </c:pt>
                <c:pt idx="2">
                  <c:v>0.330532212885154</c:v>
                </c:pt>
              </c:numCache>
            </c:numRef>
          </c:val>
        </c:ser>
        <c:dLbls>
          <c:showLegendKey val="0"/>
          <c:showVal val="0"/>
          <c:showCatName val="0"/>
          <c:showSerName val="0"/>
          <c:showPercent val="0"/>
          <c:showBubbleSize val="0"/>
        </c:dLbls>
        <c:gapWidth val="100"/>
        <c:axId val="193520000"/>
        <c:axId val="193521536"/>
      </c:barChart>
      <c:catAx>
        <c:axId val="193520000"/>
        <c:scaling>
          <c:orientation val="minMax"/>
        </c:scaling>
        <c:delete val="0"/>
        <c:axPos val="b"/>
        <c:numFmt formatCode="General" sourceLinked="1"/>
        <c:majorTickMark val="out"/>
        <c:minorTickMark val="none"/>
        <c:tickLblPos val="nextTo"/>
        <c:txPr>
          <a:bodyPr/>
          <a:lstStyle/>
          <a:p>
            <a:pPr>
              <a:defRPr sz="1400">
                <a:latin typeface="Trebuchet MS" panose="020B0603020202020204" pitchFamily="34" charset="0"/>
              </a:defRPr>
            </a:pPr>
            <a:endParaRPr lang="en-US"/>
          </a:p>
        </c:txPr>
        <c:crossAx val="193521536"/>
        <c:crosses val="autoZero"/>
        <c:auto val="1"/>
        <c:lblAlgn val="ctr"/>
        <c:lblOffset val="100"/>
        <c:noMultiLvlLbl val="0"/>
      </c:catAx>
      <c:valAx>
        <c:axId val="193521536"/>
        <c:scaling>
          <c:orientation val="minMax"/>
        </c:scaling>
        <c:delete val="1"/>
        <c:axPos val="l"/>
        <c:numFmt formatCode="0.00%" sourceLinked="1"/>
        <c:majorTickMark val="out"/>
        <c:minorTickMark val="none"/>
        <c:tickLblPos val="nextTo"/>
        <c:crossAx val="193520000"/>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barChart>
        <c:barDir val="col"/>
        <c:grouping val="clustered"/>
        <c:varyColors val="0"/>
        <c:ser>
          <c:idx val="0"/>
          <c:order val="0"/>
          <c:invertIfNegative val="0"/>
          <c:dLbls>
            <c:txPr>
              <a:bodyPr/>
              <a:lstStyle/>
              <a:p>
                <a:pPr>
                  <a:defRPr sz="1400">
                    <a:latin typeface="Trebuchet MS" panose="020B0603020202020204" pitchFamily="34" charset="0"/>
                  </a:defRPr>
                </a:pPr>
                <a:endParaRPr lang="en-US"/>
              </a:p>
            </c:txPr>
            <c:dLblPos val="outEnd"/>
            <c:showLegendKey val="0"/>
            <c:showVal val="1"/>
            <c:showCatName val="0"/>
            <c:showSerName val="0"/>
            <c:showPercent val="0"/>
            <c:showBubbleSize val="0"/>
            <c:showLeaderLines val="0"/>
          </c:dLbls>
          <c:cat>
            <c:strRef>
              <c:f>Datos!$B$519:$B$522</c:f>
              <c:strCache>
                <c:ptCount val="4"/>
                <c:pt idx="0">
                  <c:v>&lt; 2 hours</c:v>
                </c:pt>
                <c:pt idx="1">
                  <c:v>2 hours</c:v>
                </c:pt>
                <c:pt idx="2">
                  <c:v>3 hours</c:v>
                </c:pt>
                <c:pt idx="3">
                  <c:v>No preference</c:v>
                </c:pt>
              </c:strCache>
            </c:strRef>
          </c:cat>
          <c:val>
            <c:numRef>
              <c:f>Datos!$D$519:$D$522</c:f>
              <c:numCache>
                <c:formatCode>0.00%</c:formatCode>
                <c:ptCount val="4"/>
                <c:pt idx="0">
                  <c:v>7.5630252100840331E-2</c:v>
                </c:pt>
                <c:pt idx="1">
                  <c:v>0.31652661064425769</c:v>
                </c:pt>
                <c:pt idx="2">
                  <c:v>0.49019607843137253</c:v>
                </c:pt>
                <c:pt idx="3">
                  <c:v>0.1176470588235294</c:v>
                </c:pt>
              </c:numCache>
            </c:numRef>
          </c:val>
        </c:ser>
        <c:dLbls>
          <c:showLegendKey val="0"/>
          <c:showVal val="0"/>
          <c:showCatName val="0"/>
          <c:showSerName val="0"/>
          <c:showPercent val="0"/>
          <c:showBubbleSize val="0"/>
        </c:dLbls>
        <c:gapWidth val="100"/>
        <c:axId val="193550208"/>
        <c:axId val="193551744"/>
      </c:barChart>
      <c:catAx>
        <c:axId val="193550208"/>
        <c:scaling>
          <c:orientation val="minMax"/>
        </c:scaling>
        <c:delete val="0"/>
        <c:axPos val="b"/>
        <c:numFmt formatCode="General" sourceLinked="1"/>
        <c:majorTickMark val="out"/>
        <c:minorTickMark val="none"/>
        <c:tickLblPos val="nextTo"/>
        <c:txPr>
          <a:bodyPr/>
          <a:lstStyle/>
          <a:p>
            <a:pPr>
              <a:defRPr sz="1400">
                <a:latin typeface="Trebuchet MS" panose="020B0603020202020204" pitchFamily="34" charset="0"/>
              </a:defRPr>
            </a:pPr>
            <a:endParaRPr lang="en-US"/>
          </a:p>
        </c:txPr>
        <c:crossAx val="193551744"/>
        <c:crosses val="autoZero"/>
        <c:auto val="1"/>
        <c:lblAlgn val="ctr"/>
        <c:lblOffset val="100"/>
        <c:noMultiLvlLbl val="0"/>
      </c:catAx>
      <c:valAx>
        <c:axId val="193551744"/>
        <c:scaling>
          <c:orientation val="minMax"/>
        </c:scaling>
        <c:delete val="1"/>
        <c:axPos val="l"/>
        <c:numFmt formatCode="0.00%" sourceLinked="1"/>
        <c:majorTickMark val="out"/>
        <c:minorTickMark val="none"/>
        <c:tickLblPos val="nextTo"/>
        <c:crossAx val="193550208"/>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a:t>Priority</a:t>
            </a:r>
            <a:r>
              <a:rPr lang="en-US" baseline="0"/>
              <a:t> 1</a:t>
            </a:r>
            <a:endParaRPr lang="en-US"/>
          </a:p>
        </c:rich>
      </c:tx>
      <c:layout/>
      <c:overlay val="0"/>
    </c:title>
    <c:autoTitleDeleted val="0"/>
    <c:plotArea>
      <c:layout>
        <c:manualLayout>
          <c:layoutTarget val="inner"/>
          <c:xMode val="edge"/>
          <c:yMode val="edge"/>
          <c:x val="0.50987598425196845"/>
          <c:y val="0.16284740449110527"/>
          <c:w val="0.46512401574803147"/>
          <c:h val="0.78622666958296883"/>
        </c:manualLayout>
      </c:layout>
      <c:barChart>
        <c:barDir val="bar"/>
        <c:grouping val="clustered"/>
        <c:varyColors val="0"/>
        <c:ser>
          <c:idx val="0"/>
          <c:order val="0"/>
          <c:tx>
            <c:strRef>
              <c:f>Hoja1!$B$1</c:f>
              <c:strCache>
                <c:ptCount val="1"/>
                <c:pt idx="0">
                  <c:v>1</c:v>
                </c:pt>
              </c:strCache>
            </c:strRef>
          </c:tx>
          <c:invertIfNegative val="0"/>
          <c:dLbls>
            <c:dLblPos val="outEnd"/>
            <c:showLegendKey val="0"/>
            <c:showVal val="1"/>
            <c:showCatName val="0"/>
            <c:showSerName val="0"/>
            <c:showPercent val="0"/>
            <c:showBubbleSize val="0"/>
            <c:showLeaderLines val="0"/>
          </c:dLbls>
          <c:cat>
            <c:strRef>
              <c:f>Hoja1!$A$2:$A$11</c:f>
              <c:strCache>
                <c:ptCount val="10"/>
                <c:pt idx="0">
                  <c:v>The length of the course</c:v>
                </c:pt>
                <c:pt idx="1">
                  <c:v>The quality of the course location</c:v>
                </c:pt>
                <c:pt idx="2">
                  <c:v>Whether acquaintances attend too</c:v>
                </c:pt>
                <c:pt idx="3">
                  <c:v>The period of the course</c:v>
                </c:pt>
                <c:pt idx="4">
                  <c:v>The course fees</c:v>
                </c:pt>
                <c:pt idx="5">
                  <c:v>The distance between my place of living and the course location</c:v>
                </c:pt>
                <c:pt idx="6">
                  <c:v>Whether there is a trip or an excursion connected to the course</c:v>
                </c:pt>
                <c:pt idx="7">
                  <c:v>The day and the hour</c:v>
                </c:pt>
                <c:pt idx="8">
                  <c:v>The lecturer</c:v>
                </c:pt>
                <c:pt idx="9">
                  <c:v>The subject</c:v>
                </c:pt>
              </c:strCache>
            </c:strRef>
          </c:cat>
          <c:val>
            <c:numRef>
              <c:f>Hoja1!$B$2:$B$11</c:f>
              <c:numCache>
                <c:formatCode>0.00%</c:formatCode>
                <c:ptCount val="10"/>
                <c:pt idx="0">
                  <c:v>0.1232</c:v>
                </c:pt>
                <c:pt idx="1">
                  <c:v>0.13450000000000001</c:v>
                </c:pt>
                <c:pt idx="2">
                  <c:v>0.1457</c:v>
                </c:pt>
                <c:pt idx="3">
                  <c:v>0.1457</c:v>
                </c:pt>
                <c:pt idx="4">
                  <c:v>0.15409999999999999</c:v>
                </c:pt>
                <c:pt idx="5">
                  <c:v>0.16250000000000001</c:v>
                </c:pt>
                <c:pt idx="6">
                  <c:v>0.17369999999999999</c:v>
                </c:pt>
                <c:pt idx="7">
                  <c:v>0.20730000000000001</c:v>
                </c:pt>
                <c:pt idx="8">
                  <c:v>0.31369999999999998</c:v>
                </c:pt>
                <c:pt idx="9">
                  <c:v>0.66110000000000002</c:v>
                </c:pt>
              </c:numCache>
            </c:numRef>
          </c:val>
        </c:ser>
        <c:dLbls>
          <c:showLegendKey val="0"/>
          <c:showVal val="0"/>
          <c:showCatName val="0"/>
          <c:showSerName val="0"/>
          <c:showPercent val="0"/>
          <c:showBubbleSize val="0"/>
        </c:dLbls>
        <c:gapWidth val="100"/>
        <c:axId val="193873792"/>
        <c:axId val="193875328"/>
      </c:barChart>
      <c:catAx>
        <c:axId val="193873792"/>
        <c:scaling>
          <c:orientation val="minMax"/>
        </c:scaling>
        <c:delete val="0"/>
        <c:axPos val="l"/>
        <c:numFmt formatCode="General" sourceLinked="1"/>
        <c:majorTickMark val="out"/>
        <c:minorTickMark val="none"/>
        <c:tickLblPos val="nextTo"/>
        <c:crossAx val="193875328"/>
        <c:crosses val="autoZero"/>
        <c:auto val="1"/>
        <c:lblAlgn val="ctr"/>
        <c:lblOffset val="100"/>
        <c:noMultiLvlLbl val="0"/>
      </c:catAx>
      <c:valAx>
        <c:axId val="193875328"/>
        <c:scaling>
          <c:orientation val="minMax"/>
        </c:scaling>
        <c:delete val="1"/>
        <c:axPos val="b"/>
        <c:numFmt formatCode="0.00%" sourceLinked="1"/>
        <c:majorTickMark val="out"/>
        <c:minorTickMark val="none"/>
        <c:tickLblPos val="nextTo"/>
        <c:crossAx val="193873792"/>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a:t>Priority</a:t>
            </a:r>
            <a:r>
              <a:rPr lang="en-US" baseline="0"/>
              <a:t> 2</a:t>
            </a:r>
            <a:endParaRPr lang="en-US"/>
          </a:p>
        </c:rich>
      </c:tx>
      <c:layout/>
      <c:overlay val="0"/>
    </c:title>
    <c:autoTitleDeleted val="0"/>
    <c:plotArea>
      <c:layout>
        <c:manualLayout>
          <c:layoutTarget val="inner"/>
          <c:xMode val="edge"/>
          <c:yMode val="edge"/>
          <c:x val="0.50987598425196845"/>
          <c:y val="0.16284740449110527"/>
          <c:w val="0.39845734908136482"/>
          <c:h val="0.78622666958296883"/>
        </c:manualLayout>
      </c:layout>
      <c:barChart>
        <c:barDir val="bar"/>
        <c:grouping val="clustered"/>
        <c:varyColors val="0"/>
        <c:ser>
          <c:idx val="0"/>
          <c:order val="0"/>
          <c:invertIfNegative val="0"/>
          <c:dLbls>
            <c:dLblPos val="outEnd"/>
            <c:showLegendKey val="0"/>
            <c:showVal val="1"/>
            <c:showCatName val="0"/>
            <c:showSerName val="0"/>
            <c:showPercent val="0"/>
            <c:showBubbleSize val="0"/>
            <c:showLeaderLines val="0"/>
          </c:dLbls>
          <c:cat>
            <c:strRef>
              <c:f>Hoja1!$A$14:$A$23</c:f>
              <c:strCache>
                <c:ptCount val="10"/>
                <c:pt idx="0">
                  <c:v>The subject</c:v>
                </c:pt>
                <c:pt idx="1">
                  <c:v>Whether acquaintances attend too</c:v>
                </c:pt>
                <c:pt idx="2">
                  <c:v>Whether there is a trip or an excursion connected to the course</c:v>
                </c:pt>
                <c:pt idx="3">
                  <c:v>The course fees</c:v>
                </c:pt>
                <c:pt idx="4">
                  <c:v>The length of the course</c:v>
                </c:pt>
                <c:pt idx="5">
                  <c:v>The quality of the course location</c:v>
                </c:pt>
                <c:pt idx="6">
                  <c:v>The period of the course</c:v>
                </c:pt>
                <c:pt idx="7">
                  <c:v>The distance between my place of living and the course location</c:v>
                </c:pt>
                <c:pt idx="8">
                  <c:v>The lecturer</c:v>
                </c:pt>
                <c:pt idx="9">
                  <c:v>The day and the hour</c:v>
                </c:pt>
              </c:strCache>
            </c:strRef>
          </c:cat>
          <c:val>
            <c:numRef>
              <c:f>Hoja1!$B$14:$B$23</c:f>
              <c:numCache>
                <c:formatCode>0.00%</c:formatCode>
                <c:ptCount val="10"/>
                <c:pt idx="0">
                  <c:v>3.6400000000000002E-2</c:v>
                </c:pt>
                <c:pt idx="1">
                  <c:v>6.4399999999999999E-2</c:v>
                </c:pt>
                <c:pt idx="2">
                  <c:v>8.1199999999999994E-2</c:v>
                </c:pt>
                <c:pt idx="3">
                  <c:v>8.6800000000000002E-2</c:v>
                </c:pt>
                <c:pt idx="4">
                  <c:v>0.1008</c:v>
                </c:pt>
                <c:pt idx="5">
                  <c:v>0.112</c:v>
                </c:pt>
                <c:pt idx="6">
                  <c:v>0.1232</c:v>
                </c:pt>
                <c:pt idx="7">
                  <c:v>0.13450000000000001</c:v>
                </c:pt>
                <c:pt idx="8">
                  <c:v>0.1709</c:v>
                </c:pt>
                <c:pt idx="9">
                  <c:v>0.18490000000000001</c:v>
                </c:pt>
              </c:numCache>
            </c:numRef>
          </c:val>
        </c:ser>
        <c:dLbls>
          <c:showLegendKey val="0"/>
          <c:showVal val="0"/>
          <c:showCatName val="0"/>
          <c:showSerName val="0"/>
          <c:showPercent val="0"/>
          <c:showBubbleSize val="0"/>
        </c:dLbls>
        <c:gapWidth val="100"/>
        <c:axId val="193908736"/>
        <c:axId val="193910272"/>
      </c:barChart>
      <c:catAx>
        <c:axId val="193908736"/>
        <c:scaling>
          <c:orientation val="minMax"/>
        </c:scaling>
        <c:delete val="0"/>
        <c:axPos val="l"/>
        <c:numFmt formatCode="General" sourceLinked="1"/>
        <c:majorTickMark val="out"/>
        <c:minorTickMark val="none"/>
        <c:tickLblPos val="nextTo"/>
        <c:crossAx val="193910272"/>
        <c:crosses val="autoZero"/>
        <c:auto val="1"/>
        <c:lblAlgn val="ctr"/>
        <c:lblOffset val="100"/>
        <c:noMultiLvlLbl val="0"/>
      </c:catAx>
      <c:valAx>
        <c:axId val="193910272"/>
        <c:scaling>
          <c:orientation val="minMax"/>
        </c:scaling>
        <c:delete val="1"/>
        <c:axPos val="b"/>
        <c:numFmt formatCode="0.00%" sourceLinked="1"/>
        <c:majorTickMark val="out"/>
        <c:minorTickMark val="none"/>
        <c:tickLblPos val="nextTo"/>
        <c:crossAx val="193908736"/>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a:t>Priority</a:t>
            </a:r>
            <a:r>
              <a:rPr lang="en-US" baseline="0"/>
              <a:t> 3</a:t>
            </a:r>
            <a:endParaRPr lang="en-US"/>
          </a:p>
        </c:rich>
      </c:tx>
      <c:overlay val="0"/>
    </c:title>
    <c:autoTitleDeleted val="0"/>
    <c:plotArea>
      <c:layout/>
      <c:barChart>
        <c:barDir val="bar"/>
        <c:grouping val="clustered"/>
        <c:varyColors val="0"/>
        <c:ser>
          <c:idx val="0"/>
          <c:order val="0"/>
          <c:invertIfNegative val="0"/>
          <c:dLbls>
            <c:dLblPos val="outEnd"/>
            <c:showLegendKey val="0"/>
            <c:showVal val="1"/>
            <c:showCatName val="0"/>
            <c:showSerName val="0"/>
            <c:showPercent val="0"/>
            <c:showBubbleSize val="0"/>
            <c:showLeaderLines val="0"/>
          </c:dLbls>
          <c:cat>
            <c:strRef>
              <c:f>Hoja1!$A$26:$A$35</c:f>
              <c:strCache>
                <c:ptCount val="10"/>
                <c:pt idx="0">
                  <c:v>The subject</c:v>
                </c:pt>
                <c:pt idx="1">
                  <c:v>Whether acquaintances attend too</c:v>
                </c:pt>
                <c:pt idx="2">
                  <c:v>The course fees</c:v>
                </c:pt>
                <c:pt idx="3">
                  <c:v>The lecturer</c:v>
                </c:pt>
                <c:pt idx="4">
                  <c:v>Whether there is a trip or an excursion connected to the course</c:v>
                </c:pt>
                <c:pt idx="5">
                  <c:v>The day and the hour</c:v>
                </c:pt>
                <c:pt idx="6">
                  <c:v>The quality of the course location</c:v>
                </c:pt>
                <c:pt idx="7">
                  <c:v>The distance between my place of living and the course location</c:v>
                </c:pt>
                <c:pt idx="8">
                  <c:v>The length of the course</c:v>
                </c:pt>
                <c:pt idx="9">
                  <c:v>The period of the course</c:v>
                </c:pt>
              </c:strCache>
            </c:strRef>
          </c:cat>
          <c:val>
            <c:numRef>
              <c:f>Hoja1!$B$26:$B$35</c:f>
              <c:numCache>
                <c:formatCode>0.00%</c:formatCode>
                <c:ptCount val="10"/>
                <c:pt idx="0">
                  <c:v>1.6799999999999999E-2</c:v>
                </c:pt>
                <c:pt idx="1">
                  <c:v>8.1199999999999994E-2</c:v>
                </c:pt>
                <c:pt idx="2">
                  <c:v>8.9599999999999999E-2</c:v>
                </c:pt>
                <c:pt idx="3">
                  <c:v>9.8000000000000004E-2</c:v>
                </c:pt>
                <c:pt idx="4">
                  <c:v>0.1036</c:v>
                </c:pt>
                <c:pt idx="5">
                  <c:v>0.12609999999999999</c:v>
                </c:pt>
                <c:pt idx="6">
                  <c:v>0.13730000000000001</c:v>
                </c:pt>
                <c:pt idx="7">
                  <c:v>0.1401</c:v>
                </c:pt>
                <c:pt idx="8">
                  <c:v>0.1457</c:v>
                </c:pt>
                <c:pt idx="9">
                  <c:v>0.16250000000000001</c:v>
                </c:pt>
              </c:numCache>
            </c:numRef>
          </c:val>
        </c:ser>
        <c:dLbls>
          <c:showLegendKey val="0"/>
          <c:showVal val="0"/>
          <c:showCatName val="0"/>
          <c:showSerName val="0"/>
          <c:showPercent val="0"/>
          <c:showBubbleSize val="0"/>
        </c:dLbls>
        <c:gapWidth val="100"/>
        <c:axId val="193708416"/>
        <c:axId val="193709952"/>
      </c:barChart>
      <c:catAx>
        <c:axId val="193708416"/>
        <c:scaling>
          <c:orientation val="minMax"/>
        </c:scaling>
        <c:delete val="0"/>
        <c:axPos val="l"/>
        <c:numFmt formatCode="General" sourceLinked="1"/>
        <c:majorTickMark val="out"/>
        <c:minorTickMark val="none"/>
        <c:tickLblPos val="nextTo"/>
        <c:crossAx val="193709952"/>
        <c:crosses val="autoZero"/>
        <c:auto val="1"/>
        <c:lblAlgn val="ctr"/>
        <c:lblOffset val="100"/>
        <c:noMultiLvlLbl val="0"/>
      </c:catAx>
      <c:valAx>
        <c:axId val="193709952"/>
        <c:scaling>
          <c:orientation val="minMax"/>
        </c:scaling>
        <c:delete val="1"/>
        <c:axPos val="b"/>
        <c:numFmt formatCode="0.00%" sourceLinked="1"/>
        <c:majorTickMark val="out"/>
        <c:minorTickMark val="none"/>
        <c:tickLblPos val="nextTo"/>
        <c:crossAx val="193708416"/>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sz="1600">
                <a:solidFill>
                  <a:schemeClr val="accent1"/>
                </a:solidFill>
              </a:defRPr>
            </a:pPr>
            <a:r>
              <a:rPr lang="en-US" sz="1600" dirty="0" smtClean="0"/>
              <a:t>STUDENTS BY GENDER</a:t>
            </a:r>
            <a:endParaRPr lang="en-US" sz="1600" dirty="0"/>
          </a:p>
        </c:rich>
      </c:tx>
      <c:layout/>
      <c:overlay val="0"/>
    </c:title>
    <c:autoTitleDeleted val="0"/>
    <c:view3D>
      <c:rotX val="30"/>
      <c:rotY val="190"/>
      <c:rAngAx val="0"/>
      <c:perspective val="10"/>
    </c:view3D>
    <c:floor>
      <c:thickness val="0"/>
    </c:floor>
    <c:sideWall>
      <c:thickness val="0"/>
    </c:sideWall>
    <c:backWall>
      <c:thickness val="0"/>
    </c:backWall>
    <c:plotArea>
      <c:layout>
        <c:manualLayout>
          <c:layoutTarget val="inner"/>
          <c:xMode val="edge"/>
          <c:yMode val="edge"/>
          <c:x val="9.501862197392924E-2"/>
          <c:y val="0.23875753590696275"/>
          <c:w val="0.85726256983240223"/>
          <c:h val="0.56277050704143528"/>
        </c:manualLayout>
      </c:layout>
      <c:pie3DChart>
        <c:varyColors val="1"/>
        <c:ser>
          <c:idx val="0"/>
          <c:order val="0"/>
          <c:tx>
            <c:strRef>
              <c:f>Hoja1!$B$1</c:f>
              <c:strCache>
                <c:ptCount val="1"/>
                <c:pt idx="0">
                  <c:v>ESTUDIANTES POR GÉNERO</c:v>
                </c:pt>
              </c:strCache>
            </c:strRef>
          </c:tx>
          <c:dLbls>
            <c:spPr>
              <a:noFill/>
              <a:ln>
                <a:noFill/>
              </a:ln>
              <a:effectLst/>
            </c:spPr>
            <c:txPr>
              <a:bodyPr/>
              <a:lstStyle/>
              <a:p>
                <a:pPr>
                  <a:defRPr sz="1600" b="1"/>
                </a:pPr>
                <a:endParaRPr lang="en-US"/>
              </a:p>
            </c:txPr>
            <c:dLblPos val="outEnd"/>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Hoja1!$A$2:$A$3</c:f>
              <c:strCache>
                <c:ptCount val="2"/>
                <c:pt idx="0">
                  <c:v>Men</c:v>
                </c:pt>
                <c:pt idx="1">
                  <c:v>Women</c:v>
                </c:pt>
              </c:strCache>
            </c:strRef>
          </c:cat>
          <c:val>
            <c:numRef>
              <c:f>Hoja1!$B$2:$B$3</c:f>
              <c:numCache>
                <c:formatCode>0%</c:formatCode>
                <c:ptCount val="2"/>
                <c:pt idx="0">
                  <c:v>0.42</c:v>
                </c:pt>
                <c:pt idx="1">
                  <c:v>0.57999999999999996</c:v>
                </c:pt>
              </c:numCache>
            </c:numRef>
          </c:val>
          <c:extLst xmlns:c16r2="http://schemas.microsoft.com/office/drawing/2015/06/chart">
            <c:ext xmlns:c16="http://schemas.microsoft.com/office/drawing/2014/chart" uri="{C3380CC4-5D6E-409C-BE32-E72D297353CC}">
              <c16:uniqueId val="{00000000-7770-4EE9-8E2D-73FF1C258E59}"/>
            </c:ext>
          </c:extLst>
        </c:ser>
        <c:dLbls>
          <c:dLblPos val="outEnd"/>
          <c:showLegendKey val="0"/>
          <c:showVal val="1"/>
          <c:showCatName val="0"/>
          <c:showSerName val="0"/>
          <c:showPercent val="0"/>
          <c:showBubbleSize val="0"/>
          <c:showLeaderLines val="1"/>
        </c:dLbls>
      </c:pie3DChart>
    </c:plotArea>
    <c:legend>
      <c:legendPos val="b"/>
      <c:layout/>
      <c:overlay val="0"/>
      <c:txPr>
        <a:bodyPr/>
        <a:lstStyle/>
        <a:p>
          <a:pPr>
            <a:defRPr sz="1600" b="1"/>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a:t>Priority</a:t>
            </a:r>
            <a:r>
              <a:rPr lang="en-US" baseline="0"/>
              <a:t> 4</a:t>
            </a:r>
            <a:endParaRPr lang="en-US"/>
          </a:p>
        </c:rich>
      </c:tx>
      <c:overlay val="0"/>
    </c:title>
    <c:autoTitleDeleted val="0"/>
    <c:plotArea>
      <c:layout>
        <c:manualLayout>
          <c:layoutTarget val="inner"/>
          <c:xMode val="edge"/>
          <c:yMode val="edge"/>
          <c:x val="0.50987598425196845"/>
          <c:y val="0.16284740449110527"/>
          <c:w val="0.47345734908136483"/>
          <c:h val="0.78622666958296883"/>
        </c:manualLayout>
      </c:layout>
      <c:barChart>
        <c:barDir val="bar"/>
        <c:grouping val="clustered"/>
        <c:varyColors val="0"/>
        <c:ser>
          <c:idx val="0"/>
          <c:order val="0"/>
          <c:invertIfNegative val="0"/>
          <c:dLbls>
            <c:dLblPos val="outEnd"/>
            <c:showLegendKey val="0"/>
            <c:showVal val="1"/>
            <c:showCatName val="0"/>
            <c:showSerName val="0"/>
            <c:showPercent val="0"/>
            <c:showBubbleSize val="0"/>
            <c:showLeaderLines val="0"/>
          </c:dLbls>
          <c:cat>
            <c:strRef>
              <c:f>Hoja1!$A$38:$A$47</c:f>
              <c:strCache>
                <c:ptCount val="10"/>
                <c:pt idx="0">
                  <c:v>The subject</c:v>
                </c:pt>
                <c:pt idx="1">
                  <c:v>Whether acquaintances attend too</c:v>
                </c:pt>
                <c:pt idx="2">
                  <c:v>The lecturer</c:v>
                </c:pt>
                <c:pt idx="3">
                  <c:v>The course fees</c:v>
                </c:pt>
                <c:pt idx="4">
                  <c:v>Whether there is a trip or an excursion connected to the course</c:v>
                </c:pt>
                <c:pt idx="5">
                  <c:v>The day and the hour</c:v>
                </c:pt>
                <c:pt idx="6">
                  <c:v>The length of the course</c:v>
                </c:pt>
                <c:pt idx="7">
                  <c:v>The distance between my place of living and the course location</c:v>
                </c:pt>
                <c:pt idx="8">
                  <c:v>The quality of the course location</c:v>
                </c:pt>
                <c:pt idx="9">
                  <c:v>The period of the course</c:v>
                </c:pt>
              </c:strCache>
            </c:strRef>
          </c:cat>
          <c:val>
            <c:numRef>
              <c:f>Hoja1!$B$38:$B$47</c:f>
              <c:numCache>
                <c:formatCode>0.00%</c:formatCode>
                <c:ptCount val="10"/>
                <c:pt idx="0">
                  <c:v>0</c:v>
                </c:pt>
                <c:pt idx="1">
                  <c:v>3.3599999999999998E-2</c:v>
                </c:pt>
                <c:pt idx="2">
                  <c:v>3.6400000000000002E-2</c:v>
                </c:pt>
                <c:pt idx="3">
                  <c:v>5.04E-2</c:v>
                </c:pt>
                <c:pt idx="4">
                  <c:v>5.3199999999999997E-2</c:v>
                </c:pt>
                <c:pt idx="5">
                  <c:v>5.6000000000000001E-2</c:v>
                </c:pt>
                <c:pt idx="6">
                  <c:v>6.1600000000000002E-2</c:v>
                </c:pt>
                <c:pt idx="7">
                  <c:v>6.1600000000000002E-2</c:v>
                </c:pt>
                <c:pt idx="8">
                  <c:v>6.4399999999999999E-2</c:v>
                </c:pt>
                <c:pt idx="9">
                  <c:v>7.2800000000000004E-2</c:v>
                </c:pt>
              </c:numCache>
            </c:numRef>
          </c:val>
        </c:ser>
        <c:dLbls>
          <c:showLegendKey val="0"/>
          <c:showVal val="0"/>
          <c:showCatName val="0"/>
          <c:showSerName val="0"/>
          <c:showPercent val="0"/>
          <c:showBubbleSize val="0"/>
        </c:dLbls>
        <c:gapWidth val="100"/>
        <c:axId val="193734912"/>
        <c:axId val="193736704"/>
      </c:barChart>
      <c:catAx>
        <c:axId val="193734912"/>
        <c:scaling>
          <c:orientation val="minMax"/>
        </c:scaling>
        <c:delete val="0"/>
        <c:axPos val="l"/>
        <c:numFmt formatCode="General" sourceLinked="1"/>
        <c:majorTickMark val="out"/>
        <c:minorTickMark val="none"/>
        <c:tickLblPos val="nextTo"/>
        <c:crossAx val="193736704"/>
        <c:crosses val="autoZero"/>
        <c:auto val="1"/>
        <c:lblAlgn val="ctr"/>
        <c:lblOffset val="100"/>
        <c:noMultiLvlLbl val="0"/>
      </c:catAx>
      <c:valAx>
        <c:axId val="193736704"/>
        <c:scaling>
          <c:orientation val="minMax"/>
        </c:scaling>
        <c:delete val="1"/>
        <c:axPos val="b"/>
        <c:numFmt formatCode="0.00%" sourceLinked="1"/>
        <c:majorTickMark val="out"/>
        <c:minorTickMark val="none"/>
        <c:tickLblPos val="nextTo"/>
        <c:crossAx val="193734912"/>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a:t>Priority</a:t>
            </a:r>
            <a:r>
              <a:rPr lang="en-US" baseline="0"/>
              <a:t> 5</a:t>
            </a:r>
            <a:endParaRPr lang="en-US"/>
          </a:p>
        </c:rich>
      </c:tx>
      <c:overlay val="0"/>
    </c:title>
    <c:autoTitleDeleted val="0"/>
    <c:plotArea>
      <c:layout>
        <c:manualLayout>
          <c:layoutTarget val="inner"/>
          <c:xMode val="edge"/>
          <c:yMode val="edge"/>
          <c:x val="0.50987598425196845"/>
          <c:y val="0.16284740449110527"/>
          <c:w val="0.47901290463692037"/>
          <c:h val="0.78622666958296883"/>
        </c:manualLayout>
      </c:layout>
      <c:barChart>
        <c:barDir val="bar"/>
        <c:grouping val="clustered"/>
        <c:varyColors val="0"/>
        <c:ser>
          <c:idx val="0"/>
          <c:order val="0"/>
          <c:invertIfNegative val="0"/>
          <c:dLbls>
            <c:dLblPos val="outEnd"/>
            <c:showLegendKey val="0"/>
            <c:showVal val="1"/>
            <c:showCatName val="0"/>
            <c:showSerName val="0"/>
            <c:showPercent val="0"/>
            <c:showBubbleSize val="0"/>
            <c:showLeaderLines val="0"/>
          </c:dLbls>
          <c:cat>
            <c:strRef>
              <c:f>Hoja1!$A$50:$A$59</c:f>
              <c:strCache>
                <c:ptCount val="10"/>
                <c:pt idx="0">
                  <c:v>The subject</c:v>
                </c:pt>
                <c:pt idx="1">
                  <c:v>The lecturer</c:v>
                </c:pt>
                <c:pt idx="2">
                  <c:v>Whether acquaintances attend too</c:v>
                </c:pt>
                <c:pt idx="3">
                  <c:v>The period of the course</c:v>
                </c:pt>
                <c:pt idx="4">
                  <c:v>The distance between my place of living and the course location</c:v>
                </c:pt>
                <c:pt idx="5">
                  <c:v>Whether there is a trip or an excursion connected to the course</c:v>
                </c:pt>
                <c:pt idx="6">
                  <c:v>The day and the hour</c:v>
                </c:pt>
                <c:pt idx="7">
                  <c:v>The length of the course</c:v>
                </c:pt>
                <c:pt idx="8">
                  <c:v>The quality of the course location</c:v>
                </c:pt>
                <c:pt idx="9">
                  <c:v>The course fees</c:v>
                </c:pt>
              </c:strCache>
            </c:strRef>
          </c:cat>
          <c:val>
            <c:numRef>
              <c:f>Hoja1!$B$50:$B$59</c:f>
              <c:numCache>
                <c:formatCode>0.00%</c:formatCode>
                <c:ptCount val="10"/>
                <c:pt idx="0">
                  <c:v>1.12E-2</c:v>
                </c:pt>
                <c:pt idx="1">
                  <c:v>6.4399999999999999E-2</c:v>
                </c:pt>
                <c:pt idx="2">
                  <c:v>7.2800000000000004E-2</c:v>
                </c:pt>
                <c:pt idx="3">
                  <c:v>0.13450000000000001</c:v>
                </c:pt>
                <c:pt idx="4">
                  <c:v>0.13450000000000001</c:v>
                </c:pt>
                <c:pt idx="5">
                  <c:v>0.13450000000000001</c:v>
                </c:pt>
                <c:pt idx="6">
                  <c:v>0.1401</c:v>
                </c:pt>
                <c:pt idx="7">
                  <c:v>0.15970000000000001</c:v>
                </c:pt>
                <c:pt idx="8">
                  <c:v>0.17649999999999999</c:v>
                </c:pt>
                <c:pt idx="9">
                  <c:v>0.22969999999999999</c:v>
                </c:pt>
              </c:numCache>
            </c:numRef>
          </c:val>
        </c:ser>
        <c:dLbls>
          <c:showLegendKey val="0"/>
          <c:showVal val="0"/>
          <c:showCatName val="0"/>
          <c:showSerName val="0"/>
          <c:showPercent val="0"/>
          <c:showBubbleSize val="0"/>
        </c:dLbls>
        <c:gapWidth val="100"/>
        <c:axId val="193778048"/>
        <c:axId val="193779584"/>
      </c:barChart>
      <c:catAx>
        <c:axId val="193778048"/>
        <c:scaling>
          <c:orientation val="minMax"/>
        </c:scaling>
        <c:delete val="0"/>
        <c:axPos val="l"/>
        <c:numFmt formatCode="General" sourceLinked="1"/>
        <c:majorTickMark val="out"/>
        <c:minorTickMark val="none"/>
        <c:tickLblPos val="nextTo"/>
        <c:crossAx val="193779584"/>
        <c:crosses val="autoZero"/>
        <c:auto val="1"/>
        <c:lblAlgn val="ctr"/>
        <c:lblOffset val="100"/>
        <c:noMultiLvlLbl val="0"/>
      </c:catAx>
      <c:valAx>
        <c:axId val="193779584"/>
        <c:scaling>
          <c:orientation val="minMax"/>
        </c:scaling>
        <c:delete val="1"/>
        <c:axPos val="b"/>
        <c:numFmt formatCode="0.00%" sourceLinked="1"/>
        <c:majorTickMark val="out"/>
        <c:minorTickMark val="none"/>
        <c:tickLblPos val="nextTo"/>
        <c:crossAx val="193778048"/>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a:t>Priority</a:t>
            </a:r>
            <a:r>
              <a:rPr lang="en-US" baseline="0"/>
              <a:t> 6</a:t>
            </a:r>
            <a:endParaRPr lang="en-US"/>
          </a:p>
        </c:rich>
      </c:tx>
      <c:overlay val="0"/>
    </c:title>
    <c:autoTitleDeleted val="0"/>
    <c:plotArea>
      <c:layout>
        <c:manualLayout>
          <c:layoutTarget val="inner"/>
          <c:xMode val="edge"/>
          <c:yMode val="edge"/>
          <c:x val="0.50987598425196845"/>
          <c:y val="0.16284740449110527"/>
          <c:w val="0.4762351268591426"/>
          <c:h val="0.78622666958296883"/>
        </c:manualLayout>
      </c:layout>
      <c:barChart>
        <c:barDir val="bar"/>
        <c:grouping val="clustered"/>
        <c:varyColors val="0"/>
        <c:ser>
          <c:idx val="0"/>
          <c:order val="0"/>
          <c:invertIfNegative val="0"/>
          <c:dLbls>
            <c:dLblPos val="outEnd"/>
            <c:showLegendKey val="0"/>
            <c:showVal val="1"/>
            <c:showCatName val="0"/>
            <c:showSerName val="0"/>
            <c:showPercent val="0"/>
            <c:showBubbleSize val="0"/>
            <c:showLeaderLines val="0"/>
          </c:dLbls>
          <c:cat>
            <c:strRef>
              <c:f>Hoja1!$A$62:$A$71</c:f>
              <c:strCache>
                <c:ptCount val="10"/>
                <c:pt idx="0">
                  <c:v>The subject</c:v>
                </c:pt>
                <c:pt idx="1">
                  <c:v>The lecturer</c:v>
                </c:pt>
                <c:pt idx="2">
                  <c:v>The day and the hour</c:v>
                </c:pt>
                <c:pt idx="3">
                  <c:v>Whether acquaintances attend too</c:v>
                </c:pt>
                <c:pt idx="4">
                  <c:v>Whether there is a trip or an excursion connected to the course</c:v>
                </c:pt>
                <c:pt idx="5">
                  <c:v>The quality of the course location</c:v>
                </c:pt>
                <c:pt idx="6">
                  <c:v>The course fees</c:v>
                </c:pt>
                <c:pt idx="7">
                  <c:v>The distance between my place of living and the course location</c:v>
                </c:pt>
                <c:pt idx="8">
                  <c:v>The period of the course</c:v>
                </c:pt>
                <c:pt idx="9">
                  <c:v>The length of the course</c:v>
                </c:pt>
              </c:strCache>
            </c:strRef>
          </c:cat>
          <c:val>
            <c:numRef>
              <c:f>Hoja1!$B$62:$B$71</c:f>
              <c:numCache>
                <c:formatCode>0.00%</c:formatCode>
                <c:ptCount val="10"/>
                <c:pt idx="0">
                  <c:v>5.5999999999999999E-3</c:v>
                </c:pt>
                <c:pt idx="1">
                  <c:v>2.52E-2</c:v>
                </c:pt>
                <c:pt idx="2">
                  <c:v>3.3599999999999998E-2</c:v>
                </c:pt>
                <c:pt idx="3">
                  <c:v>4.48E-2</c:v>
                </c:pt>
                <c:pt idx="4">
                  <c:v>5.04E-2</c:v>
                </c:pt>
                <c:pt idx="5">
                  <c:v>5.3199999999999997E-2</c:v>
                </c:pt>
                <c:pt idx="6">
                  <c:v>5.6000000000000001E-2</c:v>
                </c:pt>
                <c:pt idx="7">
                  <c:v>5.6000000000000001E-2</c:v>
                </c:pt>
                <c:pt idx="8">
                  <c:v>5.8799999999999998E-2</c:v>
                </c:pt>
                <c:pt idx="9">
                  <c:v>6.1600000000000002E-2</c:v>
                </c:pt>
              </c:numCache>
            </c:numRef>
          </c:val>
        </c:ser>
        <c:dLbls>
          <c:showLegendKey val="0"/>
          <c:showVal val="0"/>
          <c:showCatName val="0"/>
          <c:showSerName val="0"/>
          <c:showPercent val="0"/>
          <c:showBubbleSize val="0"/>
        </c:dLbls>
        <c:gapWidth val="100"/>
        <c:axId val="193796352"/>
        <c:axId val="193814528"/>
      </c:barChart>
      <c:catAx>
        <c:axId val="193796352"/>
        <c:scaling>
          <c:orientation val="minMax"/>
        </c:scaling>
        <c:delete val="0"/>
        <c:axPos val="l"/>
        <c:numFmt formatCode="General" sourceLinked="1"/>
        <c:majorTickMark val="out"/>
        <c:minorTickMark val="none"/>
        <c:tickLblPos val="nextTo"/>
        <c:crossAx val="193814528"/>
        <c:crosses val="autoZero"/>
        <c:auto val="1"/>
        <c:lblAlgn val="ctr"/>
        <c:lblOffset val="100"/>
        <c:noMultiLvlLbl val="0"/>
      </c:catAx>
      <c:valAx>
        <c:axId val="193814528"/>
        <c:scaling>
          <c:orientation val="minMax"/>
        </c:scaling>
        <c:delete val="1"/>
        <c:axPos val="b"/>
        <c:numFmt formatCode="0.00%" sourceLinked="1"/>
        <c:majorTickMark val="out"/>
        <c:minorTickMark val="none"/>
        <c:tickLblPos val="nextTo"/>
        <c:crossAx val="193796352"/>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a:t>Priority</a:t>
            </a:r>
            <a:r>
              <a:rPr lang="en-US" baseline="0"/>
              <a:t> 9</a:t>
            </a:r>
            <a:endParaRPr lang="en-US"/>
          </a:p>
        </c:rich>
      </c:tx>
      <c:overlay val="0"/>
    </c:title>
    <c:autoTitleDeleted val="0"/>
    <c:plotArea>
      <c:layout>
        <c:manualLayout>
          <c:layoutTarget val="inner"/>
          <c:xMode val="edge"/>
          <c:yMode val="edge"/>
          <c:x val="0.50987598425196845"/>
          <c:y val="0.16284740449110527"/>
          <c:w val="0.39290179352580928"/>
          <c:h val="0.78622666958296883"/>
        </c:manualLayout>
      </c:layout>
      <c:barChart>
        <c:barDir val="bar"/>
        <c:grouping val="clustered"/>
        <c:varyColors val="0"/>
        <c:ser>
          <c:idx val="0"/>
          <c:order val="0"/>
          <c:invertIfNegative val="0"/>
          <c:dLbls>
            <c:dLblPos val="outEnd"/>
            <c:showLegendKey val="0"/>
            <c:showVal val="1"/>
            <c:showCatName val="0"/>
            <c:showSerName val="0"/>
            <c:showPercent val="0"/>
            <c:showBubbleSize val="0"/>
            <c:showLeaderLines val="0"/>
          </c:dLbls>
          <c:cat>
            <c:strRef>
              <c:f>Hoja1!$A$98:$A$107</c:f>
              <c:strCache>
                <c:ptCount val="10"/>
                <c:pt idx="0">
                  <c:v>The quality of the course location</c:v>
                </c:pt>
                <c:pt idx="1">
                  <c:v>The day and the hour</c:v>
                </c:pt>
                <c:pt idx="2">
                  <c:v>The distance between my place of living and the course location</c:v>
                </c:pt>
                <c:pt idx="3">
                  <c:v>The subject</c:v>
                </c:pt>
                <c:pt idx="4">
                  <c:v>The period of the course</c:v>
                </c:pt>
                <c:pt idx="5">
                  <c:v>The lecturer</c:v>
                </c:pt>
                <c:pt idx="6">
                  <c:v>The length of the course</c:v>
                </c:pt>
                <c:pt idx="7">
                  <c:v>Whether acquaintances attend too</c:v>
                </c:pt>
                <c:pt idx="8">
                  <c:v>The course fees</c:v>
                </c:pt>
                <c:pt idx="9">
                  <c:v>Whether there is a trip or an excursion connected to the course</c:v>
                </c:pt>
              </c:strCache>
            </c:strRef>
          </c:cat>
          <c:val>
            <c:numRef>
              <c:f>Hoja1!$B$98:$B$107</c:f>
              <c:numCache>
                <c:formatCode>0.00%</c:formatCode>
                <c:ptCount val="10"/>
                <c:pt idx="0">
                  <c:v>4.48E-2</c:v>
                </c:pt>
                <c:pt idx="1">
                  <c:v>4.48E-2</c:v>
                </c:pt>
                <c:pt idx="2">
                  <c:v>4.7600000000000003E-2</c:v>
                </c:pt>
                <c:pt idx="3">
                  <c:v>5.04E-2</c:v>
                </c:pt>
                <c:pt idx="4">
                  <c:v>5.6000000000000001E-2</c:v>
                </c:pt>
                <c:pt idx="5">
                  <c:v>7.0000000000000007E-2</c:v>
                </c:pt>
                <c:pt idx="6">
                  <c:v>7.5600000000000001E-2</c:v>
                </c:pt>
                <c:pt idx="7">
                  <c:v>8.6800000000000002E-2</c:v>
                </c:pt>
                <c:pt idx="8">
                  <c:v>8.6800000000000002E-2</c:v>
                </c:pt>
                <c:pt idx="9">
                  <c:v>9.5200000000000007E-2</c:v>
                </c:pt>
              </c:numCache>
            </c:numRef>
          </c:val>
        </c:ser>
        <c:dLbls>
          <c:showLegendKey val="0"/>
          <c:showVal val="0"/>
          <c:showCatName val="0"/>
          <c:showSerName val="0"/>
          <c:showPercent val="0"/>
          <c:showBubbleSize val="0"/>
        </c:dLbls>
        <c:gapWidth val="100"/>
        <c:axId val="194185088"/>
        <c:axId val="194186624"/>
      </c:barChart>
      <c:catAx>
        <c:axId val="194185088"/>
        <c:scaling>
          <c:orientation val="minMax"/>
        </c:scaling>
        <c:delete val="0"/>
        <c:axPos val="l"/>
        <c:numFmt formatCode="General" sourceLinked="1"/>
        <c:majorTickMark val="out"/>
        <c:minorTickMark val="none"/>
        <c:tickLblPos val="nextTo"/>
        <c:crossAx val="194186624"/>
        <c:crosses val="autoZero"/>
        <c:auto val="1"/>
        <c:lblAlgn val="ctr"/>
        <c:lblOffset val="100"/>
        <c:noMultiLvlLbl val="0"/>
      </c:catAx>
      <c:valAx>
        <c:axId val="194186624"/>
        <c:scaling>
          <c:orientation val="minMax"/>
        </c:scaling>
        <c:delete val="1"/>
        <c:axPos val="b"/>
        <c:numFmt formatCode="0.00%" sourceLinked="1"/>
        <c:majorTickMark val="out"/>
        <c:minorTickMark val="none"/>
        <c:tickLblPos val="nextTo"/>
        <c:crossAx val="194185088"/>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a:t>Priority</a:t>
            </a:r>
            <a:r>
              <a:rPr lang="en-US" baseline="0"/>
              <a:t> 10</a:t>
            </a:r>
            <a:endParaRPr lang="en-US"/>
          </a:p>
        </c:rich>
      </c:tx>
      <c:overlay val="0"/>
    </c:title>
    <c:autoTitleDeleted val="0"/>
    <c:plotArea>
      <c:layout>
        <c:manualLayout>
          <c:layoutTarget val="inner"/>
          <c:xMode val="edge"/>
          <c:yMode val="edge"/>
          <c:x val="0.50987598425196845"/>
          <c:y val="0.16284740449110527"/>
          <c:w val="0.47901290463692037"/>
          <c:h val="0.78622666958296883"/>
        </c:manualLayout>
      </c:layout>
      <c:barChart>
        <c:barDir val="bar"/>
        <c:grouping val="clustered"/>
        <c:varyColors val="0"/>
        <c:ser>
          <c:idx val="0"/>
          <c:order val="0"/>
          <c:invertIfNegative val="0"/>
          <c:dLbls>
            <c:dLblPos val="outEnd"/>
            <c:showLegendKey val="0"/>
            <c:showVal val="1"/>
            <c:showCatName val="0"/>
            <c:showSerName val="0"/>
            <c:showPercent val="0"/>
            <c:showBubbleSize val="0"/>
            <c:showLeaderLines val="0"/>
          </c:dLbls>
          <c:cat>
            <c:strRef>
              <c:f>Hoja1!$A$110:$A$119</c:f>
              <c:strCache>
                <c:ptCount val="10"/>
                <c:pt idx="0">
                  <c:v>The day and the hour</c:v>
                </c:pt>
                <c:pt idx="1">
                  <c:v>The quality of the course location</c:v>
                </c:pt>
                <c:pt idx="2">
                  <c:v>The period of the course</c:v>
                </c:pt>
                <c:pt idx="3">
                  <c:v>The distance between my place of living and the course location</c:v>
                </c:pt>
                <c:pt idx="4">
                  <c:v>The length of the course</c:v>
                </c:pt>
                <c:pt idx="5">
                  <c:v>The lecturer</c:v>
                </c:pt>
                <c:pt idx="6">
                  <c:v>The course fees</c:v>
                </c:pt>
                <c:pt idx="7">
                  <c:v>The subject</c:v>
                </c:pt>
                <c:pt idx="8">
                  <c:v>Whether there is a trip or an excursion connected to the course</c:v>
                </c:pt>
                <c:pt idx="9">
                  <c:v>Whether acquaintances attend too</c:v>
                </c:pt>
              </c:strCache>
            </c:strRef>
          </c:cat>
          <c:val>
            <c:numRef>
              <c:f>Hoja1!$B$110:$B$119</c:f>
              <c:numCache>
                <c:formatCode>0.00%</c:formatCode>
                <c:ptCount val="10"/>
                <c:pt idx="0">
                  <c:v>4.7600000000000003E-2</c:v>
                </c:pt>
                <c:pt idx="1">
                  <c:v>6.1600000000000002E-2</c:v>
                </c:pt>
                <c:pt idx="2">
                  <c:v>6.7199999999999996E-2</c:v>
                </c:pt>
                <c:pt idx="3">
                  <c:v>8.9599999999999999E-2</c:v>
                </c:pt>
                <c:pt idx="4">
                  <c:v>9.8000000000000004E-2</c:v>
                </c:pt>
                <c:pt idx="5">
                  <c:v>0.1148</c:v>
                </c:pt>
                <c:pt idx="6">
                  <c:v>0.12889999999999999</c:v>
                </c:pt>
                <c:pt idx="7">
                  <c:v>0.14849999999999999</c:v>
                </c:pt>
                <c:pt idx="8">
                  <c:v>0.15970000000000001</c:v>
                </c:pt>
                <c:pt idx="9">
                  <c:v>0.31090000000000001</c:v>
                </c:pt>
              </c:numCache>
            </c:numRef>
          </c:val>
        </c:ser>
        <c:dLbls>
          <c:showLegendKey val="0"/>
          <c:showVal val="0"/>
          <c:showCatName val="0"/>
          <c:showSerName val="0"/>
          <c:showPercent val="0"/>
          <c:showBubbleSize val="0"/>
        </c:dLbls>
        <c:gapWidth val="100"/>
        <c:axId val="194215936"/>
        <c:axId val="194217472"/>
      </c:barChart>
      <c:catAx>
        <c:axId val="194215936"/>
        <c:scaling>
          <c:orientation val="minMax"/>
        </c:scaling>
        <c:delete val="0"/>
        <c:axPos val="l"/>
        <c:numFmt formatCode="General" sourceLinked="1"/>
        <c:majorTickMark val="out"/>
        <c:minorTickMark val="none"/>
        <c:tickLblPos val="nextTo"/>
        <c:crossAx val="194217472"/>
        <c:crosses val="autoZero"/>
        <c:auto val="1"/>
        <c:lblAlgn val="ctr"/>
        <c:lblOffset val="100"/>
        <c:noMultiLvlLbl val="0"/>
      </c:catAx>
      <c:valAx>
        <c:axId val="194217472"/>
        <c:scaling>
          <c:orientation val="minMax"/>
        </c:scaling>
        <c:delete val="1"/>
        <c:axPos val="b"/>
        <c:numFmt formatCode="0.00%" sourceLinked="1"/>
        <c:majorTickMark val="out"/>
        <c:minorTickMark val="none"/>
        <c:tickLblPos val="nextTo"/>
        <c:crossAx val="194215936"/>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a:t>Priority</a:t>
            </a:r>
            <a:r>
              <a:rPr lang="en-US" baseline="0"/>
              <a:t> 7</a:t>
            </a:r>
            <a:endParaRPr lang="en-US"/>
          </a:p>
        </c:rich>
      </c:tx>
      <c:overlay val="0"/>
    </c:title>
    <c:autoTitleDeleted val="0"/>
    <c:plotArea>
      <c:layout>
        <c:manualLayout>
          <c:layoutTarget val="inner"/>
          <c:xMode val="edge"/>
          <c:yMode val="edge"/>
          <c:x val="0.50987598425196845"/>
          <c:y val="0.16284740449110527"/>
          <c:w val="0.47901290463692037"/>
          <c:h val="0.78622666958296883"/>
        </c:manualLayout>
      </c:layout>
      <c:barChart>
        <c:barDir val="bar"/>
        <c:grouping val="clustered"/>
        <c:varyColors val="0"/>
        <c:ser>
          <c:idx val="0"/>
          <c:order val="0"/>
          <c:invertIfNegative val="0"/>
          <c:dLbls>
            <c:dLblPos val="outEnd"/>
            <c:showLegendKey val="0"/>
            <c:showVal val="1"/>
            <c:showCatName val="0"/>
            <c:showSerName val="0"/>
            <c:showPercent val="0"/>
            <c:showBubbleSize val="0"/>
            <c:showLeaderLines val="0"/>
          </c:dLbls>
          <c:cat>
            <c:strRef>
              <c:f>Hoja1!$A$74:$A$83</c:f>
              <c:strCache>
                <c:ptCount val="10"/>
                <c:pt idx="0">
                  <c:v>The subject</c:v>
                </c:pt>
                <c:pt idx="1">
                  <c:v>The lecturer</c:v>
                </c:pt>
                <c:pt idx="2">
                  <c:v>The course fees</c:v>
                </c:pt>
                <c:pt idx="3">
                  <c:v>Whether there is a trip or an excursion connected to the course</c:v>
                </c:pt>
                <c:pt idx="4">
                  <c:v>The distance between my place of living and the course location</c:v>
                </c:pt>
                <c:pt idx="5">
                  <c:v>The day and the hour</c:v>
                </c:pt>
                <c:pt idx="6">
                  <c:v>The period of the course</c:v>
                </c:pt>
                <c:pt idx="7">
                  <c:v>Whether acquaintances attend too</c:v>
                </c:pt>
                <c:pt idx="8">
                  <c:v>The length of the course</c:v>
                </c:pt>
                <c:pt idx="9">
                  <c:v>The quality of the course location</c:v>
                </c:pt>
              </c:strCache>
            </c:strRef>
          </c:cat>
          <c:val>
            <c:numRef>
              <c:f>Hoja1!$B$74:$B$83</c:f>
              <c:numCache>
                <c:formatCode>0.00%</c:formatCode>
                <c:ptCount val="10"/>
                <c:pt idx="0">
                  <c:v>2.24E-2</c:v>
                </c:pt>
                <c:pt idx="1">
                  <c:v>3.3599999999999998E-2</c:v>
                </c:pt>
                <c:pt idx="2">
                  <c:v>5.3199999999999997E-2</c:v>
                </c:pt>
                <c:pt idx="3">
                  <c:v>5.6000000000000001E-2</c:v>
                </c:pt>
                <c:pt idx="4">
                  <c:v>6.1600000000000002E-2</c:v>
                </c:pt>
                <c:pt idx="5">
                  <c:v>6.4399999999999999E-2</c:v>
                </c:pt>
                <c:pt idx="6">
                  <c:v>7.8399999999999997E-2</c:v>
                </c:pt>
                <c:pt idx="7">
                  <c:v>8.1199999999999994E-2</c:v>
                </c:pt>
                <c:pt idx="8">
                  <c:v>8.9599999999999999E-2</c:v>
                </c:pt>
                <c:pt idx="9">
                  <c:v>0.112</c:v>
                </c:pt>
              </c:numCache>
            </c:numRef>
          </c:val>
        </c:ser>
        <c:dLbls>
          <c:showLegendKey val="0"/>
          <c:showVal val="0"/>
          <c:showCatName val="0"/>
          <c:showSerName val="0"/>
          <c:showPercent val="0"/>
          <c:showBubbleSize val="0"/>
        </c:dLbls>
        <c:gapWidth val="100"/>
        <c:axId val="194226048"/>
        <c:axId val="194227584"/>
      </c:barChart>
      <c:catAx>
        <c:axId val="194226048"/>
        <c:scaling>
          <c:orientation val="minMax"/>
        </c:scaling>
        <c:delete val="0"/>
        <c:axPos val="l"/>
        <c:numFmt formatCode="General" sourceLinked="1"/>
        <c:majorTickMark val="out"/>
        <c:minorTickMark val="none"/>
        <c:tickLblPos val="nextTo"/>
        <c:crossAx val="194227584"/>
        <c:crosses val="autoZero"/>
        <c:auto val="1"/>
        <c:lblAlgn val="ctr"/>
        <c:lblOffset val="100"/>
        <c:noMultiLvlLbl val="0"/>
      </c:catAx>
      <c:valAx>
        <c:axId val="194227584"/>
        <c:scaling>
          <c:orientation val="minMax"/>
        </c:scaling>
        <c:delete val="1"/>
        <c:axPos val="b"/>
        <c:numFmt formatCode="0.00%" sourceLinked="1"/>
        <c:majorTickMark val="out"/>
        <c:minorTickMark val="none"/>
        <c:tickLblPos val="nextTo"/>
        <c:crossAx val="194226048"/>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US"/>
              <a:t>Priority</a:t>
            </a:r>
            <a:r>
              <a:rPr lang="en-US" baseline="0"/>
              <a:t> 8</a:t>
            </a:r>
            <a:endParaRPr lang="en-US"/>
          </a:p>
        </c:rich>
      </c:tx>
      <c:overlay val="0"/>
    </c:title>
    <c:autoTitleDeleted val="0"/>
    <c:plotArea>
      <c:layout>
        <c:manualLayout>
          <c:layoutTarget val="inner"/>
          <c:xMode val="edge"/>
          <c:yMode val="edge"/>
          <c:x val="0.50987598425196845"/>
          <c:y val="0.16284740449110527"/>
          <c:w val="0.47067957130358706"/>
          <c:h val="0.78622666958296883"/>
        </c:manualLayout>
      </c:layout>
      <c:barChart>
        <c:barDir val="bar"/>
        <c:grouping val="clustered"/>
        <c:varyColors val="0"/>
        <c:ser>
          <c:idx val="0"/>
          <c:order val="0"/>
          <c:invertIfNegative val="0"/>
          <c:dLbls>
            <c:dLblPos val="outEnd"/>
            <c:showLegendKey val="0"/>
            <c:showVal val="1"/>
            <c:showCatName val="0"/>
            <c:showSerName val="0"/>
            <c:showPercent val="0"/>
            <c:showBubbleSize val="0"/>
            <c:showLeaderLines val="0"/>
          </c:dLbls>
          <c:cat>
            <c:strRef>
              <c:f>Hoja1!$A$86:$A$95</c:f>
              <c:strCache>
                <c:ptCount val="10"/>
                <c:pt idx="0">
                  <c:v>The subject</c:v>
                </c:pt>
                <c:pt idx="1">
                  <c:v>The course fees</c:v>
                </c:pt>
                <c:pt idx="2">
                  <c:v>The lecturer</c:v>
                </c:pt>
                <c:pt idx="3">
                  <c:v>Whether acquaintances attend too</c:v>
                </c:pt>
                <c:pt idx="4">
                  <c:v>The length of the course</c:v>
                </c:pt>
                <c:pt idx="5">
                  <c:v>Whether there is a trip or an excursion connected to the course</c:v>
                </c:pt>
                <c:pt idx="6">
                  <c:v>The day and the hour</c:v>
                </c:pt>
                <c:pt idx="7">
                  <c:v>The period of the course</c:v>
                </c:pt>
                <c:pt idx="8">
                  <c:v>The quality of the course location</c:v>
                </c:pt>
                <c:pt idx="9">
                  <c:v>The distance between my place of living and the course location</c:v>
                </c:pt>
              </c:strCache>
            </c:strRef>
          </c:cat>
          <c:val>
            <c:numRef>
              <c:f>Hoja1!$B$86:$B$95</c:f>
              <c:numCache>
                <c:formatCode>0.00%</c:formatCode>
                <c:ptCount val="10"/>
                <c:pt idx="0">
                  <c:v>4.7600000000000003E-2</c:v>
                </c:pt>
                <c:pt idx="1">
                  <c:v>6.4399999999999999E-2</c:v>
                </c:pt>
                <c:pt idx="2">
                  <c:v>7.2800000000000004E-2</c:v>
                </c:pt>
                <c:pt idx="3">
                  <c:v>7.8399999999999997E-2</c:v>
                </c:pt>
                <c:pt idx="4">
                  <c:v>8.4000000000000005E-2</c:v>
                </c:pt>
                <c:pt idx="5">
                  <c:v>9.2399999999999996E-2</c:v>
                </c:pt>
                <c:pt idx="6">
                  <c:v>9.5200000000000007E-2</c:v>
                </c:pt>
                <c:pt idx="7">
                  <c:v>0.1008</c:v>
                </c:pt>
                <c:pt idx="8">
                  <c:v>0.1036</c:v>
                </c:pt>
                <c:pt idx="9">
                  <c:v>0.112</c:v>
                </c:pt>
              </c:numCache>
            </c:numRef>
          </c:val>
        </c:ser>
        <c:dLbls>
          <c:showLegendKey val="0"/>
          <c:showVal val="0"/>
          <c:showCatName val="0"/>
          <c:showSerName val="0"/>
          <c:showPercent val="0"/>
          <c:showBubbleSize val="0"/>
        </c:dLbls>
        <c:gapWidth val="100"/>
        <c:axId val="193957888"/>
        <c:axId val="193959424"/>
      </c:barChart>
      <c:catAx>
        <c:axId val="193957888"/>
        <c:scaling>
          <c:orientation val="minMax"/>
        </c:scaling>
        <c:delete val="0"/>
        <c:axPos val="l"/>
        <c:numFmt formatCode="General" sourceLinked="1"/>
        <c:majorTickMark val="out"/>
        <c:minorTickMark val="none"/>
        <c:tickLblPos val="nextTo"/>
        <c:crossAx val="193959424"/>
        <c:crosses val="autoZero"/>
        <c:auto val="1"/>
        <c:lblAlgn val="ctr"/>
        <c:lblOffset val="100"/>
        <c:noMultiLvlLbl val="0"/>
      </c:catAx>
      <c:valAx>
        <c:axId val="193959424"/>
        <c:scaling>
          <c:orientation val="minMax"/>
        </c:scaling>
        <c:delete val="1"/>
        <c:axPos val="b"/>
        <c:numFmt formatCode="0.00%" sourceLinked="1"/>
        <c:majorTickMark val="out"/>
        <c:minorTickMark val="none"/>
        <c:tickLblPos val="nextTo"/>
        <c:crossAx val="193957888"/>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invertIfNegative val="0"/>
          <c:dLbls>
            <c:dLblPos val="outEnd"/>
            <c:showLegendKey val="0"/>
            <c:showVal val="1"/>
            <c:showCatName val="0"/>
            <c:showSerName val="0"/>
            <c:showPercent val="0"/>
            <c:showBubbleSize val="0"/>
            <c:showLeaderLines val="0"/>
          </c:dLbls>
          <c:cat>
            <c:strRef>
              <c:f>Ingles!$A$381:$A$383</c:f>
              <c:strCache>
                <c:ptCount val="3"/>
                <c:pt idx="0">
                  <c:v>0 - 5</c:v>
                </c:pt>
                <c:pt idx="1">
                  <c:v>5 - 10</c:v>
                </c:pt>
                <c:pt idx="2">
                  <c:v>10</c:v>
                </c:pt>
              </c:strCache>
            </c:strRef>
          </c:cat>
          <c:val>
            <c:numRef>
              <c:f>Ingles!$C$381:$C$383</c:f>
              <c:numCache>
                <c:formatCode>0.00%</c:formatCode>
                <c:ptCount val="3"/>
                <c:pt idx="0">
                  <c:v>0.31652661064425769</c:v>
                </c:pt>
                <c:pt idx="1">
                  <c:v>0.26330532212885155</c:v>
                </c:pt>
                <c:pt idx="2">
                  <c:v>0.42016806722689076</c:v>
                </c:pt>
              </c:numCache>
            </c:numRef>
          </c:val>
        </c:ser>
        <c:dLbls>
          <c:showLegendKey val="0"/>
          <c:showVal val="0"/>
          <c:showCatName val="0"/>
          <c:showSerName val="0"/>
          <c:showPercent val="0"/>
          <c:showBubbleSize val="0"/>
        </c:dLbls>
        <c:gapWidth val="100"/>
        <c:axId val="194015232"/>
        <c:axId val="194016768"/>
      </c:barChart>
      <c:catAx>
        <c:axId val="194015232"/>
        <c:scaling>
          <c:orientation val="minMax"/>
        </c:scaling>
        <c:delete val="0"/>
        <c:axPos val="b"/>
        <c:numFmt formatCode="@" sourceLinked="1"/>
        <c:majorTickMark val="out"/>
        <c:minorTickMark val="none"/>
        <c:tickLblPos val="nextTo"/>
        <c:crossAx val="194016768"/>
        <c:crosses val="autoZero"/>
        <c:auto val="1"/>
        <c:lblAlgn val="ctr"/>
        <c:lblOffset val="100"/>
        <c:noMultiLvlLbl val="0"/>
      </c:catAx>
      <c:valAx>
        <c:axId val="194016768"/>
        <c:scaling>
          <c:orientation val="minMax"/>
        </c:scaling>
        <c:delete val="1"/>
        <c:axPos val="l"/>
        <c:numFmt formatCode="0.00%" sourceLinked="1"/>
        <c:majorTickMark val="out"/>
        <c:minorTickMark val="none"/>
        <c:tickLblPos val="nextTo"/>
        <c:crossAx val="194015232"/>
        <c:crosses val="autoZero"/>
        <c:crossBetween val="between"/>
      </c:valAx>
      <c:spPr>
        <a:noFill/>
        <a:ln w="25400">
          <a:noFill/>
        </a:ln>
      </c:spPr>
    </c:plotArea>
    <c:plotVisOnly val="1"/>
    <c:dispBlanksAs val="gap"/>
    <c:showDLblsOverMax val="0"/>
  </c:chart>
  <c:spPr>
    <a:noFill/>
    <a:ln w="9525">
      <a:noFill/>
    </a:ln>
  </c:spPr>
  <c:txPr>
    <a:bodyPr/>
    <a:lstStyle/>
    <a:p>
      <a:pPr>
        <a:defRPr sz="2200">
          <a:latin typeface="Trebuchet MS" panose="020B0603020202020204" pitchFamily="34" charset="0"/>
        </a:defRPr>
      </a:pPr>
      <a:endParaRPr lang="en-US"/>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invertIfNegative val="0"/>
          <c:dLbls>
            <c:dLblPos val="outEnd"/>
            <c:showLegendKey val="0"/>
            <c:showVal val="1"/>
            <c:showCatName val="0"/>
            <c:showSerName val="0"/>
            <c:showPercent val="0"/>
            <c:showBubbleSize val="0"/>
            <c:showLeaderLines val="0"/>
          </c:dLbls>
          <c:cat>
            <c:strRef>
              <c:f>Ingles!$A$390:$A$391</c:f>
              <c:strCache>
                <c:ptCount val="2"/>
                <c:pt idx="0">
                  <c:v>0 - 5</c:v>
                </c:pt>
                <c:pt idx="1">
                  <c:v>5 - 10</c:v>
                </c:pt>
              </c:strCache>
            </c:strRef>
          </c:cat>
          <c:val>
            <c:numRef>
              <c:f>Ingles!$C$390:$C$391</c:f>
              <c:numCache>
                <c:formatCode>0.00%</c:formatCode>
                <c:ptCount val="2"/>
                <c:pt idx="0">
                  <c:v>0.96358543417366949</c:v>
                </c:pt>
                <c:pt idx="1">
                  <c:v>3.6414565826330535E-2</c:v>
                </c:pt>
              </c:numCache>
            </c:numRef>
          </c:val>
        </c:ser>
        <c:dLbls>
          <c:showLegendKey val="0"/>
          <c:showVal val="0"/>
          <c:showCatName val="0"/>
          <c:showSerName val="0"/>
          <c:showPercent val="0"/>
          <c:showBubbleSize val="0"/>
        </c:dLbls>
        <c:gapWidth val="100"/>
        <c:axId val="194042880"/>
        <c:axId val="194073344"/>
      </c:barChart>
      <c:catAx>
        <c:axId val="194042880"/>
        <c:scaling>
          <c:orientation val="minMax"/>
        </c:scaling>
        <c:delete val="0"/>
        <c:axPos val="b"/>
        <c:numFmt formatCode="@" sourceLinked="1"/>
        <c:majorTickMark val="out"/>
        <c:minorTickMark val="none"/>
        <c:tickLblPos val="nextTo"/>
        <c:crossAx val="194073344"/>
        <c:crosses val="autoZero"/>
        <c:auto val="1"/>
        <c:lblAlgn val="ctr"/>
        <c:lblOffset val="100"/>
        <c:noMultiLvlLbl val="0"/>
      </c:catAx>
      <c:valAx>
        <c:axId val="194073344"/>
        <c:scaling>
          <c:orientation val="minMax"/>
        </c:scaling>
        <c:delete val="1"/>
        <c:axPos val="l"/>
        <c:numFmt formatCode="0.00%" sourceLinked="1"/>
        <c:majorTickMark val="out"/>
        <c:minorTickMark val="none"/>
        <c:tickLblPos val="nextTo"/>
        <c:crossAx val="194042880"/>
        <c:crosses val="autoZero"/>
        <c:crossBetween val="between"/>
      </c:valAx>
      <c:spPr>
        <a:noFill/>
        <a:ln w="25400">
          <a:noFill/>
        </a:ln>
      </c:spPr>
    </c:plotArea>
    <c:plotVisOnly val="1"/>
    <c:dispBlanksAs val="gap"/>
    <c:showDLblsOverMax val="0"/>
  </c:chart>
  <c:spPr>
    <a:noFill/>
    <a:ln w="9525">
      <a:noFill/>
    </a:ln>
  </c:spPr>
  <c:txPr>
    <a:bodyPr/>
    <a:lstStyle/>
    <a:p>
      <a:pPr>
        <a:defRPr sz="2200">
          <a:latin typeface="Trebuchet MS" panose="020B0603020202020204" pitchFamily="34"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4"/>
    </mc:Choice>
    <mc:Fallback>
      <c:style val="34"/>
    </mc:Fallback>
  </mc:AlternateContent>
  <c:chart>
    <c:title>
      <c:tx>
        <c:rich>
          <a:bodyPr/>
          <a:lstStyle/>
          <a:p>
            <a:pPr>
              <a:defRPr sz="1600">
                <a:solidFill>
                  <a:srgbClr val="0070C0"/>
                </a:solidFill>
              </a:defRPr>
            </a:pPr>
            <a:r>
              <a:rPr lang="en-US" sz="1600" dirty="0" smtClean="0">
                <a:solidFill>
                  <a:srgbClr val="0070C0"/>
                </a:solidFill>
              </a:rPr>
              <a:t>STUDENTS ENROLLED BY AGE GROUPS </a:t>
            </a:r>
          </a:p>
        </c:rich>
      </c:tx>
      <c:layout>
        <c:manualLayout>
          <c:xMode val="edge"/>
          <c:yMode val="edge"/>
          <c:x val="0.10256969918865194"/>
          <c:y val="2.5437798577935784E-2"/>
        </c:manualLayout>
      </c:layout>
      <c:overlay val="0"/>
    </c:title>
    <c:autoTitleDeleted val="0"/>
    <c:view3D>
      <c:rotX val="50"/>
      <c:rotY val="33"/>
      <c:rAngAx val="0"/>
      <c:perspective val="20"/>
    </c:view3D>
    <c:floor>
      <c:thickness val="0"/>
    </c:floor>
    <c:sideWall>
      <c:thickness val="0"/>
    </c:sideWall>
    <c:backWall>
      <c:thickness val="0"/>
    </c:backWall>
    <c:plotArea>
      <c:layout>
        <c:manualLayout>
          <c:layoutTarget val="inner"/>
          <c:xMode val="edge"/>
          <c:yMode val="edge"/>
          <c:x val="1.9934541003380577E-3"/>
          <c:y val="0.26114512917368154"/>
          <c:w val="0.99800654589966187"/>
          <c:h val="0.67618234726056081"/>
        </c:manualLayout>
      </c:layout>
      <c:pie3DChart>
        <c:varyColors val="1"/>
        <c:ser>
          <c:idx val="0"/>
          <c:order val="0"/>
          <c:explosion val="11"/>
          <c:dLbls>
            <c:dLbl>
              <c:idx val="0"/>
              <c:layout>
                <c:manualLayout>
                  <c:x val="1.7321984065262589E-2"/>
                  <c:y val="5.4267474554109373E-3"/>
                </c:manualLayout>
              </c:layout>
              <c:tx>
                <c:rich>
                  <a:bodyPr/>
                  <a:lstStyle/>
                  <a:p>
                    <a:r>
                      <a:rPr lang="en-US" sz="1600" b="1" dirty="0" smtClean="0"/>
                      <a:t>0,07</a:t>
                    </a:r>
                    <a:r>
                      <a:rPr lang="en-US" sz="1600" b="1" dirty="0"/>
                      <a:t>%</a:t>
                    </a:r>
                    <a:endParaRPr lang="en-US" dirty="0"/>
                  </a:p>
                </c:rich>
              </c:tx>
              <c:dLblPos val="bestFit"/>
              <c:showLegendKey val="0"/>
              <c:showVal val="1"/>
              <c:showCatName val="0"/>
              <c:showSerName val="0"/>
              <c:showPercent val="0"/>
              <c:showBubbleSize val="0"/>
            </c:dLbl>
            <c:dLbl>
              <c:idx val="1"/>
              <c:layout>
                <c:manualLayout>
                  <c:x val="3.1494516482295618E-3"/>
                  <c:y val="2.7133737277054686E-3"/>
                </c:manualLayout>
              </c:layout>
              <c:tx>
                <c:rich>
                  <a:bodyPr/>
                  <a:lstStyle/>
                  <a:p>
                    <a:r>
                      <a:rPr lang="en-US" sz="1600" b="1" dirty="0" smtClean="0"/>
                      <a:t>12,23</a:t>
                    </a:r>
                    <a:r>
                      <a:rPr lang="en-US" sz="1600" b="1" dirty="0"/>
                      <a:t>%</a:t>
                    </a:r>
                    <a:endParaRPr lang="en-US" dirty="0"/>
                  </a:p>
                </c:rich>
              </c:tx>
              <c:dLblPos val="bestFi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570D-432B-90F7-049A78189945}"/>
                </c:ext>
              </c:extLst>
            </c:dLbl>
            <c:dLbl>
              <c:idx val="2"/>
              <c:layout>
                <c:manualLayout>
                  <c:x val="-0.28614277566941493"/>
                  <c:y val="-2.2046161537606933E-2"/>
                </c:manualLayout>
              </c:layout>
              <c:tx>
                <c:rich>
                  <a:bodyPr/>
                  <a:lstStyle/>
                  <a:p>
                    <a:pPr>
                      <a:defRPr sz="1600" b="1"/>
                    </a:pPr>
                    <a:r>
                      <a:rPr lang="en-US" sz="1600" b="1" dirty="0" smtClean="0"/>
                      <a:t>55,11</a:t>
                    </a:r>
                    <a:r>
                      <a:rPr lang="en-US" sz="1600" b="1" dirty="0"/>
                      <a:t>%</a:t>
                    </a:r>
                    <a:endParaRPr lang="en-US" dirty="0"/>
                  </a:p>
                </c:rich>
              </c:tx>
              <c:spPr/>
              <c:dLblPos val="bestFit"/>
              <c:showLegendKey val="0"/>
              <c:showVal val="1"/>
              <c:showCatName val="0"/>
              <c:showSerName val="0"/>
              <c:showPercent val="0"/>
              <c:showBubbleSize val="0"/>
            </c:dLbl>
            <c:dLbl>
              <c:idx val="3"/>
              <c:layout>
                <c:manualLayout>
                  <c:x val="-1.574725824114781E-2"/>
                  <c:y val="-5.4267474554109373E-3"/>
                </c:manualLayout>
              </c:layout>
              <c:tx>
                <c:rich>
                  <a:bodyPr/>
                  <a:lstStyle/>
                  <a:p>
                    <a:r>
                      <a:rPr lang="en-US" sz="1600" b="1" dirty="0" smtClean="0"/>
                      <a:t>29,06</a:t>
                    </a:r>
                    <a:r>
                      <a:rPr lang="en-US" sz="1600" b="1" dirty="0"/>
                      <a:t>%</a:t>
                    </a:r>
                    <a:endParaRPr lang="en-US" dirty="0"/>
                  </a:p>
                </c:rich>
              </c:tx>
              <c:dLblPos val="bestFi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570D-432B-90F7-049A78189945}"/>
                </c:ext>
              </c:extLst>
            </c:dLbl>
            <c:dLbl>
              <c:idx val="4"/>
              <c:layout>
                <c:manualLayout>
                  <c:x val="-3.6218693954639961E-2"/>
                  <c:y val="-3.7987232187876557E-2"/>
                </c:manualLayout>
              </c:layout>
              <c:tx>
                <c:rich>
                  <a:bodyPr/>
                  <a:lstStyle/>
                  <a:p>
                    <a:r>
                      <a:rPr lang="en-US" sz="1600" b="1" dirty="0" smtClean="0"/>
                      <a:t>3,53</a:t>
                    </a:r>
                    <a:r>
                      <a:rPr lang="en-US" sz="1600" b="1" dirty="0"/>
                      <a:t>%</a:t>
                    </a:r>
                    <a:endParaRPr lang="en-US" dirty="0"/>
                  </a:p>
                </c:rich>
              </c:tx>
              <c:dLblPos val="bestFit"/>
              <c:showLegendKey val="0"/>
              <c:showVal val="1"/>
              <c:showCatName val="0"/>
              <c:showSerName val="0"/>
              <c:showPercent val="0"/>
              <c:showBubbleSize val="0"/>
            </c:dLbl>
            <c:spPr>
              <a:noFill/>
              <a:ln>
                <a:noFill/>
              </a:ln>
              <a:effectLst/>
            </c:spPr>
            <c:txPr>
              <a:bodyPr/>
              <a:lstStyle/>
              <a:p>
                <a:pPr>
                  <a:defRPr sz="1600" b="1"/>
                </a:pPr>
                <a:endParaRPr lang="en-US"/>
              </a:p>
            </c:txPr>
            <c:dLblPos val="outEnd"/>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Hoja1!$A$3:$A$7</c:f>
              <c:strCache>
                <c:ptCount val="5"/>
                <c:pt idx="0">
                  <c:v>50</c:v>
                </c:pt>
                <c:pt idx="1">
                  <c:v>51 - 60</c:v>
                </c:pt>
                <c:pt idx="2">
                  <c:v>61 - 70</c:v>
                </c:pt>
                <c:pt idx="3">
                  <c:v>71 - 80</c:v>
                </c:pt>
                <c:pt idx="4">
                  <c:v>Above 80</c:v>
                </c:pt>
              </c:strCache>
            </c:strRef>
          </c:cat>
          <c:val>
            <c:numRef>
              <c:f>Hoja1!$B$3:$B$7</c:f>
              <c:numCache>
                <c:formatCode>0.00%</c:formatCode>
                <c:ptCount val="5"/>
                <c:pt idx="0">
                  <c:v>7.1942446043165469E-4</c:v>
                </c:pt>
                <c:pt idx="1">
                  <c:v>0.1223021582733813</c:v>
                </c:pt>
                <c:pt idx="2">
                  <c:v>0.55107913669064745</c:v>
                </c:pt>
                <c:pt idx="3">
                  <c:v>0.2906474820143885</c:v>
                </c:pt>
                <c:pt idx="4">
                  <c:v>3.5251798561151078E-2</c:v>
                </c:pt>
              </c:numCache>
            </c:numRef>
          </c:val>
          <c:extLst xmlns:c16r2="http://schemas.microsoft.com/office/drawing/2015/06/chart">
            <c:ext xmlns:c16="http://schemas.microsoft.com/office/drawing/2014/chart" uri="{C3380CC4-5D6E-409C-BE32-E72D297353CC}">
              <c16:uniqueId val="{00000005-570D-432B-90F7-049A78189945}"/>
            </c:ext>
          </c:extLst>
        </c:ser>
        <c:dLbls>
          <c:showLegendKey val="0"/>
          <c:showVal val="0"/>
          <c:showCatName val="0"/>
          <c:showSerName val="0"/>
          <c:showPercent val="0"/>
          <c:showBubbleSize val="0"/>
          <c:showLeaderLines val="1"/>
        </c:dLbls>
      </c:pie3DChart>
    </c:plotArea>
    <c:legend>
      <c:legendPos val="r"/>
      <c:legendEntry>
        <c:idx val="2"/>
        <c:txPr>
          <a:bodyPr/>
          <a:lstStyle/>
          <a:p>
            <a:pPr>
              <a:defRPr sz="1400" b="1"/>
            </a:pPr>
            <a:endParaRPr lang="en-US"/>
          </a:p>
        </c:txPr>
      </c:legendEntry>
      <c:layout>
        <c:manualLayout>
          <c:xMode val="edge"/>
          <c:yMode val="edge"/>
          <c:x val="0.76331449283412955"/>
          <c:y val="0.47909206669344434"/>
          <c:w val="0.22093824892472266"/>
          <c:h val="0.37655110970575917"/>
        </c:manualLayout>
      </c:layout>
      <c:overlay val="1"/>
      <c:txPr>
        <a:bodyPr/>
        <a:lstStyle/>
        <a:p>
          <a:pPr>
            <a:defRPr sz="1400" b="1"/>
          </a:pPr>
          <a:endParaRPr lang="en-US"/>
        </a:p>
      </c:txPr>
    </c:legend>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a:pPr>
            <a:r>
              <a:rPr lang="es-ES" sz="2000" baseline="0" dirty="0" smtClean="0"/>
              <a:t> STUDENT DISTRIBUTION BY LEVEL OF STUDIES </a:t>
            </a:r>
          </a:p>
        </c:rich>
      </c:tx>
      <c:layout/>
      <c:overlay val="0"/>
    </c:title>
    <c:autoTitleDeleted val="0"/>
    <c:plotArea>
      <c:layout/>
      <c:barChart>
        <c:barDir val="bar"/>
        <c:grouping val="clustered"/>
        <c:varyColors val="0"/>
        <c:ser>
          <c:idx val="0"/>
          <c:order val="0"/>
          <c:tx>
            <c:strRef>
              <c:f>Hoja1!$B$1</c:f>
              <c:strCache>
                <c:ptCount val="1"/>
                <c:pt idx="0">
                  <c:v>%</c:v>
                </c:pt>
              </c:strCache>
            </c:strRef>
          </c:tx>
          <c:invertIfNegative val="0"/>
          <c:dLbls>
            <c:dLbl>
              <c:idx val="0"/>
              <c:layout/>
              <c:tx>
                <c:rich>
                  <a:bodyPr/>
                  <a:lstStyle/>
                  <a:p>
                    <a:r>
                      <a:rPr lang="en-US" smtClean="0"/>
                      <a:t>1,87</a:t>
                    </a:r>
                    <a:r>
                      <a:rPr lang="en-US" dirty="0"/>
                      <a:t>%</a:t>
                    </a:r>
                  </a:p>
                </c:rich>
              </c:tx>
              <c:dLblPos val="outEnd"/>
              <c:showLegendKey val="0"/>
              <c:showVal val="1"/>
              <c:showCatName val="0"/>
              <c:showSerName val="0"/>
              <c:showPercent val="0"/>
              <c:showBubbleSize val="0"/>
            </c:dLbl>
            <c:dLbl>
              <c:idx val="1"/>
              <c:layout/>
              <c:tx>
                <c:rich>
                  <a:bodyPr/>
                  <a:lstStyle/>
                  <a:p>
                    <a:r>
                      <a:rPr lang="en-US" smtClean="0"/>
                      <a:t>1,44</a:t>
                    </a:r>
                    <a:r>
                      <a:rPr lang="en-US" dirty="0"/>
                      <a:t>%</a:t>
                    </a:r>
                  </a:p>
                </c:rich>
              </c:tx>
              <c:dLblPos val="outEnd"/>
              <c:showLegendKey val="0"/>
              <c:showVal val="1"/>
              <c:showCatName val="0"/>
              <c:showSerName val="0"/>
              <c:showPercent val="0"/>
              <c:showBubbleSize val="0"/>
            </c:dLbl>
            <c:dLbl>
              <c:idx val="2"/>
              <c:layout>
                <c:manualLayout>
                  <c:x val="-4.9449334289959476E-3"/>
                  <c:y val="7.253508132188706E-2"/>
                </c:manualLayout>
              </c:layout>
              <c:tx>
                <c:rich>
                  <a:bodyPr/>
                  <a:lstStyle/>
                  <a:p>
                    <a:r>
                      <a:rPr lang="en-US" dirty="0" smtClean="0"/>
                      <a:t>33,02</a:t>
                    </a:r>
                    <a:r>
                      <a:rPr lang="en-US" dirty="0"/>
                      <a:t>%</a:t>
                    </a:r>
                  </a:p>
                </c:rich>
              </c:tx>
              <c:dLblPos val="outEnd"/>
              <c:showLegendKey val="0"/>
              <c:showVal val="1"/>
              <c:showCatName val="0"/>
              <c:showSerName val="0"/>
              <c:showPercent val="0"/>
              <c:showBubbleSize val="0"/>
            </c:dLbl>
            <c:dLbl>
              <c:idx val="3"/>
              <c:layout/>
              <c:tx>
                <c:rich>
                  <a:bodyPr/>
                  <a:lstStyle/>
                  <a:p>
                    <a:r>
                      <a:rPr lang="en-US" smtClean="0"/>
                      <a:t>28,49</a:t>
                    </a:r>
                    <a:r>
                      <a:rPr lang="en-US" dirty="0"/>
                      <a:t>%</a:t>
                    </a:r>
                  </a:p>
                </c:rich>
              </c:tx>
              <c:dLblPos val="outEnd"/>
              <c:showLegendKey val="0"/>
              <c:showVal val="1"/>
              <c:showCatName val="0"/>
              <c:showSerName val="0"/>
              <c:showPercent val="0"/>
              <c:showBubbleSize val="0"/>
            </c:dLbl>
            <c:dLbl>
              <c:idx val="4"/>
              <c:layout/>
              <c:tx>
                <c:rich>
                  <a:bodyPr/>
                  <a:lstStyle/>
                  <a:p>
                    <a:r>
                      <a:rPr lang="en-US" smtClean="0"/>
                      <a:t>21,51</a:t>
                    </a:r>
                    <a:r>
                      <a:rPr lang="en-US" dirty="0"/>
                      <a:t>%</a:t>
                    </a:r>
                  </a:p>
                </c:rich>
              </c:tx>
              <c:dLblPos val="outEnd"/>
              <c:showLegendKey val="0"/>
              <c:showVal val="1"/>
              <c:showCatName val="0"/>
              <c:showSerName val="0"/>
              <c:showPercent val="0"/>
              <c:showBubbleSize val="0"/>
            </c:dLbl>
            <c:dLbl>
              <c:idx val="5"/>
              <c:layout>
                <c:manualLayout>
                  <c:x val="1.6483111429986491E-3"/>
                  <c:y val="-2.7898108200725279E-3"/>
                </c:manualLayout>
              </c:layout>
              <c:tx>
                <c:rich>
                  <a:bodyPr/>
                  <a:lstStyle/>
                  <a:p>
                    <a:r>
                      <a:rPr lang="en-US" dirty="0" smtClean="0"/>
                      <a:t>6,62</a:t>
                    </a:r>
                    <a:r>
                      <a:rPr lang="en-US" dirty="0"/>
                      <a:t>%</a:t>
                    </a:r>
                  </a:p>
                </c:rich>
              </c:tx>
              <c:dLblPos val="outEnd"/>
              <c:showLegendKey val="0"/>
              <c:showVal val="1"/>
              <c:showCatName val="0"/>
              <c:showSerName val="0"/>
              <c:showPercent val="0"/>
              <c:showBubbleSize val="0"/>
            </c:dLbl>
            <c:dLbl>
              <c:idx val="6"/>
              <c:layout/>
              <c:tx>
                <c:rich>
                  <a:bodyPr/>
                  <a:lstStyle/>
                  <a:p>
                    <a:r>
                      <a:rPr lang="en-US" smtClean="0"/>
                      <a:t>6,76</a:t>
                    </a:r>
                    <a:r>
                      <a:rPr lang="en-US" dirty="0"/>
                      <a:t>%</a:t>
                    </a:r>
                  </a:p>
                </c:rich>
              </c:tx>
              <c:dLblPos val="outEnd"/>
              <c:showLegendKey val="0"/>
              <c:showVal val="1"/>
              <c:showCatName val="0"/>
              <c:showSerName val="0"/>
              <c:showPercent val="0"/>
              <c:showBubbleSize val="0"/>
            </c:dLbl>
            <c:dLbl>
              <c:idx val="7"/>
              <c:layout/>
              <c:tx>
                <c:rich>
                  <a:bodyPr/>
                  <a:lstStyle/>
                  <a:p>
                    <a:r>
                      <a:rPr lang="en-US" smtClean="0"/>
                      <a:t>0,29</a:t>
                    </a:r>
                    <a:r>
                      <a:rPr lang="en-US" dirty="0"/>
                      <a:t>%</a:t>
                    </a:r>
                  </a:p>
                </c:rich>
              </c:tx>
              <c:dLblPos val="outEnd"/>
              <c:showLegendKey val="0"/>
              <c:showVal val="1"/>
              <c:showCatName val="0"/>
              <c:showSerName val="0"/>
              <c:showPercent val="0"/>
              <c:showBubbleSize val="0"/>
            </c:dLbl>
            <c:spPr>
              <a:noFill/>
              <a:ln>
                <a:noFill/>
              </a:ln>
              <a:effectLst/>
            </c:sp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Hoja1!$A$2:$A$9</c:f>
              <c:strCache>
                <c:ptCount val="8"/>
                <c:pt idx="0">
                  <c:v>Other types of studies</c:v>
                </c:pt>
                <c:pt idx="1">
                  <c:v>Doctorate</c:v>
                </c:pt>
                <c:pt idx="2">
                  <c:v>University Degree, Engineering, Architecture or assimilated studies</c:v>
                </c:pt>
                <c:pt idx="3">
                  <c:v>University Diploma (3-year degree), 1s cycle of Licenciatura (Five-year degree) or assimilated studies</c:v>
                </c:pt>
                <c:pt idx="4">
                  <c:v>Upper Secondary Education or assimilated studies</c:v>
                </c:pt>
                <c:pt idx="5">
                  <c:v>Lower Secondary Education or assimilated studies</c:v>
                </c:pt>
                <c:pt idx="6">
                  <c:v>Primary Education Studies</c:v>
                </c:pt>
                <c:pt idx="7">
                  <c:v>Without Studies</c:v>
                </c:pt>
              </c:strCache>
            </c:strRef>
          </c:cat>
          <c:val>
            <c:numRef>
              <c:f>Hoja1!$B$2:$B$9</c:f>
              <c:numCache>
                <c:formatCode>0.00%</c:formatCode>
                <c:ptCount val="8"/>
                <c:pt idx="0">
                  <c:v>1.870503597122302E-2</c:v>
                </c:pt>
                <c:pt idx="1">
                  <c:v>1.4388489208633094E-2</c:v>
                </c:pt>
                <c:pt idx="2">
                  <c:v>0.33021582733812949</c:v>
                </c:pt>
                <c:pt idx="3">
                  <c:v>0.28489208633093527</c:v>
                </c:pt>
                <c:pt idx="4">
                  <c:v>0.21510791366906476</c:v>
                </c:pt>
                <c:pt idx="5">
                  <c:v>6.6187050359712229E-2</c:v>
                </c:pt>
                <c:pt idx="6">
                  <c:v>6.7625899280575538E-2</c:v>
                </c:pt>
                <c:pt idx="7">
                  <c:v>2.8776978417266188E-3</c:v>
                </c:pt>
              </c:numCache>
            </c:numRef>
          </c:val>
          <c:extLst xmlns:c16r2="http://schemas.microsoft.com/office/drawing/2015/06/chart">
            <c:ext xmlns:c16="http://schemas.microsoft.com/office/drawing/2014/chart" uri="{C3380CC4-5D6E-409C-BE32-E72D297353CC}">
              <c16:uniqueId val="{00000002-319C-4D93-9B3A-E4B0C5306CA3}"/>
            </c:ext>
          </c:extLst>
        </c:ser>
        <c:dLbls>
          <c:dLblPos val="outEnd"/>
          <c:showLegendKey val="0"/>
          <c:showVal val="1"/>
          <c:showCatName val="0"/>
          <c:showSerName val="0"/>
          <c:showPercent val="0"/>
          <c:showBubbleSize val="0"/>
        </c:dLbls>
        <c:gapWidth val="68"/>
        <c:axId val="55269248"/>
        <c:axId val="55268096"/>
      </c:barChart>
      <c:valAx>
        <c:axId val="55268096"/>
        <c:scaling>
          <c:orientation val="minMax"/>
        </c:scaling>
        <c:delete val="1"/>
        <c:axPos val="b"/>
        <c:numFmt formatCode="0.00%" sourceLinked="1"/>
        <c:majorTickMark val="out"/>
        <c:minorTickMark val="none"/>
        <c:tickLblPos val="nextTo"/>
        <c:crossAx val="55269248"/>
        <c:crosses val="autoZero"/>
        <c:crossBetween val="between"/>
      </c:valAx>
      <c:catAx>
        <c:axId val="55269248"/>
        <c:scaling>
          <c:orientation val="minMax"/>
        </c:scaling>
        <c:delete val="0"/>
        <c:axPos val="l"/>
        <c:numFmt formatCode="General" sourceLinked="0"/>
        <c:majorTickMark val="out"/>
        <c:minorTickMark val="none"/>
        <c:tickLblPos val="nextTo"/>
        <c:txPr>
          <a:bodyPr/>
          <a:lstStyle/>
          <a:p>
            <a:pPr>
              <a:defRPr sz="1200"/>
            </a:pPr>
            <a:endParaRPr lang="en-US"/>
          </a:p>
        </c:txPr>
        <c:crossAx val="55268096"/>
        <c:crosses val="autoZero"/>
        <c:auto val="1"/>
        <c:lblAlgn val="ctr"/>
        <c:lblOffset val="100"/>
        <c:noMultiLvlLbl val="0"/>
      </c:cat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view3D>
      <c:rotX val="30"/>
      <c:rotY val="0"/>
      <c:rAngAx val="0"/>
      <c:perspective val="30"/>
    </c:view3D>
    <c:floor>
      <c:thickness val="0"/>
    </c:floor>
    <c:sideWall>
      <c:thickness val="0"/>
    </c:sideWall>
    <c:backWall>
      <c:thickness val="0"/>
    </c:backWall>
    <c:plotArea>
      <c:layout/>
      <c:pie3DChart>
        <c:varyColors val="1"/>
        <c:ser>
          <c:idx val="0"/>
          <c:order val="0"/>
          <c:dPt>
            <c:idx val="0"/>
            <c:bubble3D val="0"/>
            <c:spPr>
              <a:solidFill>
                <a:srgbClr val="CC00CC"/>
              </a:solidFill>
            </c:spPr>
          </c:dPt>
          <c:dPt>
            <c:idx val="1"/>
            <c:bubble3D val="0"/>
          </c:dPt>
          <c:dLbls>
            <c:dLbl>
              <c:idx val="0"/>
              <c:layout/>
              <c:tx>
                <c:rich>
                  <a:bodyPr/>
                  <a:lstStyle/>
                  <a:p>
                    <a:r>
                      <a:rPr lang="en-US" dirty="0">
                        <a:latin typeface="+mj-lt"/>
                      </a:rPr>
                      <a:t>50,98%</a:t>
                    </a:r>
                  </a:p>
                </c:rich>
              </c:tx>
              <c:dLblPos val="outEnd"/>
              <c:showLegendKey val="0"/>
              <c:showVal val="1"/>
              <c:showCatName val="0"/>
              <c:showSerName val="0"/>
              <c:showPercent val="0"/>
              <c:showBubbleSize val="0"/>
            </c:dLbl>
            <c:dLbl>
              <c:idx val="1"/>
              <c:layout/>
              <c:tx>
                <c:rich>
                  <a:bodyPr/>
                  <a:lstStyle/>
                  <a:p>
                    <a:r>
                      <a:rPr lang="en-US" dirty="0">
                        <a:latin typeface="+mj-lt"/>
                      </a:rPr>
                      <a:t>49,02%</a:t>
                    </a:r>
                  </a:p>
                </c:rich>
              </c:tx>
              <c:dLblPos val="outEnd"/>
              <c:showLegendKey val="0"/>
              <c:showVal val="1"/>
              <c:showCatName val="0"/>
              <c:showSerName val="0"/>
              <c:showPercent val="0"/>
              <c:showBubbleSize val="0"/>
            </c:dLbl>
            <c:txPr>
              <a:bodyPr/>
              <a:lstStyle/>
              <a:p>
                <a:pPr>
                  <a:defRPr sz="1800" b="1">
                    <a:latin typeface="Trebuchet MS" panose="020B0603020202020204" pitchFamily="34" charset="0"/>
                  </a:defRPr>
                </a:pPr>
                <a:endParaRPr lang="en-US"/>
              </a:p>
            </c:txPr>
            <c:dLblPos val="outEnd"/>
            <c:showLegendKey val="0"/>
            <c:showVal val="1"/>
            <c:showCatName val="0"/>
            <c:showSerName val="0"/>
            <c:showPercent val="0"/>
            <c:showBubbleSize val="0"/>
            <c:showLeaderLines val="1"/>
          </c:dLbls>
          <c:cat>
            <c:strRef>
              <c:f>Ingles!$A$17:$A$18</c:f>
              <c:strCache>
                <c:ptCount val="2"/>
                <c:pt idx="0">
                  <c:v>Female</c:v>
                </c:pt>
                <c:pt idx="1">
                  <c:v>Male</c:v>
                </c:pt>
              </c:strCache>
            </c:strRef>
          </c:cat>
          <c:val>
            <c:numRef>
              <c:f>Ingles!$C$17:$C$18</c:f>
              <c:numCache>
                <c:formatCode>0.00%</c:formatCode>
                <c:ptCount val="2"/>
                <c:pt idx="0">
                  <c:v>0.50980392156862742</c:v>
                </c:pt>
                <c:pt idx="1">
                  <c:v>0.49019607843137253</c:v>
                </c:pt>
              </c:numCache>
            </c:numRef>
          </c:val>
        </c:ser>
        <c:dLbls>
          <c:showLegendKey val="0"/>
          <c:showVal val="0"/>
          <c:showCatName val="0"/>
          <c:showSerName val="0"/>
          <c:showPercent val="0"/>
          <c:showBubbleSize val="0"/>
          <c:showLeaderLines val="1"/>
        </c:dLbls>
      </c:pie3DChart>
      <c:spPr>
        <a:noFill/>
        <a:ln w="25400">
          <a:noFill/>
        </a:ln>
      </c:spPr>
    </c:plotArea>
    <c:legend>
      <c:legendPos val="b"/>
      <c:legendEntry>
        <c:idx val="0"/>
        <c:txPr>
          <a:bodyPr/>
          <a:lstStyle/>
          <a:p>
            <a:pPr>
              <a:defRPr sz="1800" b="0">
                <a:latin typeface="+mj-lt"/>
              </a:defRPr>
            </a:pPr>
            <a:endParaRPr lang="en-US"/>
          </a:p>
        </c:txPr>
      </c:legendEntry>
      <c:legendEntry>
        <c:idx val="1"/>
        <c:txPr>
          <a:bodyPr/>
          <a:lstStyle/>
          <a:p>
            <a:pPr>
              <a:defRPr sz="1800" b="0">
                <a:latin typeface="+mj-lt"/>
              </a:defRPr>
            </a:pPr>
            <a:endParaRPr lang="en-US"/>
          </a:p>
        </c:txPr>
      </c:legendEntry>
      <c:layout/>
      <c:overlay val="0"/>
      <c:txPr>
        <a:bodyPr/>
        <a:lstStyle/>
        <a:p>
          <a:pPr>
            <a:defRPr sz="1800" b="0">
              <a:latin typeface="Trebuchet MS" panose="020B0603020202020204" pitchFamily="34" charset="0"/>
            </a:defRPr>
          </a:pPr>
          <a:endParaRPr lang="en-US"/>
        </a:p>
      </c:txPr>
    </c:legend>
    <c:plotVisOnly val="1"/>
    <c:dispBlanksAs val="gap"/>
    <c:showDLblsOverMax val="0"/>
  </c:chart>
  <c:spPr>
    <a:noFill/>
    <a:ln w="9525">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view3D>
      <c:rotX val="75"/>
      <c:rotY val="0"/>
      <c:rAngAx val="0"/>
      <c:perspective val="30"/>
    </c:view3D>
    <c:floor>
      <c:thickness val="0"/>
    </c:floor>
    <c:sideWall>
      <c:thickness val="0"/>
    </c:sideWall>
    <c:backWall>
      <c:thickness val="0"/>
    </c:backWall>
    <c:plotArea>
      <c:layout/>
      <c:pie3DChart>
        <c:varyColors val="1"/>
        <c:ser>
          <c:idx val="0"/>
          <c:order val="0"/>
          <c:dPt>
            <c:idx val="0"/>
            <c:bubble3D val="0"/>
            <c:spPr>
              <a:solidFill>
                <a:srgbClr val="C00000"/>
              </a:solidFill>
            </c:spPr>
          </c:dPt>
          <c:dPt>
            <c:idx val="1"/>
            <c:bubble3D val="0"/>
            <c:spPr>
              <a:solidFill>
                <a:srgbClr val="00B050"/>
              </a:solidFill>
            </c:spPr>
          </c:dPt>
          <c:dLbls>
            <c:txPr>
              <a:bodyPr/>
              <a:lstStyle/>
              <a:p>
                <a:pPr>
                  <a:defRPr sz="1400" b="1">
                    <a:latin typeface="Futura Lt BT" panose="020B0402020204020303" pitchFamily="34" charset="0"/>
                  </a:defRPr>
                </a:pPr>
                <a:endParaRPr lang="en-US"/>
              </a:p>
            </c:txPr>
            <c:dLblPos val="outEnd"/>
            <c:showLegendKey val="0"/>
            <c:showVal val="1"/>
            <c:showCatName val="0"/>
            <c:showSerName val="0"/>
            <c:showPercent val="0"/>
            <c:showBubbleSize val="0"/>
            <c:showLeaderLines val="1"/>
          </c:dLbls>
          <c:cat>
            <c:strRef>
              <c:f>Ingles!$A$9:$A$10</c:f>
              <c:strCache>
                <c:ptCount val="2"/>
                <c:pt idx="0">
                  <c:v>Town</c:v>
                </c:pt>
                <c:pt idx="1">
                  <c:v>Village</c:v>
                </c:pt>
              </c:strCache>
            </c:strRef>
          </c:cat>
          <c:val>
            <c:numRef>
              <c:f>Ingles!$C$9:$C$10</c:f>
              <c:numCache>
                <c:formatCode>0.00%</c:formatCode>
                <c:ptCount val="2"/>
                <c:pt idx="0">
                  <c:v>0.82913165266106448</c:v>
                </c:pt>
                <c:pt idx="1">
                  <c:v>0.17086834733893558</c:v>
                </c:pt>
              </c:numCache>
            </c:numRef>
          </c:val>
        </c:ser>
        <c:dLbls>
          <c:showLegendKey val="0"/>
          <c:showVal val="0"/>
          <c:showCatName val="0"/>
          <c:showSerName val="0"/>
          <c:showPercent val="0"/>
          <c:showBubbleSize val="0"/>
          <c:showLeaderLines val="1"/>
        </c:dLbls>
      </c:pie3DChart>
      <c:spPr>
        <a:noFill/>
        <a:ln w="25400">
          <a:noFill/>
        </a:ln>
      </c:spPr>
    </c:plotArea>
    <c:legend>
      <c:legendPos val="b"/>
      <c:layout/>
      <c:overlay val="0"/>
      <c:txPr>
        <a:bodyPr/>
        <a:lstStyle/>
        <a:p>
          <a:pPr>
            <a:defRPr sz="1400" b="1">
              <a:latin typeface="Futura Lt BT" panose="020B0402020204020303" pitchFamily="34" charset="0"/>
            </a:defRPr>
          </a:pPr>
          <a:endParaRPr lang="en-US"/>
        </a:p>
      </c:txPr>
    </c:legend>
    <c:plotVisOnly val="1"/>
    <c:dispBlanksAs val="gap"/>
    <c:showDLblsOverMax val="0"/>
  </c:chart>
  <c:spPr>
    <a:noFill/>
    <a:ln w="9525">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47952655215364509"/>
          <c:y val="5.0925925925925923E-2"/>
          <c:w val="0.46433842490852423"/>
          <c:h val="0.89814814814814814"/>
        </c:manualLayout>
      </c:layout>
      <c:barChart>
        <c:barDir val="bar"/>
        <c:grouping val="clustered"/>
        <c:varyColors val="0"/>
        <c:ser>
          <c:idx val="0"/>
          <c:order val="0"/>
          <c:invertIfNegative val="0"/>
          <c:dLbls>
            <c:txPr>
              <a:bodyPr/>
              <a:lstStyle/>
              <a:p>
                <a:pPr>
                  <a:defRPr sz="1800">
                    <a:latin typeface="Trebuchet MS" panose="020B0603020202020204" pitchFamily="34" charset="0"/>
                  </a:defRPr>
                </a:pPr>
                <a:endParaRPr lang="en-US"/>
              </a:p>
            </c:txPr>
            <c:dLblPos val="outEnd"/>
            <c:showLegendKey val="0"/>
            <c:showVal val="1"/>
            <c:showCatName val="0"/>
            <c:showSerName val="0"/>
            <c:showPercent val="0"/>
            <c:showBubbleSize val="0"/>
            <c:showLeaderLines val="0"/>
          </c:dLbls>
          <c:cat>
            <c:strRef>
              <c:f>Datos!$B$254:$B$259</c:f>
              <c:strCache>
                <c:ptCount val="6"/>
                <c:pt idx="0">
                  <c:v>Other</c:v>
                </c:pt>
                <c:pt idx="1">
                  <c:v>To meet other people with similar interests</c:v>
                </c:pt>
                <c:pt idx="2">
                  <c:v>To learn practical skills</c:v>
                </c:pt>
                <c:pt idx="3">
                  <c:v>To obtain background information on current topics</c:v>
                </c:pt>
                <c:pt idx="4">
                  <c:v>To fill the free time in a useful way</c:v>
                </c:pt>
                <c:pt idx="5">
                  <c:v>To further development oneself</c:v>
                </c:pt>
              </c:strCache>
            </c:strRef>
          </c:cat>
          <c:val>
            <c:numRef>
              <c:f>Datos!$D$254:$D$259</c:f>
              <c:numCache>
                <c:formatCode>0.00%</c:formatCode>
                <c:ptCount val="6"/>
                <c:pt idx="0">
                  <c:v>1.9607843137254902E-2</c:v>
                </c:pt>
                <c:pt idx="1">
                  <c:v>0.22408963585434175</c:v>
                </c:pt>
                <c:pt idx="2">
                  <c:v>0.3081232492997199</c:v>
                </c:pt>
                <c:pt idx="3">
                  <c:v>0.31372549019607843</c:v>
                </c:pt>
                <c:pt idx="4">
                  <c:v>0.37815126050420167</c:v>
                </c:pt>
                <c:pt idx="5">
                  <c:v>0.71988795518207283</c:v>
                </c:pt>
              </c:numCache>
            </c:numRef>
          </c:val>
        </c:ser>
        <c:dLbls>
          <c:showLegendKey val="0"/>
          <c:showVal val="0"/>
          <c:showCatName val="0"/>
          <c:showSerName val="0"/>
          <c:showPercent val="0"/>
          <c:showBubbleSize val="0"/>
        </c:dLbls>
        <c:gapWidth val="100"/>
        <c:axId val="193039360"/>
        <c:axId val="193057536"/>
      </c:barChart>
      <c:catAx>
        <c:axId val="193039360"/>
        <c:scaling>
          <c:orientation val="minMax"/>
        </c:scaling>
        <c:delete val="0"/>
        <c:axPos val="l"/>
        <c:numFmt formatCode="General" sourceLinked="1"/>
        <c:majorTickMark val="out"/>
        <c:minorTickMark val="none"/>
        <c:tickLblPos val="nextTo"/>
        <c:txPr>
          <a:bodyPr/>
          <a:lstStyle/>
          <a:p>
            <a:pPr>
              <a:defRPr sz="1800">
                <a:latin typeface="Trebuchet MS" panose="020B0603020202020204" pitchFamily="34" charset="0"/>
              </a:defRPr>
            </a:pPr>
            <a:endParaRPr lang="en-US"/>
          </a:p>
        </c:txPr>
        <c:crossAx val="193057536"/>
        <c:crosses val="autoZero"/>
        <c:auto val="1"/>
        <c:lblAlgn val="ctr"/>
        <c:lblOffset val="100"/>
        <c:noMultiLvlLbl val="0"/>
      </c:catAx>
      <c:valAx>
        <c:axId val="193057536"/>
        <c:scaling>
          <c:orientation val="minMax"/>
        </c:scaling>
        <c:delete val="1"/>
        <c:axPos val="b"/>
        <c:numFmt formatCode="0.00%" sourceLinked="1"/>
        <c:majorTickMark val="out"/>
        <c:minorTickMark val="none"/>
        <c:tickLblPos val="nextTo"/>
        <c:crossAx val="193039360"/>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barChart>
        <c:barDir val="col"/>
        <c:grouping val="clustered"/>
        <c:varyColors val="0"/>
        <c:ser>
          <c:idx val="0"/>
          <c:order val="0"/>
          <c:invertIfNegative val="0"/>
          <c:dLbls>
            <c:txPr>
              <a:bodyPr/>
              <a:lstStyle/>
              <a:p>
                <a:pPr>
                  <a:defRPr sz="1600">
                    <a:latin typeface="Trebuchet MS" panose="020B0603020202020204" pitchFamily="34" charset="0"/>
                  </a:defRPr>
                </a:pPr>
                <a:endParaRPr lang="en-US"/>
              </a:p>
            </c:txPr>
            <c:dLblPos val="outEnd"/>
            <c:showLegendKey val="0"/>
            <c:showVal val="1"/>
            <c:showCatName val="0"/>
            <c:showSerName val="0"/>
            <c:showPercent val="0"/>
            <c:showBubbleSize val="0"/>
            <c:showLeaderLines val="0"/>
          </c:dLbls>
          <c:cat>
            <c:strRef>
              <c:f>Datos!$B$275:$B$280</c:f>
              <c:strCache>
                <c:ptCount val="6"/>
                <c:pt idx="0">
                  <c:v>I starter this year</c:v>
                </c:pt>
                <c:pt idx="1">
                  <c:v>Two years ago</c:v>
                </c:pt>
                <c:pt idx="2">
                  <c:v>More than 2 years ago</c:v>
                </c:pt>
                <c:pt idx="3">
                  <c:v>More than 5 years ago</c:v>
                </c:pt>
                <c:pt idx="4">
                  <c:v>More than 10 years ago</c:v>
                </c:pt>
                <c:pt idx="5">
                  <c:v>More than 15 years ago</c:v>
                </c:pt>
              </c:strCache>
            </c:strRef>
          </c:cat>
          <c:val>
            <c:numRef>
              <c:f>Datos!$D$275:$D$280</c:f>
              <c:numCache>
                <c:formatCode>0.00%</c:formatCode>
                <c:ptCount val="6"/>
                <c:pt idx="0">
                  <c:v>0.13445378151260504</c:v>
                </c:pt>
                <c:pt idx="1">
                  <c:v>0.16246498599439774</c:v>
                </c:pt>
                <c:pt idx="2">
                  <c:v>0.3081232492997199</c:v>
                </c:pt>
                <c:pt idx="3">
                  <c:v>0.24089635854341737</c:v>
                </c:pt>
                <c:pt idx="4">
                  <c:v>0.1176470588235294</c:v>
                </c:pt>
                <c:pt idx="5">
                  <c:v>3.6414565826330535E-2</c:v>
                </c:pt>
              </c:numCache>
            </c:numRef>
          </c:val>
        </c:ser>
        <c:dLbls>
          <c:showLegendKey val="0"/>
          <c:showVal val="0"/>
          <c:showCatName val="0"/>
          <c:showSerName val="0"/>
          <c:showPercent val="0"/>
          <c:showBubbleSize val="0"/>
        </c:dLbls>
        <c:gapWidth val="100"/>
        <c:axId val="192195200"/>
        <c:axId val="192201088"/>
      </c:barChart>
      <c:catAx>
        <c:axId val="192195200"/>
        <c:scaling>
          <c:orientation val="minMax"/>
        </c:scaling>
        <c:delete val="0"/>
        <c:axPos val="b"/>
        <c:numFmt formatCode="General" sourceLinked="1"/>
        <c:majorTickMark val="out"/>
        <c:minorTickMark val="none"/>
        <c:tickLblPos val="nextTo"/>
        <c:txPr>
          <a:bodyPr/>
          <a:lstStyle/>
          <a:p>
            <a:pPr>
              <a:defRPr sz="1600">
                <a:latin typeface="Trebuchet MS" panose="020B0603020202020204" pitchFamily="34" charset="0"/>
              </a:defRPr>
            </a:pPr>
            <a:endParaRPr lang="en-US"/>
          </a:p>
        </c:txPr>
        <c:crossAx val="192201088"/>
        <c:crosses val="autoZero"/>
        <c:auto val="1"/>
        <c:lblAlgn val="ctr"/>
        <c:lblOffset val="100"/>
        <c:noMultiLvlLbl val="0"/>
      </c:catAx>
      <c:valAx>
        <c:axId val="192201088"/>
        <c:scaling>
          <c:orientation val="minMax"/>
        </c:scaling>
        <c:delete val="1"/>
        <c:axPos val="l"/>
        <c:numFmt formatCode="0.00%" sourceLinked="1"/>
        <c:majorTickMark val="out"/>
        <c:minorTickMark val="none"/>
        <c:tickLblPos val="nextTo"/>
        <c:crossAx val="192195200"/>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barChart>
        <c:barDir val="col"/>
        <c:grouping val="clustered"/>
        <c:varyColors val="0"/>
        <c:ser>
          <c:idx val="0"/>
          <c:order val="0"/>
          <c:invertIfNegative val="0"/>
          <c:dLbls>
            <c:txPr>
              <a:bodyPr/>
              <a:lstStyle/>
              <a:p>
                <a:pPr>
                  <a:defRPr sz="1600">
                    <a:latin typeface="Trebuchet MS" panose="020B0603020202020204" pitchFamily="34" charset="0"/>
                  </a:defRPr>
                </a:pPr>
                <a:endParaRPr lang="en-US"/>
              </a:p>
            </c:txPr>
            <c:dLblPos val="outEnd"/>
            <c:showLegendKey val="0"/>
            <c:showVal val="1"/>
            <c:showCatName val="0"/>
            <c:showSerName val="0"/>
            <c:showPercent val="0"/>
            <c:showBubbleSize val="0"/>
            <c:showLeaderLines val="0"/>
          </c:dLbls>
          <c:cat>
            <c:strRef>
              <c:f>Datos!$B$287:$B$291</c:f>
              <c:strCache>
                <c:ptCount val="5"/>
                <c:pt idx="0">
                  <c:v>I completely agree</c:v>
                </c:pt>
                <c:pt idx="1">
                  <c:v>I agree</c:v>
                </c:pt>
                <c:pt idx="2">
                  <c:v>I agree in some aspects and I don't agree in others</c:v>
                </c:pt>
                <c:pt idx="3">
                  <c:v>I don't agree</c:v>
                </c:pt>
                <c:pt idx="4">
                  <c:v>I don't agree at all</c:v>
                </c:pt>
              </c:strCache>
            </c:strRef>
          </c:cat>
          <c:val>
            <c:numRef>
              <c:f>Datos!$D$287:$D$291</c:f>
              <c:numCache>
                <c:formatCode>0.00%</c:formatCode>
                <c:ptCount val="5"/>
                <c:pt idx="0">
                  <c:v>0.28291316526610644</c:v>
                </c:pt>
                <c:pt idx="1">
                  <c:v>0.5266106442577031</c:v>
                </c:pt>
                <c:pt idx="2">
                  <c:v>0.17927170868347339</c:v>
                </c:pt>
                <c:pt idx="3">
                  <c:v>8.4033613445378148E-3</c:v>
                </c:pt>
                <c:pt idx="4">
                  <c:v>2.8011204481792717E-3</c:v>
                </c:pt>
              </c:numCache>
            </c:numRef>
          </c:val>
        </c:ser>
        <c:dLbls>
          <c:showLegendKey val="0"/>
          <c:showVal val="0"/>
          <c:showCatName val="0"/>
          <c:showSerName val="0"/>
          <c:showPercent val="0"/>
          <c:showBubbleSize val="0"/>
        </c:dLbls>
        <c:gapWidth val="100"/>
        <c:axId val="192256256"/>
        <c:axId val="192258048"/>
      </c:barChart>
      <c:catAx>
        <c:axId val="192256256"/>
        <c:scaling>
          <c:orientation val="minMax"/>
        </c:scaling>
        <c:delete val="0"/>
        <c:axPos val="b"/>
        <c:numFmt formatCode="General" sourceLinked="1"/>
        <c:majorTickMark val="out"/>
        <c:minorTickMark val="none"/>
        <c:tickLblPos val="nextTo"/>
        <c:txPr>
          <a:bodyPr/>
          <a:lstStyle/>
          <a:p>
            <a:pPr>
              <a:defRPr sz="1600">
                <a:latin typeface="Trebuchet MS" panose="020B0603020202020204" pitchFamily="34" charset="0"/>
              </a:defRPr>
            </a:pPr>
            <a:endParaRPr lang="en-US"/>
          </a:p>
        </c:txPr>
        <c:crossAx val="192258048"/>
        <c:crosses val="autoZero"/>
        <c:auto val="1"/>
        <c:lblAlgn val="ctr"/>
        <c:lblOffset val="100"/>
        <c:noMultiLvlLbl val="0"/>
      </c:catAx>
      <c:valAx>
        <c:axId val="192258048"/>
        <c:scaling>
          <c:orientation val="minMax"/>
        </c:scaling>
        <c:delete val="1"/>
        <c:axPos val="l"/>
        <c:numFmt formatCode="0.00%" sourceLinked="1"/>
        <c:majorTickMark val="out"/>
        <c:minorTickMark val="none"/>
        <c:tickLblPos val="nextTo"/>
        <c:crossAx val="192256256"/>
        <c:crosses val="autoZero"/>
        <c:crossBetween val="between"/>
      </c:valAx>
      <c:spPr>
        <a:noFill/>
        <a:ln w="25400">
          <a:noFill/>
        </a:ln>
      </c:spPr>
    </c:plotArea>
    <c:plotVisOnly val="1"/>
    <c:dispBlanksAs val="gap"/>
    <c:showDLblsOverMax val="0"/>
  </c:chart>
  <c:spPr>
    <a:noFill/>
    <a:ln>
      <a:noFill/>
    </a:ln>
  </c:spPr>
  <c:txPr>
    <a:bodyPr/>
    <a:lstStyle/>
    <a:p>
      <a:pPr>
        <a:defRPr sz="1100">
          <a:latin typeface="Arial" panose="020B0604020202020204" pitchFamily="34" charset="0"/>
          <a:cs typeface="Arial" panose="020B0604020202020204" pitchFamily="34" charset="0"/>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D0EF60-B298-4D90-8C93-5F67A1EF18DF}"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ES"/>
        </a:p>
      </dgm:t>
    </dgm:pt>
    <dgm:pt modelId="{E61752C9-2D95-4411-A6FD-671F1A066504}">
      <dgm:prSet phldrT="[Texto]"/>
      <dgm:spPr/>
      <dgm:t>
        <a:bodyPr/>
        <a:lstStyle/>
        <a:p>
          <a:r>
            <a:rPr lang="es-ES" b="1" dirty="0" smtClean="0"/>
            <a:t>OVERALL HARMONIOUS DEVELOPMENT</a:t>
          </a:r>
          <a:endParaRPr lang="es-ES" b="1" dirty="0"/>
        </a:p>
      </dgm:t>
    </dgm:pt>
    <dgm:pt modelId="{CBA637F0-9F38-4E6F-AFA0-F916A8019F9D}" type="parTrans" cxnId="{28F512F5-DFB4-433D-A7FA-E98F39AA55CE}">
      <dgm:prSet/>
      <dgm:spPr/>
      <dgm:t>
        <a:bodyPr/>
        <a:lstStyle/>
        <a:p>
          <a:endParaRPr lang="es-ES"/>
        </a:p>
      </dgm:t>
    </dgm:pt>
    <dgm:pt modelId="{251A8693-E316-4FEE-AF83-1F644111B120}" type="sibTrans" cxnId="{28F512F5-DFB4-433D-A7FA-E98F39AA55CE}">
      <dgm:prSet/>
      <dgm:spPr/>
      <dgm:t>
        <a:bodyPr/>
        <a:lstStyle/>
        <a:p>
          <a:endParaRPr lang="es-ES"/>
        </a:p>
      </dgm:t>
    </dgm:pt>
    <dgm:pt modelId="{527775FC-92D8-4C07-B571-996B51A972F5}">
      <dgm:prSet phldrT="[Texto]" custT="1"/>
      <dgm:spPr/>
      <dgm:t>
        <a:bodyPr/>
        <a:lstStyle/>
        <a:p>
          <a:r>
            <a:rPr lang="es-ES" sz="1400" b="1" dirty="0" smtClean="0"/>
            <a:t>CULTURAL</a:t>
          </a:r>
          <a:endParaRPr lang="es-ES" sz="1100" b="1" dirty="0"/>
        </a:p>
      </dgm:t>
    </dgm:pt>
    <dgm:pt modelId="{80DFDF39-58F7-4AA2-B255-02A407699827}" type="parTrans" cxnId="{315F3C3B-85B9-4A74-8658-A00190093A9D}">
      <dgm:prSet/>
      <dgm:spPr/>
      <dgm:t>
        <a:bodyPr/>
        <a:lstStyle/>
        <a:p>
          <a:endParaRPr lang="es-ES"/>
        </a:p>
      </dgm:t>
    </dgm:pt>
    <dgm:pt modelId="{D803F7BC-1C05-4954-BBDB-7DE13E92F8B4}" type="sibTrans" cxnId="{315F3C3B-85B9-4A74-8658-A00190093A9D}">
      <dgm:prSet/>
      <dgm:spPr/>
      <dgm:t>
        <a:bodyPr/>
        <a:lstStyle/>
        <a:p>
          <a:endParaRPr lang="es-ES"/>
        </a:p>
      </dgm:t>
    </dgm:pt>
    <dgm:pt modelId="{4A8CE403-5541-4408-A8F2-7984768BC324}">
      <dgm:prSet phldrT="[Texto]" custT="1"/>
      <dgm:spPr/>
      <dgm:t>
        <a:bodyPr/>
        <a:lstStyle/>
        <a:p>
          <a:r>
            <a:rPr lang="es-ES" sz="1400" b="1" dirty="0" smtClean="0"/>
            <a:t>INTELLECTUAL</a:t>
          </a:r>
          <a:endParaRPr lang="es-ES" sz="1500" b="1" dirty="0"/>
        </a:p>
      </dgm:t>
    </dgm:pt>
    <dgm:pt modelId="{33B2242A-9850-4F5A-AF3E-FF6285CF40C2}" type="parTrans" cxnId="{1C83EDE0-2D97-4F1D-B8A3-2CB34808FCD4}">
      <dgm:prSet/>
      <dgm:spPr/>
      <dgm:t>
        <a:bodyPr/>
        <a:lstStyle/>
        <a:p>
          <a:endParaRPr lang="es-ES"/>
        </a:p>
      </dgm:t>
    </dgm:pt>
    <dgm:pt modelId="{AFBA4A87-45F0-4404-9798-823F77D1BE93}" type="sibTrans" cxnId="{1C83EDE0-2D97-4F1D-B8A3-2CB34808FCD4}">
      <dgm:prSet/>
      <dgm:spPr/>
      <dgm:t>
        <a:bodyPr/>
        <a:lstStyle/>
        <a:p>
          <a:endParaRPr lang="es-ES"/>
        </a:p>
      </dgm:t>
    </dgm:pt>
    <dgm:pt modelId="{2D3857F5-D536-451B-AB2F-04ABA3093945}">
      <dgm:prSet phldrT="[Texto]" custT="1"/>
      <dgm:spPr/>
      <dgm:t>
        <a:bodyPr/>
        <a:lstStyle/>
        <a:p>
          <a:r>
            <a:rPr lang="es-ES" sz="1400" b="1" dirty="0" smtClean="0"/>
            <a:t>PERSONAL</a:t>
          </a:r>
          <a:endParaRPr lang="es-ES" sz="1100" b="1" dirty="0"/>
        </a:p>
      </dgm:t>
    </dgm:pt>
    <dgm:pt modelId="{387502F1-8197-4F6A-B850-A2D9D3D83016}" type="parTrans" cxnId="{09FE37ED-79BD-426B-86FC-5349462B128F}">
      <dgm:prSet/>
      <dgm:spPr/>
      <dgm:t>
        <a:bodyPr/>
        <a:lstStyle/>
        <a:p>
          <a:endParaRPr lang="es-ES"/>
        </a:p>
      </dgm:t>
    </dgm:pt>
    <dgm:pt modelId="{DD026660-1FF9-4854-B4F3-71D574A95588}" type="sibTrans" cxnId="{09FE37ED-79BD-426B-86FC-5349462B128F}">
      <dgm:prSet/>
      <dgm:spPr/>
      <dgm:t>
        <a:bodyPr/>
        <a:lstStyle/>
        <a:p>
          <a:endParaRPr lang="es-ES"/>
        </a:p>
      </dgm:t>
    </dgm:pt>
    <dgm:pt modelId="{1C8864CC-4AB9-473E-9043-22DC3DD56ECD}">
      <dgm:prSet phldrT="[Texto]" custT="1"/>
      <dgm:spPr>
        <a:solidFill>
          <a:schemeClr val="accent2"/>
        </a:solidFill>
      </dgm:spPr>
      <dgm:t>
        <a:bodyPr/>
        <a:lstStyle/>
        <a:p>
          <a:r>
            <a:rPr lang="es-ES" sz="1100" b="1" dirty="0" smtClean="0"/>
            <a:t>PHYSICAL</a:t>
          </a:r>
          <a:endParaRPr lang="es-ES" sz="1100" b="1" dirty="0"/>
        </a:p>
      </dgm:t>
    </dgm:pt>
    <dgm:pt modelId="{ECF66598-1D41-4D30-BC93-10DD29A854BF}" type="parTrans" cxnId="{7FBC77DE-7C55-4555-80BB-976C94F91BBA}">
      <dgm:prSet/>
      <dgm:spPr/>
      <dgm:t>
        <a:bodyPr/>
        <a:lstStyle/>
        <a:p>
          <a:endParaRPr lang="es-ES"/>
        </a:p>
      </dgm:t>
    </dgm:pt>
    <dgm:pt modelId="{C99AA98C-AA01-4249-8D04-08EE38D3DBA0}" type="sibTrans" cxnId="{7FBC77DE-7C55-4555-80BB-976C94F91BBA}">
      <dgm:prSet/>
      <dgm:spPr/>
      <dgm:t>
        <a:bodyPr/>
        <a:lstStyle/>
        <a:p>
          <a:endParaRPr lang="es-ES"/>
        </a:p>
      </dgm:t>
    </dgm:pt>
    <dgm:pt modelId="{823B2A40-6E42-4852-BB63-B1EF03938F29}">
      <dgm:prSet phldrT="[Texto]" custT="1"/>
      <dgm:spPr>
        <a:solidFill>
          <a:schemeClr val="accent2"/>
        </a:solidFill>
      </dgm:spPr>
      <dgm:t>
        <a:bodyPr/>
        <a:lstStyle/>
        <a:p>
          <a:r>
            <a:rPr lang="es-ES" sz="1400" b="1" dirty="0" smtClean="0"/>
            <a:t>SOCIAL</a:t>
          </a:r>
          <a:endParaRPr lang="es-ES" sz="1100" b="1" dirty="0"/>
        </a:p>
      </dgm:t>
    </dgm:pt>
    <dgm:pt modelId="{D5AB65BE-E9BA-4ACF-A9F4-144D499D421D}" type="parTrans" cxnId="{48FE0BB9-0159-4BA3-9675-507C7D0860CD}">
      <dgm:prSet/>
      <dgm:spPr/>
      <dgm:t>
        <a:bodyPr/>
        <a:lstStyle/>
        <a:p>
          <a:endParaRPr lang="es-ES"/>
        </a:p>
      </dgm:t>
    </dgm:pt>
    <dgm:pt modelId="{897BFC87-1BBA-461F-A3CF-C691D87DC68A}" type="sibTrans" cxnId="{48FE0BB9-0159-4BA3-9675-507C7D0860CD}">
      <dgm:prSet/>
      <dgm:spPr/>
      <dgm:t>
        <a:bodyPr/>
        <a:lstStyle/>
        <a:p>
          <a:endParaRPr lang="es-ES"/>
        </a:p>
      </dgm:t>
    </dgm:pt>
    <dgm:pt modelId="{EBF8897F-7E26-4116-B837-14323E26B4CB}" type="pres">
      <dgm:prSet presAssocID="{52D0EF60-B298-4D90-8C93-5F67A1EF18DF}" presName="Name0" presStyleCnt="0">
        <dgm:presLayoutVars>
          <dgm:chMax val="1"/>
          <dgm:dir/>
          <dgm:animLvl val="ctr"/>
          <dgm:resizeHandles val="exact"/>
        </dgm:presLayoutVars>
      </dgm:prSet>
      <dgm:spPr/>
      <dgm:t>
        <a:bodyPr/>
        <a:lstStyle/>
        <a:p>
          <a:endParaRPr lang="es-ES"/>
        </a:p>
      </dgm:t>
    </dgm:pt>
    <dgm:pt modelId="{D6CFDC9D-C470-4542-9C0F-E5E770D782FF}" type="pres">
      <dgm:prSet presAssocID="{E61752C9-2D95-4411-A6FD-671F1A066504}" presName="centerShape" presStyleLbl="node0" presStyleIdx="0" presStyleCnt="1" custScaleX="120691" custScaleY="120691"/>
      <dgm:spPr/>
      <dgm:t>
        <a:bodyPr/>
        <a:lstStyle/>
        <a:p>
          <a:endParaRPr lang="es-ES"/>
        </a:p>
      </dgm:t>
    </dgm:pt>
    <dgm:pt modelId="{D49AF5C5-B88A-46CC-9EF9-5A22C3CFF915}" type="pres">
      <dgm:prSet presAssocID="{527775FC-92D8-4C07-B571-996B51A972F5}" presName="node" presStyleLbl="node1" presStyleIdx="0" presStyleCnt="5" custScaleX="114943" custScaleY="114943">
        <dgm:presLayoutVars>
          <dgm:bulletEnabled val="1"/>
        </dgm:presLayoutVars>
      </dgm:prSet>
      <dgm:spPr/>
      <dgm:t>
        <a:bodyPr/>
        <a:lstStyle/>
        <a:p>
          <a:endParaRPr lang="es-ES"/>
        </a:p>
      </dgm:t>
    </dgm:pt>
    <dgm:pt modelId="{78C02814-F2FF-4DDE-B4A2-E02178B7A0F2}" type="pres">
      <dgm:prSet presAssocID="{527775FC-92D8-4C07-B571-996B51A972F5}" presName="dummy" presStyleCnt="0"/>
      <dgm:spPr/>
    </dgm:pt>
    <dgm:pt modelId="{3B66F400-0AF5-40A2-A6E0-C37CAA45A2DE}" type="pres">
      <dgm:prSet presAssocID="{D803F7BC-1C05-4954-BBDB-7DE13E92F8B4}" presName="sibTrans" presStyleLbl="sibTrans2D1" presStyleIdx="0" presStyleCnt="5"/>
      <dgm:spPr/>
      <dgm:t>
        <a:bodyPr/>
        <a:lstStyle/>
        <a:p>
          <a:endParaRPr lang="es-ES"/>
        </a:p>
      </dgm:t>
    </dgm:pt>
    <dgm:pt modelId="{CDCAF54C-F8C3-4E33-A0A5-928BC7B8FE82}" type="pres">
      <dgm:prSet presAssocID="{4A8CE403-5541-4408-A8F2-7984768BC324}" presName="node" presStyleLbl="node1" presStyleIdx="1" presStyleCnt="5" custScaleX="144104" custScaleY="114943">
        <dgm:presLayoutVars>
          <dgm:bulletEnabled val="1"/>
        </dgm:presLayoutVars>
      </dgm:prSet>
      <dgm:spPr/>
      <dgm:t>
        <a:bodyPr/>
        <a:lstStyle/>
        <a:p>
          <a:endParaRPr lang="es-ES"/>
        </a:p>
      </dgm:t>
    </dgm:pt>
    <dgm:pt modelId="{C152FF46-18DF-4A16-A210-51ADA697F98B}" type="pres">
      <dgm:prSet presAssocID="{4A8CE403-5541-4408-A8F2-7984768BC324}" presName="dummy" presStyleCnt="0"/>
      <dgm:spPr/>
    </dgm:pt>
    <dgm:pt modelId="{CB59D39D-EB7A-4452-9545-178105D8BB19}" type="pres">
      <dgm:prSet presAssocID="{AFBA4A87-45F0-4404-9798-823F77D1BE93}" presName="sibTrans" presStyleLbl="sibTrans2D1" presStyleIdx="1" presStyleCnt="5"/>
      <dgm:spPr/>
      <dgm:t>
        <a:bodyPr/>
        <a:lstStyle/>
        <a:p>
          <a:endParaRPr lang="es-ES"/>
        </a:p>
      </dgm:t>
    </dgm:pt>
    <dgm:pt modelId="{20F60E52-3CC7-4F76-94A8-545B0C8A28E6}" type="pres">
      <dgm:prSet presAssocID="{823B2A40-6E42-4852-BB63-B1EF03938F29}" presName="node" presStyleLbl="node1" presStyleIdx="2" presStyleCnt="5" custScaleX="114943" custScaleY="114943">
        <dgm:presLayoutVars>
          <dgm:bulletEnabled val="1"/>
        </dgm:presLayoutVars>
      </dgm:prSet>
      <dgm:spPr/>
      <dgm:t>
        <a:bodyPr/>
        <a:lstStyle/>
        <a:p>
          <a:endParaRPr lang="es-ES"/>
        </a:p>
      </dgm:t>
    </dgm:pt>
    <dgm:pt modelId="{0255E262-9010-4417-B118-23086E49E16A}" type="pres">
      <dgm:prSet presAssocID="{823B2A40-6E42-4852-BB63-B1EF03938F29}" presName="dummy" presStyleCnt="0"/>
      <dgm:spPr/>
    </dgm:pt>
    <dgm:pt modelId="{B78F8CAF-A23F-4DD2-BE45-68E45C071F25}" type="pres">
      <dgm:prSet presAssocID="{897BFC87-1BBA-461F-A3CF-C691D87DC68A}" presName="sibTrans" presStyleLbl="sibTrans2D1" presStyleIdx="2" presStyleCnt="5"/>
      <dgm:spPr/>
      <dgm:t>
        <a:bodyPr/>
        <a:lstStyle/>
        <a:p>
          <a:endParaRPr lang="es-ES"/>
        </a:p>
      </dgm:t>
    </dgm:pt>
    <dgm:pt modelId="{B4343658-6554-42DD-9A4A-47A779FDA31E}" type="pres">
      <dgm:prSet presAssocID="{2D3857F5-D536-451B-AB2F-04ABA3093945}" presName="node" presStyleLbl="node1" presStyleIdx="3" presStyleCnt="5" custScaleX="114943" custScaleY="114943">
        <dgm:presLayoutVars>
          <dgm:bulletEnabled val="1"/>
        </dgm:presLayoutVars>
      </dgm:prSet>
      <dgm:spPr/>
      <dgm:t>
        <a:bodyPr/>
        <a:lstStyle/>
        <a:p>
          <a:endParaRPr lang="es-ES"/>
        </a:p>
      </dgm:t>
    </dgm:pt>
    <dgm:pt modelId="{7EC749B3-445D-46C8-B150-7F9F35431C2B}" type="pres">
      <dgm:prSet presAssocID="{2D3857F5-D536-451B-AB2F-04ABA3093945}" presName="dummy" presStyleCnt="0"/>
      <dgm:spPr/>
    </dgm:pt>
    <dgm:pt modelId="{4145D6CF-000F-45CE-81B3-68B90269FE43}" type="pres">
      <dgm:prSet presAssocID="{DD026660-1FF9-4854-B4F3-71D574A95588}" presName="sibTrans" presStyleLbl="sibTrans2D1" presStyleIdx="3" presStyleCnt="5"/>
      <dgm:spPr/>
      <dgm:t>
        <a:bodyPr/>
        <a:lstStyle/>
        <a:p>
          <a:endParaRPr lang="es-ES"/>
        </a:p>
      </dgm:t>
    </dgm:pt>
    <dgm:pt modelId="{FE17B54F-B30B-46E8-AA39-6E3DF374D9AD}" type="pres">
      <dgm:prSet presAssocID="{1C8864CC-4AB9-473E-9043-22DC3DD56ECD}" presName="node" presStyleLbl="node1" presStyleIdx="4" presStyleCnt="5" custScaleX="114943" custScaleY="114943">
        <dgm:presLayoutVars>
          <dgm:bulletEnabled val="1"/>
        </dgm:presLayoutVars>
      </dgm:prSet>
      <dgm:spPr/>
      <dgm:t>
        <a:bodyPr/>
        <a:lstStyle/>
        <a:p>
          <a:endParaRPr lang="es-ES"/>
        </a:p>
      </dgm:t>
    </dgm:pt>
    <dgm:pt modelId="{59176013-8891-4165-B016-237E9387264A}" type="pres">
      <dgm:prSet presAssocID="{1C8864CC-4AB9-473E-9043-22DC3DD56ECD}" presName="dummy" presStyleCnt="0"/>
      <dgm:spPr/>
    </dgm:pt>
    <dgm:pt modelId="{A17A569E-0463-419B-9AA8-92B425810C0E}" type="pres">
      <dgm:prSet presAssocID="{C99AA98C-AA01-4249-8D04-08EE38D3DBA0}" presName="sibTrans" presStyleLbl="sibTrans2D1" presStyleIdx="4" presStyleCnt="5"/>
      <dgm:spPr/>
      <dgm:t>
        <a:bodyPr/>
        <a:lstStyle/>
        <a:p>
          <a:endParaRPr lang="es-ES"/>
        </a:p>
      </dgm:t>
    </dgm:pt>
  </dgm:ptLst>
  <dgm:cxnLst>
    <dgm:cxn modelId="{D4BEB589-0BEF-4B76-8F5F-D479C5F0AACE}" type="presOf" srcId="{DD026660-1FF9-4854-B4F3-71D574A95588}" destId="{4145D6CF-000F-45CE-81B3-68B90269FE43}" srcOrd="0" destOrd="0" presId="urn:microsoft.com/office/officeart/2005/8/layout/radial6"/>
    <dgm:cxn modelId="{BE4559DA-9EE8-4DEA-A6BA-EF2DA5C86A95}" type="presOf" srcId="{52D0EF60-B298-4D90-8C93-5F67A1EF18DF}" destId="{EBF8897F-7E26-4116-B837-14323E26B4CB}" srcOrd="0" destOrd="0" presId="urn:microsoft.com/office/officeart/2005/8/layout/radial6"/>
    <dgm:cxn modelId="{48FE0BB9-0159-4BA3-9675-507C7D0860CD}" srcId="{E61752C9-2D95-4411-A6FD-671F1A066504}" destId="{823B2A40-6E42-4852-BB63-B1EF03938F29}" srcOrd="2" destOrd="0" parTransId="{D5AB65BE-E9BA-4ACF-A9F4-144D499D421D}" sibTransId="{897BFC87-1BBA-461F-A3CF-C691D87DC68A}"/>
    <dgm:cxn modelId="{5F2E1AF3-53F5-49B9-8F84-A339BDE3E44D}" type="presOf" srcId="{823B2A40-6E42-4852-BB63-B1EF03938F29}" destId="{20F60E52-3CC7-4F76-94A8-545B0C8A28E6}" srcOrd="0" destOrd="0" presId="urn:microsoft.com/office/officeart/2005/8/layout/radial6"/>
    <dgm:cxn modelId="{1C83EDE0-2D97-4F1D-B8A3-2CB34808FCD4}" srcId="{E61752C9-2D95-4411-A6FD-671F1A066504}" destId="{4A8CE403-5541-4408-A8F2-7984768BC324}" srcOrd="1" destOrd="0" parTransId="{33B2242A-9850-4F5A-AF3E-FF6285CF40C2}" sibTransId="{AFBA4A87-45F0-4404-9798-823F77D1BE93}"/>
    <dgm:cxn modelId="{28F512F5-DFB4-433D-A7FA-E98F39AA55CE}" srcId="{52D0EF60-B298-4D90-8C93-5F67A1EF18DF}" destId="{E61752C9-2D95-4411-A6FD-671F1A066504}" srcOrd="0" destOrd="0" parTransId="{CBA637F0-9F38-4E6F-AFA0-F916A8019F9D}" sibTransId="{251A8693-E316-4FEE-AF83-1F644111B120}"/>
    <dgm:cxn modelId="{C1C158B7-DD0C-40B1-AE15-57C8B85CD96D}" type="presOf" srcId="{2D3857F5-D536-451B-AB2F-04ABA3093945}" destId="{B4343658-6554-42DD-9A4A-47A779FDA31E}" srcOrd="0" destOrd="0" presId="urn:microsoft.com/office/officeart/2005/8/layout/radial6"/>
    <dgm:cxn modelId="{315F3C3B-85B9-4A74-8658-A00190093A9D}" srcId="{E61752C9-2D95-4411-A6FD-671F1A066504}" destId="{527775FC-92D8-4C07-B571-996B51A972F5}" srcOrd="0" destOrd="0" parTransId="{80DFDF39-58F7-4AA2-B255-02A407699827}" sibTransId="{D803F7BC-1C05-4954-BBDB-7DE13E92F8B4}"/>
    <dgm:cxn modelId="{372AF04E-8F25-4394-AD7A-E505A7ED0C01}" type="presOf" srcId="{1C8864CC-4AB9-473E-9043-22DC3DD56ECD}" destId="{FE17B54F-B30B-46E8-AA39-6E3DF374D9AD}" srcOrd="0" destOrd="0" presId="urn:microsoft.com/office/officeart/2005/8/layout/radial6"/>
    <dgm:cxn modelId="{B7022124-20A5-41D3-8762-4B6FADF852CC}" type="presOf" srcId="{527775FC-92D8-4C07-B571-996B51A972F5}" destId="{D49AF5C5-B88A-46CC-9EF9-5A22C3CFF915}" srcOrd="0" destOrd="0" presId="urn:microsoft.com/office/officeart/2005/8/layout/radial6"/>
    <dgm:cxn modelId="{A7AAE592-DF7E-4A93-834A-62ECCF6047B5}" type="presOf" srcId="{E61752C9-2D95-4411-A6FD-671F1A066504}" destId="{D6CFDC9D-C470-4542-9C0F-E5E770D782FF}" srcOrd="0" destOrd="0" presId="urn:microsoft.com/office/officeart/2005/8/layout/radial6"/>
    <dgm:cxn modelId="{7FBC77DE-7C55-4555-80BB-976C94F91BBA}" srcId="{E61752C9-2D95-4411-A6FD-671F1A066504}" destId="{1C8864CC-4AB9-473E-9043-22DC3DD56ECD}" srcOrd="4" destOrd="0" parTransId="{ECF66598-1D41-4D30-BC93-10DD29A854BF}" sibTransId="{C99AA98C-AA01-4249-8D04-08EE38D3DBA0}"/>
    <dgm:cxn modelId="{51372E1D-9FEC-4A8E-AE71-D1F4E7CA7D74}" type="presOf" srcId="{D803F7BC-1C05-4954-BBDB-7DE13E92F8B4}" destId="{3B66F400-0AF5-40A2-A6E0-C37CAA45A2DE}" srcOrd="0" destOrd="0" presId="urn:microsoft.com/office/officeart/2005/8/layout/radial6"/>
    <dgm:cxn modelId="{21C3E58E-AC49-4985-A2C6-B46A21AF999C}" type="presOf" srcId="{C99AA98C-AA01-4249-8D04-08EE38D3DBA0}" destId="{A17A569E-0463-419B-9AA8-92B425810C0E}" srcOrd="0" destOrd="0" presId="urn:microsoft.com/office/officeart/2005/8/layout/radial6"/>
    <dgm:cxn modelId="{E5A5E1ED-69FC-48C4-B768-BD82DDCC5547}" type="presOf" srcId="{4A8CE403-5541-4408-A8F2-7984768BC324}" destId="{CDCAF54C-F8C3-4E33-A0A5-928BC7B8FE82}" srcOrd="0" destOrd="0" presId="urn:microsoft.com/office/officeart/2005/8/layout/radial6"/>
    <dgm:cxn modelId="{09FE37ED-79BD-426B-86FC-5349462B128F}" srcId="{E61752C9-2D95-4411-A6FD-671F1A066504}" destId="{2D3857F5-D536-451B-AB2F-04ABA3093945}" srcOrd="3" destOrd="0" parTransId="{387502F1-8197-4F6A-B850-A2D9D3D83016}" sibTransId="{DD026660-1FF9-4854-B4F3-71D574A95588}"/>
    <dgm:cxn modelId="{51537A2A-FE48-4B77-83FC-C53DBE77C430}" type="presOf" srcId="{AFBA4A87-45F0-4404-9798-823F77D1BE93}" destId="{CB59D39D-EB7A-4452-9545-178105D8BB19}" srcOrd="0" destOrd="0" presId="urn:microsoft.com/office/officeart/2005/8/layout/radial6"/>
    <dgm:cxn modelId="{C8A54833-5587-4D36-9245-72F72E6A1A29}" type="presOf" srcId="{897BFC87-1BBA-461F-A3CF-C691D87DC68A}" destId="{B78F8CAF-A23F-4DD2-BE45-68E45C071F25}" srcOrd="0" destOrd="0" presId="urn:microsoft.com/office/officeart/2005/8/layout/radial6"/>
    <dgm:cxn modelId="{29E542BC-8A7A-4EEE-86EF-0C8423BBE7C1}" type="presParOf" srcId="{EBF8897F-7E26-4116-B837-14323E26B4CB}" destId="{D6CFDC9D-C470-4542-9C0F-E5E770D782FF}" srcOrd="0" destOrd="0" presId="urn:microsoft.com/office/officeart/2005/8/layout/radial6"/>
    <dgm:cxn modelId="{385A2C92-70AA-40E4-A3BC-9EC3C0EEDAED}" type="presParOf" srcId="{EBF8897F-7E26-4116-B837-14323E26B4CB}" destId="{D49AF5C5-B88A-46CC-9EF9-5A22C3CFF915}" srcOrd="1" destOrd="0" presId="urn:microsoft.com/office/officeart/2005/8/layout/radial6"/>
    <dgm:cxn modelId="{5F0A13E5-82BB-4ABC-B0B4-6AFB6EE77741}" type="presParOf" srcId="{EBF8897F-7E26-4116-B837-14323E26B4CB}" destId="{78C02814-F2FF-4DDE-B4A2-E02178B7A0F2}" srcOrd="2" destOrd="0" presId="urn:microsoft.com/office/officeart/2005/8/layout/radial6"/>
    <dgm:cxn modelId="{D7A125FC-17FA-436B-B28D-9D688B5E1DAC}" type="presParOf" srcId="{EBF8897F-7E26-4116-B837-14323E26B4CB}" destId="{3B66F400-0AF5-40A2-A6E0-C37CAA45A2DE}" srcOrd="3" destOrd="0" presId="urn:microsoft.com/office/officeart/2005/8/layout/radial6"/>
    <dgm:cxn modelId="{93AFE182-24B9-400F-9819-EF4F6F02033A}" type="presParOf" srcId="{EBF8897F-7E26-4116-B837-14323E26B4CB}" destId="{CDCAF54C-F8C3-4E33-A0A5-928BC7B8FE82}" srcOrd="4" destOrd="0" presId="urn:microsoft.com/office/officeart/2005/8/layout/radial6"/>
    <dgm:cxn modelId="{25F7E27C-B1A7-49AF-A45D-5E8C379EFA97}" type="presParOf" srcId="{EBF8897F-7E26-4116-B837-14323E26B4CB}" destId="{C152FF46-18DF-4A16-A210-51ADA697F98B}" srcOrd="5" destOrd="0" presId="urn:microsoft.com/office/officeart/2005/8/layout/radial6"/>
    <dgm:cxn modelId="{97CAE63E-26AF-403C-A718-77390B651B54}" type="presParOf" srcId="{EBF8897F-7E26-4116-B837-14323E26B4CB}" destId="{CB59D39D-EB7A-4452-9545-178105D8BB19}" srcOrd="6" destOrd="0" presId="urn:microsoft.com/office/officeart/2005/8/layout/radial6"/>
    <dgm:cxn modelId="{B455B520-7ED8-4905-BBDB-AB1066A43D79}" type="presParOf" srcId="{EBF8897F-7E26-4116-B837-14323E26B4CB}" destId="{20F60E52-3CC7-4F76-94A8-545B0C8A28E6}" srcOrd="7" destOrd="0" presId="urn:microsoft.com/office/officeart/2005/8/layout/radial6"/>
    <dgm:cxn modelId="{374BC542-E2D2-4154-AD5A-D12AA7ED1B9D}" type="presParOf" srcId="{EBF8897F-7E26-4116-B837-14323E26B4CB}" destId="{0255E262-9010-4417-B118-23086E49E16A}" srcOrd="8" destOrd="0" presId="urn:microsoft.com/office/officeart/2005/8/layout/radial6"/>
    <dgm:cxn modelId="{094108F9-2D88-4506-ABB8-7198FEB0ED9E}" type="presParOf" srcId="{EBF8897F-7E26-4116-B837-14323E26B4CB}" destId="{B78F8CAF-A23F-4DD2-BE45-68E45C071F25}" srcOrd="9" destOrd="0" presId="urn:microsoft.com/office/officeart/2005/8/layout/radial6"/>
    <dgm:cxn modelId="{29F4B3B6-97C1-40A8-AE46-B73AB002F3CD}" type="presParOf" srcId="{EBF8897F-7E26-4116-B837-14323E26B4CB}" destId="{B4343658-6554-42DD-9A4A-47A779FDA31E}" srcOrd="10" destOrd="0" presId="urn:microsoft.com/office/officeart/2005/8/layout/radial6"/>
    <dgm:cxn modelId="{D3F57F59-649E-4B90-B601-44DCCE69468E}" type="presParOf" srcId="{EBF8897F-7E26-4116-B837-14323E26B4CB}" destId="{7EC749B3-445D-46C8-B150-7F9F35431C2B}" srcOrd="11" destOrd="0" presId="urn:microsoft.com/office/officeart/2005/8/layout/radial6"/>
    <dgm:cxn modelId="{068F40A8-46FB-430F-8E02-35AC81E32B7D}" type="presParOf" srcId="{EBF8897F-7E26-4116-B837-14323E26B4CB}" destId="{4145D6CF-000F-45CE-81B3-68B90269FE43}" srcOrd="12" destOrd="0" presId="urn:microsoft.com/office/officeart/2005/8/layout/radial6"/>
    <dgm:cxn modelId="{D4C2E67A-9005-494B-A36F-FF817B31D4D1}" type="presParOf" srcId="{EBF8897F-7E26-4116-B837-14323E26B4CB}" destId="{FE17B54F-B30B-46E8-AA39-6E3DF374D9AD}" srcOrd="13" destOrd="0" presId="urn:microsoft.com/office/officeart/2005/8/layout/radial6"/>
    <dgm:cxn modelId="{F13B953D-C704-44F0-80C4-7CAEE3FC4171}" type="presParOf" srcId="{EBF8897F-7E26-4116-B837-14323E26B4CB}" destId="{59176013-8891-4165-B016-237E9387264A}" srcOrd="14" destOrd="0" presId="urn:microsoft.com/office/officeart/2005/8/layout/radial6"/>
    <dgm:cxn modelId="{A4358210-91AD-42B1-92B1-CDBA8EC9907E}" type="presParOf" srcId="{EBF8897F-7E26-4116-B837-14323E26B4CB}" destId="{A17A569E-0463-419B-9AA8-92B425810C0E}" srcOrd="15" destOrd="0" presId="urn:microsoft.com/office/officeart/2005/8/layout/radial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7A569E-0463-419B-9AA8-92B425810C0E}">
      <dsp:nvSpPr>
        <dsp:cNvPr id="0" name=""/>
        <dsp:cNvSpPr/>
      </dsp:nvSpPr>
      <dsp:spPr>
        <a:xfrm>
          <a:off x="1949653" y="599011"/>
          <a:ext cx="3890645" cy="3890645"/>
        </a:xfrm>
        <a:prstGeom prst="blockArc">
          <a:avLst>
            <a:gd name="adj1" fmla="val 11880000"/>
            <a:gd name="adj2" fmla="val 1620000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145D6CF-000F-45CE-81B3-68B90269FE43}">
      <dsp:nvSpPr>
        <dsp:cNvPr id="0" name=""/>
        <dsp:cNvSpPr/>
      </dsp:nvSpPr>
      <dsp:spPr>
        <a:xfrm>
          <a:off x="1949653" y="599011"/>
          <a:ext cx="3890645" cy="3890645"/>
        </a:xfrm>
        <a:prstGeom prst="blockArc">
          <a:avLst>
            <a:gd name="adj1" fmla="val 7560000"/>
            <a:gd name="adj2" fmla="val 1188000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78F8CAF-A23F-4DD2-BE45-68E45C071F25}">
      <dsp:nvSpPr>
        <dsp:cNvPr id="0" name=""/>
        <dsp:cNvSpPr/>
      </dsp:nvSpPr>
      <dsp:spPr>
        <a:xfrm>
          <a:off x="1949653" y="599011"/>
          <a:ext cx="3890645" cy="3890645"/>
        </a:xfrm>
        <a:prstGeom prst="blockArc">
          <a:avLst>
            <a:gd name="adj1" fmla="val 3240000"/>
            <a:gd name="adj2" fmla="val 756000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B59D39D-EB7A-4452-9545-178105D8BB19}">
      <dsp:nvSpPr>
        <dsp:cNvPr id="0" name=""/>
        <dsp:cNvSpPr/>
      </dsp:nvSpPr>
      <dsp:spPr>
        <a:xfrm>
          <a:off x="1949653" y="599011"/>
          <a:ext cx="3890645" cy="3890645"/>
        </a:xfrm>
        <a:prstGeom prst="blockArc">
          <a:avLst>
            <a:gd name="adj1" fmla="val 20520000"/>
            <a:gd name="adj2" fmla="val 324000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66F400-0AF5-40A2-A6E0-C37CAA45A2DE}">
      <dsp:nvSpPr>
        <dsp:cNvPr id="0" name=""/>
        <dsp:cNvSpPr/>
      </dsp:nvSpPr>
      <dsp:spPr>
        <a:xfrm>
          <a:off x="1949653" y="599011"/>
          <a:ext cx="3890645" cy="3890645"/>
        </a:xfrm>
        <a:prstGeom prst="blockArc">
          <a:avLst>
            <a:gd name="adj1" fmla="val 16200000"/>
            <a:gd name="adj2" fmla="val 2052000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6CFDC9D-C470-4542-9C0F-E5E770D782FF}">
      <dsp:nvSpPr>
        <dsp:cNvPr id="0" name=""/>
        <dsp:cNvSpPr/>
      </dsp:nvSpPr>
      <dsp:spPr>
        <a:xfrm>
          <a:off x="2814340" y="1463698"/>
          <a:ext cx="2161271" cy="216127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ES" sz="1800" b="1" kern="1200" dirty="0" smtClean="0"/>
            <a:t>OVERALL HARMONIOUS DEVELOPMENT</a:t>
          </a:r>
          <a:endParaRPr lang="es-ES" sz="1800" b="1" kern="1200" dirty="0"/>
        </a:p>
      </dsp:txBody>
      <dsp:txXfrm>
        <a:off x="3130851" y="1780209"/>
        <a:ext cx="1528249" cy="1528249"/>
      </dsp:txXfrm>
    </dsp:sp>
    <dsp:sp modelId="{D49AF5C5-B88A-46CC-9EF9-5A22C3CFF915}">
      <dsp:nvSpPr>
        <dsp:cNvPr id="0" name=""/>
        <dsp:cNvSpPr/>
      </dsp:nvSpPr>
      <dsp:spPr>
        <a:xfrm>
          <a:off x="3174557" y="-76280"/>
          <a:ext cx="1440837" cy="14408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t>CULTURAL</a:t>
          </a:r>
          <a:endParaRPr lang="es-ES" sz="1100" b="1" kern="1200" dirty="0"/>
        </a:p>
      </dsp:txBody>
      <dsp:txXfrm>
        <a:off x="3385563" y="134726"/>
        <a:ext cx="1018825" cy="1018825"/>
      </dsp:txXfrm>
    </dsp:sp>
    <dsp:sp modelId="{CDCAF54C-F8C3-4E33-A0A5-928BC7B8FE82}">
      <dsp:nvSpPr>
        <dsp:cNvPr id="0" name=""/>
        <dsp:cNvSpPr/>
      </dsp:nvSpPr>
      <dsp:spPr>
        <a:xfrm>
          <a:off x="4798980" y="1236722"/>
          <a:ext cx="1806377" cy="14408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t>INTELLECTUAL</a:t>
          </a:r>
          <a:endParaRPr lang="es-ES" sz="1500" b="1" kern="1200" dirty="0"/>
        </a:p>
      </dsp:txBody>
      <dsp:txXfrm>
        <a:off x="5063518" y="1447728"/>
        <a:ext cx="1277301" cy="1018825"/>
      </dsp:txXfrm>
    </dsp:sp>
    <dsp:sp modelId="{20F60E52-3CC7-4F76-94A8-545B0C8A28E6}">
      <dsp:nvSpPr>
        <dsp:cNvPr id="0" name=""/>
        <dsp:cNvSpPr/>
      </dsp:nvSpPr>
      <dsp:spPr>
        <a:xfrm>
          <a:off x="4291464" y="3361206"/>
          <a:ext cx="1440837" cy="1440837"/>
        </a:xfrm>
        <a:prstGeom prst="ellipse">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t>SOCIAL</a:t>
          </a:r>
          <a:endParaRPr lang="es-ES" sz="1100" b="1" kern="1200" dirty="0"/>
        </a:p>
      </dsp:txBody>
      <dsp:txXfrm>
        <a:off x="4502470" y="3572212"/>
        <a:ext cx="1018825" cy="1018825"/>
      </dsp:txXfrm>
    </dsp:sp>
    <dsp:sp modelId="{B4343658-6554-42DD-9A4A-47A779FDA31E}">
      <dsp:nvSpPr>
        <dsp:cNvPr id="0" name=""/>
        <dsp:cNvSpPr/>
      </dsp:nvSpPr>
      <dsp:spPr>
        <a:xfrm>
          <a:off x="2057649" y="3361206"/>
          <a:ext cx="1440837" cy="14408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b="1" kern="1200" dirty="0" smtClean="0"/>
            <a:t>PERSONAL</a:t>
          </a:r>
          <a:endParaRPr lang="es-ES" sz="1100" b="1" kern="1200" dirty="0"/>
        </a:p>
      </dsp:txBody>
      <dsp:txXfrm>
        <a:off x="2268655" y="3572212"/>
        <a:ext cx="1018825" cy="1018825"/>
      </dsp:txXfrm>
    </dsp:sp>
    <dsp:sp modelId="{FE17B54F-B30B-46E8-AA39-6E3DF374D9AD}">
      <dsp:nvSpPr>
        <dsp:cNvPr id="0" name=""/>
        <dsp:cNvSpPr/>
      </dsp:nvSpPr>
      <dsp:spPr>
        <a:xfrm>
          <a:off x="1367363" y="1236722"/>
          <a:ext cx="1440837" cy="1440837"/>
        </a:xfrm>
        <a:prstGeom prst="ellipse">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1100" b="1" kern="1200" dirty="0" smtClean="0"/>
            <a:t>PHYSICAL</a:t>
          </a:r>
          <a:endParaRPr lang="es-ES" sz="1100" b="1" kern="1200" dirty="0"/>
        </a:p>
      </dsp:txBody>
      <dsp:txXfrm>
        <a:off x="1578369" y="1447728"/>
        <a:ext cx="1018825" cy="1018825"/>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89938" cy="493633"/>
          </a:xfrm>
          <a:prstGeom prst="rect">
            <a:avLst/>
          </a:prstGeom>
        </p:spPr>
        <p:txBody>
          <a:bodyPr vert="horz" lIns="91440" tIns="45720" rIns="91440" bIns="45720" rtlCol="0"/>
          <a:lstStyle>
            <a:lvl1pPr algn="l" latinLnBrk="0">
              <a:defRPr lang="es-ES" sz="1200"/>
            </a:lvl1pPr>
          </a:lstStyle>
          <a:p>
            <a:endParaRPr lang="es-ES" dirty="0"/>
          </a:p>
        </p:txBody>
      </p:sp>
      <p:sp>
        <p:nvSpPr>
          <p:cNvPr id="3" name="Date Placeholder 2"/>
          <p:cNvSpPr>
            <a:spLocks noGrp="1"/>
          </p:cNvSpPr>
          <p:nvPr>
            <p:ph type="dt" sz="quarter" idx="1"/>
          </p:nvPr>
        </p:nvSpPr>
        <p:spPr>
          <a:xfrm>
            <a:off x="3777607" y="1"/>
            <a:ext cx="2889938" cy="493633"/>
          </a:xfrm>
          <a:prstGeom prst="rect">
            <a:avLst/>
          </a:prstGeom>
        </p:spPr>
        <p:txBody>
          <a:bodyPr vert="horz" lIns="91440" tIns="45720" rIns="91440" bIns="45720" rtlCol="0"/>
          <a:lstStyle>
            <a:lvl1pPr algn="r" latinLnBrk="0">
              <a:defRPr lang="es-ES" sz="1200"/>
            </a:lvl1pPr>
          </a:lstStyle>
          <a:p>
            <a:fld id="{D83FDC75-7F73-4A4A-A77C-09AADF00E0EA}" type="datetimeFigureOut">
              <a:rPr lang="es-ES" smtClean="0"/>
              <a:pPr/>
              <a:t>05/06/2017</a:t>
            </a:fld>
            <a:endParaRPr lang="es-ES" dirty="0"/>
          </a:p>
        </p:txBody>
      </p:sp>
      <p:sp>
        <p:nvSpPr>
          <p:cNvPr id="4" name="Footer Placeholder 3"/>
          <p:cNvSpPr>
            <a:spLocks noGrp="1"/>
          </p:cNvSpPr>
          <p:nvPr>
            <p:ph type="ftr" sz="quarter" idx="2"/>
          </p:nvPr>
        </p:nvSpPr>
        <p:spPr>
          <a:xfrm>
            <a:off x="0" y="9377317"/>
            <a:ext cx="2889938" cy="493633"/>
          </a:xfrm>
          <a:prstGeom prst="rect">
            <a:avLst/>
          </a:prstGeom>
        </p:spPr>
        <p:txBody>
          <a:bodyPr vert="horz" lIns="91440" tIns="45720" rIns="91440" bIns="45720" rtlCol="0" anchor="b"/>
          <a:lstStyle>
            <a:lvl1pPr algn="l" latinLnBrk="0">
              <a:defRPr lang="es-ES" sz="1200"/>
            </a:lvl1pPr>
          </a:lstStyle>
          <a:p>
            <a:endParaRPr lang="es-ES" dirty="0"/>
          </a:p>
        </p:txBody>
      </p:sp>
      <p:sp>
        <p:nvSpPr>
          <p:cNvPr id="5" name="Slide Number Placeholder 4"/>
          <p:cNvSpPr>
            <a:spLocks noGrp="1"/>
          </p:cNvSpPr>
          <p:nvPr>
            <p:ph type="sldNum" sz="quarter" idx="3"/>
          </p:nvPr>
        </p:nvSpPr>
        <p:spPr>
          <a:xfrm>
            <a:off x="3777607" y="9377317"/>
            <a:ext cx="2889938" cy="493633"/>
          </a:xfrm>
          <a:prstGeom prst="rect">
            <a:avLst/>
          </a:prstGeom>
        </p:spPr>
        <p:txBody>
          <a:bodyPr vert="horz" lIns="91440" tIns="45720" rIns="91440" bIns="45720" rtlCol="0" anchor="b"/>
          <a:lstStyle>
            <a:lvl1pPr algn="r" latinLnBrk="0">
              <a:defRPr lang="es-ES" sz="1200"/>
            </a:lvl1pPr>
          </a:lstStyle>
          <a:p>
            <a:fld id="{459226BF-1F13-42D3-80DC-373E7ADD1EBC}" type="slidenum">
              <a:rPr lang="es-ES" smtClean="0"/>
              <a:pPr/>
              <a:t>‹Nº›</a:t>
            </a:fld>
            <a:endParaRPr lang="es-ES" dirty="0"/>
          </a:p>
        </p:txBody>
      </p:sp>
    </p:spTree>
    <p:extLst>
      <p:ext uri="{BB962C8B-B14F-4D97-AF65-F5344CB8AC3E}">
        <p14:creationId xmlns:p14="http://schemas.microsoft.com/office/powerpoint/2010/main" val="21224305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89938" cy="493633"/>
          </a:xfrm>
          <a:prstGeom prst="rect">
            <a:avLst/>
          </a:prstGeom>
        </p:spPr>
        <p:txBody>
          <a:bodyPr vert="horz" lIns="91440" tIns="45720" rIns="91440" bIns="45720" rtlCol="0"/>
          <a:lstStyle>
            <a:lvl1pPr algn="l" latinLnBrk="0">
              <a:defRPr lang="es-ES" sz="1200"/>
            </a:lvl1pPr>
          </a:lstStyle>
          <a:p>
            <a:endParaRPr lang="es-ES"/>
          </a:p>
        </p:txBody>
      </p:sp>
      <p:sp>
        <p:nvSpPr>
          <p:cNvPr id="3" name="Date Placeholder 2"/>
          <p:cNvSpPr>
            <a:spLocks noGrp="1"/>
          </p:cNvSpPr>
          <p:nvPr>
            <p:ph type="dt" idx="1"/>
          </p:nvPr>
        </p:nvSpPr>
        <p:spPr>
          <a:xfrm>
            <a:off x="3777607" y="1"/>
            <a:ext cx="2889938" cy="493633"/>
          </a:xfrm>
          <a:prstGeom prst="rect">
            <a:avLst/>
          </a:prstGeom>
        </p:spPr>
        <p:txBody>
          <a:bodyPr vert="horz" lIns="91440" tIns="45720" rIns="91440" bIns="45720" rtlCol="0"/>
          <a:lstStyle>
            <a:lvl1pPr algn="r" latinLnBrk="0">
              <a:defRPr lang="es-ES" sz="1200"/>
            </a:lvl1pPr>
          </a:lstStyle>
          <a:p>
            <a:fld id="{48AEF76B-3757-4A0B-AF93-28494465C1DD}" type="datetimeFigureOut">
              <a:pPr/>
              <a:t>6/5/2017</a:t>
            </a:fld>
            <a:endParaRPr lang="es-ES"/>
          </a:p>
        </p:txBody>
      </p:sp>
      <p:sp>
        <p:nvSpPr>
          <p:cNvPr id="4" name="Slide Image Placeholder 3"/>
          <p:cNvSpPr>
            <a:spLocks noGrp="1" noRot="1" noChangeAspect="1"/>
          </p:cNvSpPr>
          <p:nvPr>
            <p:ph type="sldImg" idx="2"/>
          </p:nvPr>
        </p:nvSpPr>
        <p:spPr>
          <a:xfrm>
            <a:off x="866775" y="739775"/>
            <a:ext cx="4935538" cy="3703638"/>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66909" y="4689515"/>
            <a:ext cx="5335270" cy="4442698"/>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0" y="9377317"/>
            <a:ext cx="2889938" cy="493633"/>
          </a:xfrm>
          <a:prstGeom prst="rect">
            <a:avLst/>
          </a:prstGeom>
        </p:spPr>
        <p:txBody>
          <a:bodyPr vert="horz" lIns="91440" tIns="45720" rIns="91440" bIns="45720" rtlCol="0" anchor="b"/>
          <a:lstStyle>
            <a:lvl1pPr algn="l" latinLnBrk="0">
              <a:defRPr lang="es-ES" sz="1200"/>
            </a:lvl1pPr>
          </a:lstStyle>
          <a:p>
            <a:endParaRPr lang="es-ES"/>
          </a:p>
        </p:txBody>
      </p:sp>
      <p:sp>
        <p:nvSpPr>
          <p:cNvPr id="7" name="Slide Number Placeholder 6"/>
          <p:cNvSpPr>
            <a:spLocks noGrp="1"/>
          </p:cNvSpPr>
          <p:nvPr>
            <p:ph type="sldNum" sz="quarter" idx="5"/>
          </p:nvPr>
        </p:nvSpPr>
        <p:spPr>
          <a:xfrm>
            <a:off x="3777607" y="9377317"/>
            <a:ext cx="2889938" cy="493633"/>
          </a:xfrm>
          <a:prstGeom prst="rect">
            <a:avLst/>
          </a:prstGeom>
        </p:spPr>
        <p:txBody>
          <a:bodyPr vert="horz" lIns="91440" tIns="45720" rIns="91440" bIns="45720" rtlCol="0" anchor="b"/>
          <a:lstStyle>
            <a:lvl1pPr algn="r" latinLnBrk="0">
              <a:defRPr lang="es-ES" sz="1200"/>
            </a:lvl1pPr>
          </a:lstStyle>
          <a:p>
            <a:fld id="{75693FD4-8F83-4EF7-AC3F-0DC0388986B0}" type="slidenum">
              <a:pPr/>
              <a:t>‹Nº›</a:t>
            </a:fld>
            <a:endParaRPr lang="es-ES"/>
          </a:p>
        </p:txBody>
      </p:sp>
    </p:spTree>
    <p:extLst>
      <p:ext uri="{BB962C8B-B14F-4D97-AF65-F5344CB8AC3E}">
        <p14:creationId xmlns:p14="http://schemas.microsoft.com/office/powerpoint/2010/main" val="455429568"/>
      </p:ext>
    </p:extLst>
  </p:cSld>
  <p:clrMap bg1="lt1" tx1="dk1" bg2="lt2" tx2="dk2" accent1="accent1" accent2="accent2" accent3="accent3" accent4="accent4" accent5="accent5" accent6="accent6" hlink="hlink" folHlink="folHlink"/>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dirty="0" smtClean="0"/>
              <a:t>Esta plantilla se puede usar como archivo de inicio para presentar materiales educativos en un entorno de grupo.</a:t>
            </a:r>
          </a:p>
          <a:p>
            <a:endParaRPr lang="es-ES" dirty="0" smtClean="0"/>
          </a:p>
          <a:p>
            <a:pPr lvl="0"/>
            <a:r>
              <a:rPr lang="es-ES" sz="1200" b="1" dirty="0" smtClean="0"/>
              <a:t>Secciones</a:t>
            </a:r>
            <a:endParaRPr lang="es-ES" sz="1200" b="0" dirty="0" smtClean="0"/>
          </a:p>
          <a:p>
            <a:pPr lvl="0"/>
            <a:r>
              <a:rPr lang="es-ES" sz="1200" b="0" dirty="0" smtClean="0"/>
              <a:t>Para agregar secciones, haga clic con el botón secundario del mouse en una diapositiva.</a:t>
            </a:r>
            <a:r>
              <a:rPr lang="es-ES" sz="1200" b="0" baseline="0" dirty="0" smtClean="0"/>
              <a:t> Las secciones pueden ayudarle a organizar las diapositivas o a facilitar la colaboración entre varios autores.</a:t>
            </a:r>
            <a:endParaRPr lang="es-ES" sz="1200" b="0" dirty="0" smtClean="0"/>
          </a:p>
          <a:p>
            <a:pPr lvl="0"/>
            <a:endParaRPr lang="es-ES" sz="1200" b="1" dirty="0" smtClean="0"/>
          </a:p>
          <a:p>
            <a:pPr lvl="0"/>
            <a:r>
              <a:rPr lang="es-ES" sz="1200" b="1" dirty="0" smtClean="0"/>
              <a:t>Notas</a:t>
            </a:r>
          </a:p>
          <a:p>
            <a:pPr lvl="0"/>
            <a:r>
              <a:rPr lang="es-ES" sz="1200" dirty="0" smtClean="0"/>
              <a:t>Use la sección Notas para las notas de entrega o para proporcionar detalles adicionales al público.</a:t>
            </a:r>
            <a:r>
              <a:rPr lang="es-ES" sz="1200" baseline="0" dirty="0" smtClean="0"/>
              <a:t> Vea las notas en la vista Presentación durante la presentación. </a:t>
            </a:r>
          </a:p>
          <a:p>
            <a:pPr lvl="0">
              <a:buFontTx/>
              <a:buNone/>
            </a:pPr>
            <a:r>
              <a:rPr lang="es-ES" sz="1200" dirty="0" smtClean="0"/>
              <a:t>Tenga en cuenta el tamaño de la fuente (es importante para la accesibilidad, visibilidad, grabación en vídeo y producción en línea)</a:t>
            </a:r>
          </a:p>
          <a:p>
            <a:pPr lvl="0"/>
            <a:endParaRPr lang="es-ES" sz="1200" dirty="0" smtClean="0"/>
          </a:p>
          <a:p>
            <a:pPr lvl="0">
              <a:buFontTx/>
              <a:buNone/>
            </a:pPr>
            <a:r>
              <a:rPr lang="es-ES" sz="1200" b="1" dirty="0" smtClean="0"/>
              <a:t>Colores coordinados </a:t>
            </a:r>
          </a:p>
          <a:p>
            <a:pPr lvl="0">
              <a:buFontTx/>
              <a:buNone/>
            </a:pPr>
            <a:r>
              <a:rPr lang="es-ES" sz="1200" dirty="0" smtClean="0"/>
              <a:t>Preste especial atención a los gráficos, diagramas y cuadros de texto.</a:t>
            </a:r>
            <a:r>
              <a:rPr lang="es-ES" sz="1200" baseline="0" dirty="0" smtClean="0"/>
              <a:t> </a:t>
            </a:r>
            <a:endParaRPr lang="es-ES" sz="1200" dirty="0" smtClean="0"/>
          </a:p>
          <a:p>
            <a:pPr lvl="0"/>
            <a:r>
              <a:rPr lang="es-ES" sz="1200" dirty="0" smtClean="0"/>
              <a:t>Tenga en cuenta que los asistentes imprimirán en blanco y negro o </a:t>
            </a:r>
            <a:r>
              <a:rPr lang="es-ES" sz="1200" dirty="0" err="1" smtClean="0"/>
              <a:t>escala de grises</a:t>
            </a:r>
            <a:r>
              <a:rPr lang="es-ES" sz="1200" dirty="0" smtClean="0"/>
              <a:t>. Ejecute una prueba de impresión para asegurarse de que los colores son los correctos cuando se imprime en blanco y negro puros y </a:t>
            </a:r>
            <a:r>
              <a:rPr lang="es-ES" sz="1200" dirty="0" err="1" smtClean="0"/>
              <a:t>escala de grises</a:t>
            </a:r>
            <a:r>
              <a:rPr lang="es-ES" sz="1200" dirty="0" smtClean="0"/>
              <a:t>.</a:t>
            </a:r>
          </a:p>
          <a:p>
            <a:pPr lvl="0">
              <a:buFontTx/>
              <a:buNone/>
            </a:pPr>
            <a:endParaRPr lang="es-ES" sz="1200" dirty="0" smtClean="0"/>
          </a:p>
          <a:p>
            <a:pPr lvl="0">
              <a:buFontTx/>
              <a:buNone/>
            </a:pPr>
            <a:r>
              <a:rPr lang="es-ES" sz="1200" b="1" dirty="0" smtClean="0"/>
              <a:t>Gráficos y tablas</a:t>
            </a:r>
          </a:p>
          <a:p>
            <a:pPr lvl="0"/>
            <a:r>
              <a:rPr lang="es-ES" sz="1200" dirty="0" smtClean="0"/>
              <a:t>En breve: si es posible, use colores y estilos uniformes y que no distraigan.</a:t>
            </a:r>
          </a:p>
          <a:p>
            <a:pPr lvl="0"/>
            <a:r>
              <a:rPr lang="es-ES" sz="1200" dirty="0" smtClean="0"/>
              <a:t>Etiquete todos los gráficos y tablas.</a:t>
            </a:r>
          </a:p>
          <a:p>
            <a:endParaRPr lang="es-ES" dirty="0" smtClean="0"/>
          </a:p>
          <a:p>
            <a:endParaRPr lang="es-ES" dirty="0" smtClean="0"/>
          </a:p>
          <a:p>
            <a:endParaRPr lang="es-ES" dirty="0"/>
          </a:p>
        </p:txBody>
      </p:sp>
      <p:sp>
        <p:nvSpPr>
          <p:cNvPr id="4" name="Slide Number Placeholder 3"/>
          <p:cNvSpPr>
            <a:spLocks noGrp="1"/>
          </p:cNvSpPr>
          <p:nvPr>
            <p:ph type="sldNum" sz="quarter" idx="10"/>
          </p:nvPr>
        </p:nvSpPr>
        <p:spPr/>
        <p:txBody>
          <a:bodyPr/>
          <a:lstStyle/>
          <a:p>
            <a:fld id="{EC6EAC7D-5A89-47C2-8ABA-56C9C2DEF7A4}"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11</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12</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13</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14</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15</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16</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lang="es-ES"/>
            </a:pPr>
            <a:r>
              <a:rPr lang="es-ES" sz="1200" dirty="0" smtClean="0"/>
              <a:t>Ésta es otra opción</a:t>
            </a:r>
            <a:r>
              <a:rPr lang="es-ES" sz="1200" baseline="0" dirty="0" smtClean="0"/>
              <a:t> para una diapositiva Información general que usa transiciones.</a:t>
            </a:r>
            <a:endParaRPr lang="es-ES" sz="1200" dirty="0" smtClean="0"/>
          </a:p>
          <a:p>
            <a:endParaRPr lang="es-ES" dirty="0"/>
          </a:p>
        </p:txBody>
      </p:sp>
      <p:sp>
        <p:nvSpPr>
          <p:cNvPr id="4" name="Slide Number Placeholder 3"/>
          <p:cNvSpPr>
            <a:spLocks noGrp="1"/>
          </p:cNvSpPr>
          <p:nvPr>
            <p:ph type="sldNum" sz="quarter" idx="10"/>
          </p:nvPr>
        </p:nvSpPr>
        <p:spPr/>
        <p:txBody>
          <a:bodyPr/>
          <a:lstStyle/>
          <a:p>
            <a:fld id="{75693FD4-8F83-4EF7-AC3F-0DC0388986B0}" type="slidenum">
              <a:rPr lang="es-ES" smtClean="0"/>
              <a:pPr/>
              <a:t>37</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2</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8</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9</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s-ES" dirty="0" smtClean="0"/>
              <a:t>Ofrezca una breve descripción general de la presentación.</a:t>
            </a:r>
            <a:r>
              <a:rPr lang="es-ES" baseline="0" dirty="0" smtClean="0"/>
              <a:t> D</a:t>
            </a:r>
            <a:r>
              <a:rPr lang="es-ES" dirty="0" smtClean="0"/>
              <a:t>escriba el enfoque principal de la presentación y por qué es importante.</a:t>
            </a:r>
          </a:p>
          <a:p>
            <a:pPr>
              <a:lnSpc>
                <a:spcPct val="80000"/>
              </a:lnSpc>
            </a:pPr>
            <a:r>
              <a:rPr lang="es-ES" dirty="0" smtClean="0"/>
              <a:t>Introduzca cada uno de los principales temas.</a:t>
            </a:r>
          </a:p>
          <a:p>
            <a:r>
              <a:rPr lang="es-ES" dirty="0" smtClean="0"/>
              <a:t>Si desea proporcionar al público una guía,</a:t>
            </a:r>
            <a:r>
              <a:rPr lang="es-ES" baseline="0" dirty="0" smtClean="0"/>
              <a:t> puede </a:t>
            </a:r>
            <a:r>
              <a:rPr lang="es-ES" dirty="0" smtClean="0"/>
              <a:t>repetir esta diapositiva de información general a lo largo de toda la presentación, resaltando el tema particular que va a discutir a continuación.</a:t>
            </a:r>
          </a:p>
        </p:txBody>
      </p:sp>
      <p:sp>
        <p:nvSpPr>
          <p:cNvPr id="4" name="Slide Number Placeholder 3"/>
          <p:cNvSpPr>
            <a:spLocks noGrp="1"/>
          </p:cNvSpPr>
          <p:nvPr>
            <p:ph type="sldNum" sz="quarter" idx="10"/>
          </p:nvPr>
        </p:nvSpPr>
        <p:spPr/>
        <p:txBody>
          <a:bodyPr/>
          <a:lstStyle/>
          <a:p>
            <a:fld id="{EC6EAC7D-5A89-47C2-8ABA-56C9C2DEF7A4}" type="slidenum">
              <a:rPr lang="es-ES" smtClean="0"/>
              <a:pPr/>
              <a:t>10</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590800" y="2286000"/>
            <a:ext cx="6180224" cy="1470025"/>
          </a:xfrm>
        </p:spPr>
        <p:txBody>
          <a:bodyPr anchor="t"/>
          <a:lstStyle>
            <a:lvl1pPr algn="r" eaLnBrk="1" latinLnBrk="0" hangingPunct="1">
              <a:defRPr kumimoji="0" lang="es-ES" b="1" cap="small" baseline="0">
                <a:solidFill>
                  <a:srgbClr val="003300"/>
                </a:solidFill>
              </a:defRPr>
            </a:lvl1pPr>
          </a:lstStyle>
          <a:p>
            <a:r>
              <a:rPr kumimoji="0" lang="es-ES"/>
              <a:t>Haga clic para modificar el estilo de título del patrón</a:t>
            </a:r>
          </a:p>
        </p:txBody>
      </p:sp>
      <p:sp>
        <p:nvSpPr>
          <p:cNvPr id="3" name="Subtitle 2"/>
          <p:cNvSpPr>
            <a:spLocks noGrp="1"/>
          </p:cNvSpPr>
          <p:nvPr>
            <p:ph type="subTitle" idx="1"/>
          </p:nvPr>
        </p:nvSpPr>
        <p:spPr>
          <a:xfrm>
            <a:off x="3962400" y="4038600"/>
            <a:ext cx="4772528" cy="990600"/>
          </a:xfrm>
        </p:spPr>
        <p:txBody>
          <a:bodyPr>
            <a:normAutofit/>
          </a:bodyPr>
          <a:lstStyle>
            <a:lvl1pPr marL="0" indent="0" algn="r" eaLnBrk="1" latinLnBrk="0" hangingPunct="1">
              <a:buNone/>
              <a:defRPr kumimoji="0" lang="es-ES" sz="2000" b="0">
                <a:solidFill>
                  <a:schemeClr val="tx1"/>
                </a:solidFill>
                <a:latin typeface="Georgia" pitchFamily="18" charset="0"/>
              </a:defRPr>
            </a:lvl1pPr>
            <a:lvl2pPr marL="457200" indent="0" algn="ctr" eaLnBrk="1" latinLnBrk="0" hangingPunct="1">
              <a:buNone/>
              <a:defRPr kumimoji="0" lang="es-ES">
                <a:solidFill>
                  <a:schemeClr val="tx1">
                    <a:tint val="75000"/>
                  </a:schemeClr>
                </a:solidFill>
              </a:defRPr>
            </a:lvl2pPr>
            <a:lvl3pPr marL="914400" indent="0" algn="ctr" eaLnBrk="1" latinLnBrk="0" hangingPunct="1">
              <a:buNone/>
              <a:defRPr kumimoji="0" lang="es-ES">
                <a:solidFill>
                  <a:schemeClr val="tx1">
                    <a:tint val="75000"/>
                  </a:schemeClr>
                </a:solidFill>
              </a:defRPr>
            </a:lvl3pPr>
            <a:lvl4pPr marL="1371600" indent="0" algn="ctr" eaLnBrk="1" latinLnBrk="0" hangingPunct="1">
              <a:buNone/>
              <a:defRPr kumimoji="0" lang="es-ES">
                <a:solidFill>
                  <a:schemeClr val="tx1">
                    <a:tint val="75000"/>
                  </a:schemeClr>
                </a:solidFill>
              </a:defRPr>
            </a:lvl4pPr>
            <a:lvl5pPr marL="1828800" indent="0" algn="ctr" eaLnBrk="1" latinLnBrk="0" hangingPunct="1">
              <a:buNone/>
              <a:defRPr kumimoji="0" lang="es-ES">
                <a:solidFill>
                  <a:schemeClr val="tx1">
                    <a:tint val="75000"/>
                  </a:schemeClr>
                </a:solidFill>
              </a:defRPr>
            </a:lvl5pPr>
            <a:lvl6pPr marL="2286000" indent="0" algn="ctr" eaLnBrk="1" latinLnBrk="0" hangingPunct="1">
              <a:buNone/>
              <a:defRPr kumimoji="0" lang="es-ES">
                <a:solidFill>
                  <a:schemeClr val="tx1">
                    <a:tint val="75000"/>
                  </a:schemeClr>
                </a:solidFill>
              </a:defRPr>
            </a:lvl6pPr>
            <a:lvl7pPr marL="2743200" indent="0" algn="ctr" eaLnBrk="1" latinLnBrk="0" hangingPunct="1">
              <a:buNone/>
              <a:defRPr kumimoji="0" lang="es-ES">
                <a:solidFill>
                  <a:schemeClr val="tx1">
                    <a:tint val="75000"/>
                  </a:schemeClr>
                </a:solidFill>
              </a:defRPr>
            </a:lvl7pPr>
            <a:lvl8pPr marL="3200400" indent="0" algn="ctr" eaLnBrk="1" latinLnBrk="0" hangingPunct="1">
              <a:buNone/>
              <a:defRPr kumimoji="0" lang="es-ES">
                <a:solidFill>
                  <a:schemeClr val="tx1">
                    <a:tint val="75000"/>
                  </a:schemeClr>
                </a:solidFill>
              </a:defRPr>
            </a:lvl8pPr>
            <a:lvl9pPr marL="3657600" indent="0" algn="ctr" eaLnBrk="1" latinLnBrk="0" hangingPunct="1">
              <a:buNone/>
              <a:defRPr kumimoji="0" lang="es-ES">
                <a:solidFill>
                  <a:schemeClr val="tx1">
                    <a:tint val="75000"/>
                  </a:schemeClr>
                </a:solidFill>
              </a:defRPr>
            </a:lvl9pPr>
          </a:lstStyle>
          <a:p>
            <a:pPr eaLnBrk="1" latinLnBrk="0" hangingPunct="1"/>
            <a:r>
              <a:rPr lang="es-ES" smtClean="0"/>
              <a:t>Haga clic para modificar el estilo de subtítulo del patrón</a:t>
            </a:r>
            <a:endParaRPr/>
          </a:p>
        </p:txBody>
      </p:sp>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251"/>
            <a:ext cx="3721618" cy="6858000"/>
          </a:xfrm>
          <a:prstGeom prst="rect">
            <a:avLst/>
          </a:prstGeom>
        </p:spPr>
      </p:pic>
      <p:sp>
        <p:nvSpPr>
          <p:cNvPr id="10" name="Picture Placeholder 9"/>
          <p:cNvSpPr>
            <a:spLocks noGrp="1"/>
          </p:cNvSpPr>
          <p:nvPr>
            <p:ph type="pic" sz="quarter" idx="13" hasCustomPrompt="1"/>
          </p:nvPr>
        </p:nvSpPr>
        <p:spPr>
          <a:xfrm>
            <a:off x="6858000" y="5105400"/>
            <a:ext cx="1828800" cy="990600"/>
          </a:xfrm>
        </p:spPr>
        <p:txBody>
          <a:bodyPr>
            <a:normAutofit/>
          </a:bodyPr>
          <a:lstStyle>
            <a:lvl1pPr marL="0" indent="0" algn="ctr" eaLnBrk="1" latinLnBrk="0" hangingPunct="1">
              <a:buNone/>
              <a:defRPr kumimoji="0" lang="es-ES" sz="2000" baseline="0"/>
            </a:lvl1pPr>
          </a:lstStyle>
          <a:p>
            <a:r>
              <a:rPr kumimoji="0" lang="es-ES"/>
              <a:t>Logotipo de la compañía</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es-ES" smtClean="0"/>
              <a:t>Haga clic para modificar el estilo de título del patrón</a:t>
            </a:r>
            <a:endParaRPr/>
          </a:p>
        </p:txBody>
      </p:sp>
      <p:sp>
        <p:nvSpPr>
          <p:cNvPr id="3" name="Date Placeholder 2"/>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6/5/2017</a:t>
            </a:fld>
            <a:endParaRPr kumimoji="0" lang="es-ES"/>
          </a:p>
        </p:txBody>
      </p:sp>
      <p:sp>
        <p:nvSpPr>
          <p:cNvPr id="4" name="Footer Placeholder 3"/>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5" name="Slide Number Placeholder 4"/>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6/5/2017</a:t>
            </a:fld>
            <a:endParaRPr kumimoji="0" lang="es-ES"/>
          </a:p>
        </p:txBody>
      </p:sp>
      <p:sp>
        <p:nvSpPr>
          <p:cNvPr id="3" name="Footer Placeholder 2"/>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4" name="Slide Number Placeholder 3"/>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olo el fondo">
    <p:spTree>
      <p:nvGrpSpPr>
        <p:cNvPr id="1" name=""/>
        <p:cNvGrpSpPr/>
        <p:nvPr/>
      </p:nvGrpSpPr>
      <p:grpSpPr>
        <a:xfrm>
          <a:off x="0" y="0"/>
          <a:ext cx="0" cy="0"/>
          <a:chOff x="0" y="0"/>
          <a:chExt cx="0" cy="0"/>
        </a:xfrm>
      </p:grpSpPr>
      <p:sp>
        <p:nvSpPr>
          <p:cNvPr id="3" name="Date Placeholder 3"/>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6/5/2017</a:t>
            </a:fld>
            <a:endParaRPr kumimoji="0" lang="es-ES"/>
          </a:p>
        </p:txBody>
      </p:sp>
      <p:sp>
        <p:nvSpPr>
          <p:cNvPr id="4" name="Footer Placeholder 4"/>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5" name="Slide Number Placeholder 5"/>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982102" y="274638"/>
            <a:ext cx="7578672" cy="1143000"/>
          </a:xfrm>
          <a:prstGeom prst="rect">
            <a:avLst/>
          </a:prstGeom>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982102" y="1600200"/>
            <a:ext cx="7578672" cy="4493096"/>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6 Marcador de fecha"/>
          <p:cNvSpPr>
            <a:spLocks noGrp="1"/>
          </p:cNvSpPr>
          <p:nvPr>
            <p:ph type="dt" sz="half" idx="14"/>
          </p:nvPr>
        </p:nvSpPr>
        <p:spPr>
          <a:xfrm rot="5400000">
            <a:off x="7556729" y="1074433"/>
            <a:ext cx="2011680" cy="384110"/>
          </a:xfrm>
          <a:prstGeom prst="rect">
            <a:avLst/>
          </a:prstGeom>
        </p:spPr>
        <p:txBody>
          <a:bodyPr rtlCol="0"/>
          <a:lstStyle/>
          <a:p>
            <a:fld id="{A1302463-5C24-4B46-A749-D8BD767D24BC}" type="datetime1">
              <a:rPr lang="es-ES" smtClean="0"/>
              <a:t>05/06/2017</a:t>
            </a:fld>
            <a:endParaRPr lang="es-ES" dirty="0"/>
          </a:p>
        </p:txBody>
      </p:sp>
      <p:sp>
        <p:nvSpPr>
          <p:cNvPr id="7" name="9 Marcador de pie de página"/>
          <p:cNvSpPr>
            <a:spLocks noGrp="1"/>
          </p:cNvSpPr>
          <p:nvPr>
            <p:ph type="ftr" sz="quarter" idx="16"/>
          </p:nvPr>
        </p:nvSpPr>
        <p:spPr>
          <a:xfrm rot="5400000">
            <a:off x="6957394" y="3729824"/>
            <a:ext cx="3200400" cy="365819"/>
          </a:xfrm>
          <a:prstGeom prst="rect">
            <a:avLst/>
          </a:prstGeom>
        </p:spPr>
        <p:txBody>
          <a:bodyPr rtlCol="0"/>
          <a:lstStyle/>
          <a:p>
            <a:endParaRPr lang="es-ES"/>
          </a:p>
        </p:txBody>
      </p:sp>
    </p:spTree>
    <p:extLst>
      <p:ext uri="{BB962C8B-B14F-4D97-AF65-F5344CB8AC3E}">
        <p14:creationId xmlns:p14="http://schemas.microsoft.com/office/powerpoint/2010/main" val="123379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Encabezado de sección">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eaLnBrk="1" latinLnBrk="0" hangingPunct="1">
              <a:defRPr kumimoji="0" lang="es-ES" sz="4000" b="1" cap="small" baseline="0">
                <a:solidFill>
                  <a:srgbClr val="003300"/>
                </a:solidFill>
              </a:defRPr>
            </a:lvl1pPr>
          </a:lstStyle>
          <a:p>
            <a:r>
              <a:rPr kumimoji="0" lang="es-ES"/>
              <a:t>Haga clic para modificar el estilo de título del patrón</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contenido">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2000" y="269632"/>
            <a:ext cx="8077200" cy="1143000"/>
          </a:xfrm>
        </p:spPr>
        <p:txBody>
          <a:bodyPr anchor="ctr" anchorCtr="0"/>
          <a:lstStyle>
            <a:lvl1pPr algn="l" eaLnBrk="1" latinLnBrk="0" hangingPunct="1">
              <a:defRPr kumimoji="0" lang="es-ES"/>
            </a:lvl1pPr>
          </a:lstStyle>
          <a:p>
            <a:r>
              <a:rPr kumimoji="0" lang="es-ES"/>
              <a:t>Haga clic para modificar el estilo de título del patrón</a:t>
            </a:r>
          </a:p>
        </p:txBody>
      </p:sp>
      <p:sp>
        <p:nvSpPr>
          <p:cNvPr id="3" name="Content Placeholder 2"/>
          <p:cNvSpPr>
            <a:spLocks noGrp="1"/>
          </p:cNvSpPr>
          <p:nvPr>
            <p:ph idx="1"/>
          </p:nvPr>
        </p:nvSpPr>
        <p:spPr>
          <a:xfrm>
            <a:off x="762000" y="1596413"/>
            <a:ext cx="8077200" cy="4297363"/>
          </a:xfrm>
        </p:spPr>
        <p:txBody>
          <a:bodyPr>
            <a:normAutofit/>
          </a:bodyPr>
          <a:lstStyle>
            <a:lvl1pPr eaLnBrk="1" latinLnBrk="0" hangingPunct="1">
              <a:defRPr kumimoji="0" lang="es-ES" sz="3200">
                <a:latin typeface="+mn-lt"/>
              </a:defRPr>
            </a:lvl1pPr>
            <a:lvl2pPr eaLnBrk="1" latinLnBrk="0" hangingPunct="1">
              <a:defRPr kumimoji="0" lang="es-ES" sz="2800">
                <a:latin typeface="+mn-lt"/>
              </a:defRPr>
            </a:lvl2pPr>
            <a:lvl3pPr eaLnBrk="1" latinLnBrk="0" hangingPunct="1">
              <a:defRPr kumimoji="0" lang="es-ES" sz="2400">
                <a:latin typeface="+mn-lt"/>
              </a:defRPr>
            </a:lvl3pPr>
            <a:lvl4pPr eaLnBrk="1" latinLnBrk="0" hangingPunct="1">
              <a:defRPr kumimoji="0" lang="es-ES" sz="2400">
                <a:latin typeface="+mn-lt"/>
              </a:defRPr>
            </a:lvl4pPr>
            <a:lvl5pPr eaLnBrk="1" latinLnBrk="0" hangingPunct="1">
              <a:defRPr kumimoji="0" lang="es-ES" sz="2400">
                <a:latin typeface="+mn-lt"/>
              </a:defRPr>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Date Placeholder 3"/>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6/5/2017</a:t>
            </a:fld>
            <a:endParaRPr kumimoji="0" lang="es-ES"/>
          </a:p>
        </p:txBody>
      </p:sp>
      <p:sp>
        <p:nvSpPr>
          <p:cNvPr id="5" name="Footer Placeholder 4"/>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6" name="Slide Number Placeholder 5"/>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es-ES" smtClean="0"/>
              <a:t>Haga clic para modificar el estilo de título del patrón</a:t>
            </a:r>
            <a:endParaRPr/>
          </a:p>
        </p:txBody>
      </p:sp>
      <p:sp>
        <p:nvSpPr>
          <p:cNvPr id="3" name="Content Placeholder 2"/>
          <p:cNvSpPr>
            <a:spLocks noGrp="1"/>
          </p:cNvSpPr>
          <p:nvPr>
            <p:ph sz="half" idx="1"/>
          </p:nvPr>
        </p:nvSpPr>
        <p:spPr>
          <a:xfrm>
            <a:off x="685800" y="1600200"/>
            <a:ext cx="4038600" cy="4525963"/>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Content Placeholder 3"/>
          <p:cNvSpPr>
            <a:spLocks noGrp="1"/>
          </p:cNvSpPr>
          <p:nvPr>
            <p:ph sz="half" idx="2"/>
          </p:nvPr>
        </p:nvSpPr>
        <p:spPr>
          <a:xfrm>
            <a:off x="4876800" y="1600200"/>
            <a:ext cx="4038600" cy="4525963"/>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5" name="Date Placeholder 4"/>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6/5/2017</a:t>
            </a:fld>
            <a:endParaRPr kumimoji="0" lang="es-ES"/>
          </a:p>
        </p:txBody>
      </p:sp>
      <p:sp>
        <p:nvSpPr>
          <p:cNvPr id="6" name="Footer Placeholder 5"/>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7" name="Slide Number Placeholder 6"/>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eaLnBrk="1" latinLnBrk="0" hangingPunct="1">
              <a:defRPr kumimoji="0" lang="es-ES"/>
            </a:lvl1pPr>
          </a:lstStyle>
          <a:p>
            <a:pPr eaLnBrk="1" latinLnBrk="0" hangingPunct="1"/>
            <a:r>
              <a:rPr lang="es-ES" smtClean="0"/>
              <a:t>Haga clic para modificar el estilo de título del patrón</a:t>
            </a:r>
            <a:endParaRPr/>
          </a:p>
        </p:txBody>
      </p:sp>
      <p:sp>
        <p:nvSpPr>
          <p:cNvPr id="3" name="Text Placeholder 2"/>
          <p:cNvSpPr>
            <a:spLocks noGrp="1"/>
          </p:cNvSpPr>
          <p:nvPr>
            <p:ph type="body" idx="1"/>
          </p:nvPr>
        </p:nvSpPr>
        <p:spPr>
          <a:xfrm>
            <a:off x="685800" y="1535113"/>
            <a:ext cx="4040188" cy="639762"/>
          </a:xfrm>
        </p:spPr>
        <p:txBody>
          <a:bodyPr anchor="b"/>
          <a:lstStyle>
            <a:lvl1pPr marL="0" indent="0" eaLnBrk="1" latinLnBrk="0" hangingPunct="1">
              <a:buNone/>
              <a:defRPr kumimoji="0" lang="es-ES" sz="2400" b="1"/>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r>
              <a:rPr lang="es-ES" smtClean="0"/>
              <a:t>Haga clic para modificar el estilo de texto del patrón</a:t>
            </a:r>
          </a:p>
        </p:txBody>
      </p:sp>
      <p:sp>
        <p:nvSpPr>
          <p:cNvPr id="4" name="Content Placeholder 3"/>
          <p:cNvSpPr>
            <a:spLocks noGrp="1"/>
          </p:cNvSpPr>
          <p:nvPr>
            <p:ph sz="half" idx="2"/>
          </p:nvPr>
        </p:nvSpPr>
        <p:spPr>
          <a:xfrm>
            <a:off x="685800" y="2174875"/>
            <a:ext cx="4040188" cy="3951288"/>
          </a:xfrm>
        </p:spPr>
        <p:txBody>
          <a:bodyPr/>
          <a:lstStyle>
            <a:lvl1pPr eaLnBrk="1" latinLnBrk="0" hangingPunct="1">
              <a:defRPr kumimoji="0" lang="es-ES" sz="2400"/>
            </a:lvl1pPr>
            <a:lvl2pPr eaLnBrk="1" latinLnBrk="0" hangingPunct="1">
              <a:defRPr kumimoji="0" lang="es-ES" sz="2000"/>
            </a:lvl2pPr>
            <a:lvl3pPr eaLnBrk="1" latinLnBrk="0" hangingPunct="1">
              <a:defRPr kumimoji="0" lang="es-ES" sz="1800"/>
            </a:lvl3pPr>
            <a:lvl4pPr eaLnBrk="1" latinLnBrk="0" hangingPunct="1">
              <a:defRPr kumimoji="0" lang="es-ES" sz="1600"/>
            </a:lvl4pPr>
            <a:lvl5pPr eaLnBrk="1" latinLnBrk="0" hangingPunct="1">
              <a:defRPr kumimoji="0" lang="es-ES" sz="1600"/>
            </a:lvl5pPr>
            <a:lvl6pPr eaLnBrk="1" latinLnBrk="0" hangingPunct="1">
              <a:defRPr kumimoji="0" lang="es-ES" sz="1600"/>
            </a:lvl6pPr>
            <a:lvl7pPr eaLnBrk="1" latinLnBrk="0" hangingPunct="1">
              <a:defRPr kumimoji="0" lang="es-ES" sz="1600"/>
            </a:lvl7pPr>
            <a:lvl8pPr eaLnBrk="1" latinLnBrk="0" hangingPunct="1">
              <a:defRPr kumimoji="0" lang="es-ES" sz="1600"/>
            </a:lvl8pPr>
            <a:lvl9pPr eaLnBrk="1" latinLnBrk="0" hangingPunct="1">
              <a:defRPr kumimoji="0" lang="es-ES" sz="1600"/>
            </a:lvl9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5" name="Text Placeholder 4"/>
          <p:cNvSpPr>
            <a:spLocks noGrp="1"/>
          </p:cNvSpPr>
          <p:nvPr>
            <p:ph type="body" sz="quarter" idx="3"/>
          </p:nvPr>
        </p:nvSpPr>
        <p:spPr>
          <a:xfrm>
            <a:off x="4873625" y="1535113"/>
            <a:ext cx="4041775" cy="639762"/>
          </a:xfrm>
        </p:spPr>
        <p:txBody>
          <a:bodyPr anchor="b"/>
          <a:lstStyle>
            <a:lvl1pPr marL="0" indent="0" eaLnBrk="1" latinLnBrk="0" hangingPunct="1">
              <a:buNone/>
              <a:defRPr kumimoji="0" lang="es-ES" sz="2400" b="1"/>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r>
              <a:rPr lang="es-ES" smtClean="0"/>
              <a:t>Haga clic para modificar el estilo de texto del patrón</a:t>
            </a:r>
          </a:p>
        </p:txBody>
      </p:sp>
      <p:sp>
        <p:nvSpPr>
          <p:cNvPr id="6" name="Content Placeholder 5"/>
          <p:cNvSpPr>
            <a:spLocks noGrp="1"/>
          </p:cNvSpPr>
          <p:nvPr>
            <p:ph sz="quarter" idx="4"/>
          </p:nvPr>
        </p:nvSpPr>
        <p:spPr>
          <a:xfrm>
            <a:off x="4873625" y="2174875"/>
            <a:ext cx="4041775" cy="3951288"/>
          </a:xfrm>
        </p:spPr>
        <p:txBody>
          <a:bodyPr/>
          <a:lstStyle>
            <a:lvl1pPr eaLnBrk="1" latinLnBrk="0" hangingPunct="1">
              <a:defRPr kumimoji="0" lang="es-ES" sz="2400"/>
            </a:lvl1pPr>
            <a:lvl2pPr eaLnBrk="1" latinLnBrk="0" hangingPunct="1">
              <a:defRPr kumimoji="0" lang="es-ES" sz="2000"/>
            </a:lvl2pPr>
            <a:lvl3pPr eaLnBrk="1" latinLnBrk="0" hangingPunct="1">
              <a:defRPr kumimoji="0" lang="es-ES" sz="1800"/>
            </a:lvl3pPr>
            <a:lvl4pPr eaLnBrk="1" latinLnBrk="0" hangingPunct="1">
              <a:defRPr kumimoji="0" lang="es-ES" sz="1600"/>
            </a:lvl4pPr>
            <a:lvl5pPr eaLnBrk="1" latinLnBrk="0" hangingPunct="1">
              <a:defRPr kumimoji="0" lang="es-ES" sz="1600"/>
            </a:lvl5pPr>
            <a:lvl6pPr eaLnBrk="1" latinLnBrk="0" hangingPunct="1">
              <a:defRPr kumimoji="0" lang="es-ES" sz="1600"/>
            </a:lvl6pPr>
            <a:lvl7pPr eaLnBrk="1" latinLnBrk="0" hangingPunct="1">
              <a:defRPr kumimoji="0" lang="es-ES" sz="1600"/>
            </a:lvl7pPr>
            <a:lvl8pPr eaLnBrk="1" latinLnBrk="0" hangingPunct="1">
              <a:defRPr kumimoji="0" lang="es-ES" sz="1600"/>
            </a:lvl8pPr>
            <a:lvl9pPr eaLnBrk="1" latinLnBrk="0" hangingPunct="1">
              <a:defRPr kumimoji="0" lang="es-ES" sz="1600"/>
            </a:lvl9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7" name="Date Placeholder 6"/>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6/5/2017</a:t>
            </a:fld>
            <a:endParaRPr kumimoji="0" lang="es-ES"/>
          </a:p>
        </p:txBody>
      </p:sp>
      <p:sp>
        <p:nvSpPr>
          <p:cNvPr id="8" name="Footer Placeholder 7"/>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9" name="Slide Number Placeholder 8"/>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3008313" cy="1162050"/>
          </a:xfrm>
        </p:spPr>
        <p:txBody>
          <a:bodyPr anchor="b"/>
          <a:lstStyle>
            <a:lvl1pPr algn="l" eaLnBrk="1" latinLnBrk="0" hangingPunct="1">
              <a:defRPr kumimoji="0" lang="es-ES" sz="2000" b="1"/>
            </a:lvl1pPr>
          </a:lstStyle>
          <a:p>
            <a:pPr eaLnBrk="1" latinLnBrk="0" hangingPunct="1"/>
            <a:r>
              <a:rPr lang="es-ES" smtClean="0"/>
              <a:t>Haga clic para modificar el estilo de título del patrón</a:t>
            </a:r>
            <a:endParaRPr/>
          </a:p>
        </p:txBody>
      </p:sp>
      <p:sp>
        <p:nvSpPr>
          <p:cNvPr id="3" name="Content Placeholder 2"/>
          <p:cNvSpPr>
            <a:spLocks noGrp="1"/>
          </p:cNvSpPr>
          <p:nvPr>
            <p:ph idx="1"/>
          </p:nvPr>
        </p:nvSpPr>
        <p:spPr>
          <a:xfrm>
            <a:off x="3803650" y="273050"/>
            <a:ext cx="5111750" cy="5853113"/>
          </a:xfrm>
        </p:spPr>
        <p:txBody>
          <a:bodyPr/>
          <a:lstStyle>
            <a:lvl1pPr eaLnBrk="1" latinLnBrk="0" hangingPunct="1">
              <a:defRPr kumimoji="0" lang="es-ES" sz="3200"/>
            </a:lvl1pPr>
            <a:lvl2pPr eaLnBrk="1" latinLnBrk="0" hangingPunct="1">
              <a:defRPr kumimoji="0" lang="es-ES" sz="2800"/>
            </a:lvl2pPr>
            <a:lvl3pPr eaLnBrk="1" latinLnBrk="0" hangingPunct="1">
              <a:defRPr kumimoji="0" lang="es-ES" sz="2400"/>
            </a:lvl3pPr>
            <a:lvl4pPr eaLnBrk="1" latinLnBrk="0" hangingPunct="1">
              <a:defRPr kumimoji="0" lang="es-ES" sz="2000"/>
            </a:lvl4pPr>
            <a:lvl5pPr eaLnBrk="1" latinLnBrk="0" hangingPunct="1">
              <a:defRPr kumimoji="0" lang="es-ES" sz="2000"/>
            </a:lvl5pPr>
            <a:lvl6pPr eaLnBrk="1" latinLnBrk="0" hangingPunct="1">
              <a:defRPr kumimoji="0" lang="es-ES" sz="2000"/>
            </a:lvl6pPr>
            <a:lvl7pPr eaLnBrk="1" latinLnBrk="0" hangingPunct="1">
              <a:defRPr kumimoji="0" lang="es-ES" sz="2000"/>
            </a:lvl7pPr>
            <a:lvl8pPr eaLnBrk="1" latinLnBrk="0" hangingPunct="1">
              <a:defRPr kumimoji="0" lang="es-ES" sz="2000"/>
            </a:lvl8pPr>
            <a:lvl9pPr eaLnBrk="1" latinLnBrk="0" hangingPunct="1">
              <a:defRPr kumimoji="0" lang="es-ES" sz="2000"/>
            </a:lvl9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Text Placeholder 3"/>
          <p:cNvSpPr>
            <a:spLocks noGrp="1"/>
          </p:cNvSpPr>
          <p:nvPr>
            <p:ph type="body" sz="half" idx="2"/>
          </p:nvPr>
        </p:nvSpPr>
        <p:spPr>
          <a:xfrm>
            <a:off x="685800" y="1435100"/>
            <a:ext cx="3008313" cy="4691063"/>
          </a:xfrm>
        </p:spPr>
        <p:txBody>
          <a:bodyPr/>
          <a:lstStyle>
            <a:lvl1pPr marL="0" indent="0"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r>
              <a:rPr lang="es-ES" smtClean="0"/>
              <a:t>Haga clic para modificar el estilo de texto del patrón</a:t>
            </a:r>
          </a:p>
        </p:txBody>
      </p:sp>
      <p:sp>
        <p:nvSpPr>
          <p:cNvPr id="5" name="Date Placeholder 4"/>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6/5/2017</a:t>
            </a:fld>
            <a:endParaRPr kumimoji="0" lang="es-ES"/>
          </a:p>
        </p:txBody>
      </p:sp>
      <p:sp>
        <p:nvSpPr>
          <p:cNvPr id="6" name="Footer Placeholder 5"/>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7" name="Slide Number Placeholder 6"/>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eaLnBrk="1" latinLnBrk="0" hangingPunct="1">
              <a:defRPr kumimoji="0" lang="es-ES" sz="2000" b="1"/>
            </a:lvl1pPr>
          </a:lstStyle>
          <a:p>
            <a:pPr eaLnBrk="1" latinLnBrk="0" hangingPunct="1"/>
            <a:r>
              <a:rPr lang="es-ES" smtClean="0"/>
              <a:t>Haga clic para modificar el estilo de título del patrón</a:t>
            </a:r>
            <a:endParaRPr/>
          </a:p>
        </p:txBody>
      </p:sp>
      <p:sp>
        <p:nvSpPr>
          <p:cNvPr id="3" name="Picture Placeholder 2"/>
          <p:cNvSpPr>
            <a:spLocks noGrp="1"/>
          </p:cNvSpPr>
          <p:nvPr>
            <p:ph type="pic" idx="1"/>
          </p:nvPr>
        </p:nvSpPr>
        <p:spPr>
          <a:xfrm>
            <a:off x="1792288" y="612775"/>
            <a:ext cx="5486400" cy="4114800"/>
          </a:xfrm>
        </p:spPr>
        <p:txBody>
          <a:bodyPr/>
          <a:lstStyle>
            <a:lvl1pPr marL="0" indent="0" eaLnBrk="1" latinLnBrk="0" hangingPunct="1">
              <a:buNone/>
              <a:defRPr kumimoji="0" lang="es-ES" sz="3200"/>
            </a:lvl1pPr>
            <a:lvl2pPr marL="457200" indent="0" eaLnBrk="1" latinLnBrk="0" hangingPunct="1">
              <a:buNone/>
              <a:defRPr kumimoji="0" lang="es-ES" sz="2800"/>
            </a:lvl2pPr>
            <a:lvl3pPr marL="914400" indent="0" eaLnBrk="1" latinLnBrk="0" hangingPunct="1">
              <a:buNone/>
              <a:defRPr kumimoji="0" lang="es-ES" sz="2400"/>
            </a:lvl3pPr>
            <a:lvl4pPr marL="1371600" indent="0" eaLnBrk="1" latinLnBrk="0" hangingPunct="1">
              <a:buNone/>
              <a:defRPr kumimoji="0" lang="es-ES" sz="2000"/>
            </a:lvl4pPr>
            <a:lvl5pPr marL="1828800" indent="0" eaLnBrk="1" latinLnBrk="0" hangingPunct="1">
              <a:buNone/>
              <a:defRPr kumimoji="0" lang="es-ES" sz="2000"/>
            </a:lvl5pPr>
            <a:lvl6pPr marL="2286000" indent="0" eaLnBrk="1" latinLnBrk="0" hangingPunct="1">
              <a:buNone/>
              <a:defRPr kumimoji="0" lang="es-ES" sz="2000"/>
            </a:lvl6pPr>
            <a:lvl7pPr marL="2743200" indent="0" eaLnBrk="1" latinLnBrk="0" hangingPunct="1">
              <a:buNone/>
              <a:defRPr kumimoji="0" lang="es-ES" sz="2000"/>
            </a:lvl7pPr>
            <a:lvl8pPr marL="3200400" indent="0" eaLnBrk="1" latinLnBrk="0" hangingPunct="1">
              <a:buNone/>
              <a:defRPr kumimoji="0" lang="es-ES" sz="2000"/>
            </a:lvl8pPr>
            <a:lvl9pPr marL="3657600" indent="0" eaLnBrk="1" latinLnBrk="0" hangingPunct="1">
              <a:buNone/>
              <a:defRPr kumimoji="0" lang="es-ES" sz="2000"/>
            </a:lvl9pPr>
          </a:lstStyle>
          <a:p>
            <a:pPr eaLnBrk="1" latinLnBrk="0" hangingPunct="1"/>
            <a:r>
              <a:rPr lang="es-ES" smtClean="0"/>
              <a:t>Haga clic en el icono para agregar una imagen</a:t>
            </a:r>
            <a:endParaRPr/>
          </a:p>
        </p:txBody>
      </p:sp>
      <p:sp>
        <p:nvSpPr>
          <p:cNvPr id="4" name="Text Placeholder 3"/>
          <p:cNvSpPr>
            <a:spLocks noGrp="1"/>
          </p:cNvSpPr>
          <p:nvPr>
            <p:ph type="body" sz="half" idx="2"/>
          </p:nvPr>
        </p:nvSpPr>
        <p:spPr>
          <a:xfrm>
            <a:off x="1792288" y="5367338"/>
            <a:ext cx="5486400" cy="804862"/>
          </a:xfrm>
        </p:spPr>
        <p:txBody>
          <a:bodyPr/>
          <a:lstStyle>
            <a:lvl1pPr marL="0" indent="0"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r>
              <a:rPr lang="es-ES" smtClean="0"/>
              <a:t>Haga clic para modificar el estilo de texto del patrón</a:t>
            </a:r>
          </a:p>
        </p:txBody>
      </p:sp>
      <p:sp>
        <p:nvSpPr>
          <p:cNvPr id="5" name="Date Placeholder 4"/>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6/5/2017</a:t>
            </a:fld>
            <a:endParaRPr kumimoji="0" lang="es-ES"/>
          </a:p>
        </p:txBody>
      </p:sp>
      <p:sp>
        <p:nvSpPr>
          <p:cNvPr id="6" name="Footer Placeholder 5"/>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7" name="Slide Number Placeholder 6"/>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Date Placeholder 3"/>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6/5/2017</a:t>
            </a:fld>
            <a:endParaRPr kumimoji="0" lang="es-ES"/>
          </a:p>
        </p:txBody>
      </p:sp>
      <p:sp>
        <p:nvSpPr>
          <p:cNvPr id="5" name="Footer Placeholder 4"/>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6" name="Slide Number Placeholder 5"/>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Texto y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74638"/>
            <a:ext cx="2057400" cy="5851525"/>
          </a:xfrm>
        </p:spPr>
        <p:txBody>
          <a:bodyPr vert="eaVert"/>
          <a:lstStyle/>
          <a:p>
            <a:pPr eaLnBrk="1" latinLnBrk="0" hangingPunct="1"/>
            <a:r>
              <a:rPr lang="es-ES" smtClean="0"/>
              <a:t>Haga clic para modificar el estilo de título del patrón</a:t>
            </a:r>
            <a:endParaRPr/>
          </a:p>
        </p:txBody>
      </p:sp>
      <p:sp>
        <p:nvSpPr>
          <p:cNvPr id="3" name="Vertical Text Placeholder 2"/>
          <p:cNvSpPr>
            <a:spLocks noGrp="1"/>
          </p:cNvSpPr>
          <p:nvPr>
            <p:ph type="body" orient="vert" idx="1"/>
          </p:nvPr>
        </p:nvSpPr>
        <p:spPr>
          <a:xfrm>
            <a:off x="762000" y="274638"/>
            <a:ext cx="5867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a:p>
        </p:txBody>
      </p:sp>
      <p:sp>
        <p:nvSpPr>
          <p:cNvPr id="4" name="Date Placeholder 3"/>
          <p:cNvSpPr>
            <a:spLocks noGrp="1"/>
          </p:cNvSpPr>
          <p:nvPr>
            <p:ph type="dt" sz="half" idx="10"/>
          </p:nvPr>
        </p:nvSpPr>
        <p:spPr>
          <a:xfrm>
            <a:off x="762000" y="6356350"/>
            <a:ext cx="2133600" cy="365125"/>
          </a:xfrm>
          <a:prstGeom prst="rect">
            <a:avLst/>
          </a:prstGeom>
        </p:spPr>
        <p:txBody>
          <a:bodyPr/>
          <a:lstStyle/>
          <a:p>
            <a:fld id="{757B281C-5159-4971-8228-52B9A72E9ED2}" type="datetimeFigureOut">
              <a:pPr/>
              <a:t>6/5/2017</a:t>
            </a:fld>
            <a:endParaRPr kumimoji="0" lang="es-ES"/>
          </a:p>
        </p:txBody>
      </p:sp>
      <p:sp>
        <p:nvSpPr>
          <p:cNvPr id="5" name="Footer Placeholder 4"/>
          <p:cNvSpPr>
            <a:spLocks noGrp="1"/>
          </p:cNvSpPr>
          <p:nvPr>
            <p:ph type="ftr" sz="quarter" idx="11"/>
          </p:nvPr>
        </p:nvSpPr>
        <p:spPr>
          <a:xfrm>
            <a:off x="3352800" y="6356350"/>
            <a:ext cx="2895600" cy="365125"/>
          </a:xfrm>
          <a:prstGeom prst="rect">
            <a:avLst/>
          </a:prstGeom>
        </p:spPr>
        <p:txBody>
          <a:bodyPr/>
          <a:lstStyle/>
          <a:p>
            <a:endParaRPr kumimoji="0" lang="es-ES"/>
          </a:p>
        </p:txBody>
      </p:sp>
      <p:sp>
        <p:nvSpPr>
          <p:cNvPr id="6" name="Slide Number Placeholder 5"/>
          <p:cNvSpPr>
            <a:spLocks noGrp="1"/>
          </p:cNvSpPr>
          <p:nvPr>
            <p:ph type="sldNum" sz="quarter" idx="12"/>
          </p:nvPr>
        </p:nvSpPr>
        <p:spPr>
          <a:xfrm>
            <a:off x="6705600" y="6356350"/>
            <a:ext cx="2133600" cy="365125"/>
          </a:xfrm>
          <a:prstGeom prst="rect">
            <a:avLst/>
          </a:prstGeom>
        </p:spPr>
        <p:txBody>
          <a:bodyPr/>
          <a:lstStyle/>
          <a:p>
            <a:fld id="{33D6E5A2-EC83-451F-A719-9AC1370DD5CF}" type="slidenum">
              <a:pPr/>
              <a:t>‹Nº›</a:t>
            </a:fld>
            <a:endParaRPr kumimoji="0" lang="es-E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5 Imagen"/>
          <p:cNvPicPr>
            <a:picLocks noChangeAspect="1"/>
          </p:cNvPicPr>
          <p:nvPr userDrawn="1"/>
        </p:nvPicPr>
        <p:blipFill>
          <a:blip r:embed="rId15" cstate="email">
            <a:extLst>
              <a:ext uri="{28A0092B-C50C-407E-A947-70E740481C1C}">
                <a14:useLocalDpi xmlns:a14="http://schemas.microsoft.com/office/drawing/2010/main" val="0"/>
              </a:ext>
            </a:extLst>
          </a:blip>
          <a:stretch>
            <a:fillRect/>
          </a:stretch>
        </p:blipFill>
        <p:spPr>
          <a:xfrm>
            <a:off x="8442448" y="6273376"/>
            <a:ext cx="631957" cy="540000"/>
          </a:xfrm>
          <a:prstGeom prst="rect">
            <a:avLst/>
          </a:prstGeom>
        </p:spPr>
      </p:pic>
      <p:pic>
        <p:nvPicPr>
          <p:cNvPr id="5" name="4 Imagen"/>
          <p:cNvPicPr>
            <a:picLocks noChangeAspect="1"/>
          </p:cNvPicPr>
          <p:nvPr userDrawn="1"/>
        </p:nvPicPr>
        <p:blipFill>
          <a:blip r:embed="rId16" cstate="email">
            <a:extLst>
              <a:ext uri="{28A0092B-C50C-407E-A947-70E740481C1C}">
                <a14:useLocalDpi xmlns:a14="http://schemas.microsoft.com/office/drawing/2010/main" val="0"/>
              </a:ext>
            </a:extLst>
          </a:blip>
          <a:stretch>
            <a:fillRect/>
          </a:stretch>
        </p:blipFill>
        <p:spPr>
          <a:xfrm>
            <a:off x="722303" y="6260404"/>
            <a:ext cx="2108571" cy="540000"/>
          </a:xfrm>
          <a:prstGeom prst="rect">
            <a:avLst/>
          </a:prstGeom>
        </p:spPr>
      </p:pic>
      <p:sp>
        <p:nvSpPr>
          <p:cNvPr id="2" name="Title Placeholder 1"/>
          <p:cNvSpPr>
            <a:spLocks noGrp="1"/>
          </p:cNvSpPr>
          <p:nvPr>
            <p:ph type="title"/>
          </p:nvPr>
        </p:nvSpPr>
        <p:spPr>
          <a:xfrm>
            <a:off x="762000" y="274638"/>
            <a:ext cx="8077200" cy="1143000"/>
          </a:xfrm>
          <a:prstGeom prst="rect">
            <a:avLst/>
          </a:prstGeom>
        </p:spPr>
        <p:txBody>
          <a:bodyPr vert="horz" lIns="91440" tIns="45720" rIns="91440" bIns="45720" rtlCol="0" anchor="ctr">
            <a:normAutofit/>
          </a:bodyPr>
          <a:lstStyle/>
          <a:p>
            <a:pPr eaLnBrk="1" latinLnBrk="0" hangingPunct="1"/>
            <a:r>
              <a:rPr kumimoji="0" lang="es-ES" dirty="0" smtClean="0"/>
              <a:t>Haga clic para modificar el estilo de título del patrón</a:t>
            </a:r>
            <a:endParaRPr kumimoji="0" lang="en-US" dirty="0" smtClean="0"/>
          </a:p>
        </p:txBody>
      </p:sp>
      <p:sp>
        <p:nvSpPr>
          <p:cNvPr id="3" name="Text Placeholder 2"/>
          <p:cNvSpPr>
            <a:spLocks noGrp="1"/>
          </p:cNvSpPr>
          <p:nvPr>
            <p:ph type="body" idx="1"/>
          </p:nvPr>
        </p:nvSpPr>
        <p:spPr>
          <a:xfrm>
            <a:off x="762000" y="1600200"/>
            <a:ext cx="8077200" cy="4565104"/>
          </a:xfrm>
          <a:prstGeom prst="rect">
            <a:avLst/>
          </a:prstGeom>
        </p:spPr>
        <p:txBody>
          <a:bodyPr vert="horz" lIns="91440" tIns="45720" rIns="91440" bIns="45720" rtlCol="0">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pic>
        <p:nvPicPr>
          <p:cNvPr id="8" name="Picture 7"/>
          <p:cNvPicPr>
            <a:picLocks noChangeAspect="1"/>
          </p:cNvPicPr>
          <p:nvPr/>
        </p:nvPicPr>
        <p:blipFill rotWithShape="1">
          <a:blip r:embed="rId17" cstate="email">
            <a:extLst>
              <a:ext uri="{28A0092B-C50C-407E-A947-70E740481C1C}">
                <a14:useLocalDpi xmlns:a14="http://schemas.microsoft.com/office/drawing/2010/main"/>
              </a:ext>
            </a:extLst>
          </a:blip>
          <a:srcRect/>
          <a:stretch/>
        </p:blipFill>
        <p:spPr>
          <a:xfrm>
            <a:off x="-152400" y="-109183"/>
            <a:ext cx="818707" cy="70831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 id="2147483664" r:id="rId13"/>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l" defTabSz="914400" rtl="0" eaLnBrk="1" latinLnBrk="0" hangingPunct="1">
        <a:spcBef>
          <a:spcPct val="0"/>
        </a:spcBef>
        <a:buNone/>
        <a:defRPr kumimoji="0" lang="es-ES"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0" lang="es-ES"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p:bodyStyle>
    <p:otherStyle>
      <a:defPPr>
        <a:defRPr kumimoji="0" lang="es-ES"/>
      </a:defPPr>
      <a:lvl1pPr marL="0" algn="l" defTabSz="914400" rtl="0" eaLnBrk="1" latinLnBrk="0" hangingPunct="1">
        <a:defRPr kumimoji="0" lang="es-ES" sz="1800" kern="1200">
          <a:solidFill>
            <a:schemeClr val="tx1"/>
          </a:solidFill>
          <a:latin typeface="+mn-lt"/>
          <a:ea typeface="+mn-ea"/>
          <a:cs typeface="+mn-cs"/>
        </a:defRPr>
      </a:lvl1pPr>
      <a:lvl2pPr marL="457200" algn="l" defTabSz="914400" rtl="0" eaLnBrk="1" latinLnBrk="0" hangingPunct="1">
        <a:defRPr kumimoji="0" lang="es-ES" sz="1800" kern="1200">
          <a:solidFill>
            <a:schemeClr val="tx1"/>
          </a:solidFill>
          <a:latin typeface="+mn-lt"/>
          <a:ea typeface="+mn-ea"/>
          <a:cs typeface="+mn-cs"/>
        </a:defRPr>
      </a:lvl2pPr>
      <a:lvl3pPr marL="914400" algn="l" defTabSz="914400" rtl="0" eaLnBrk="1" latinLnBrk="0" hangingPunct="1">
        <a:defRPr kumimoji="0" lang="es-ES" sz="1800" kern="1200">
          <a:solidFill>
            <a:schemeClr val="tx1"/>
          </a:solidFill>
          <a:latin typeface="+mn-lt"/>
          <a:ea typeface="+mn-ea"/>
          <a:cs typeface="+mn-cs"/>
        </a:defRPr>
      </a:lvl3pPr>
      <a:lvl4pPr marL="1371600" algn="l" defTabSz="914400" rtl="0" eaLnBrk="1" latinLnBrk="0" hangingPunct="1">
        <a:defRPr kumimoji="0" lang="es-ES" sz="1800" kern="1200">
          <a:solidFill>
            <a:schemeClr val="tx1"/>
          </a:solidFill>
          <a:latin typeface="+mn-lt"/>
          <a:ea typeface="+mn-ea"/>
          <a:cs typeface="+mn-cs"/>
        </a:defRPr>
      </a:lvl4pPr>
      <a:lvl5pPr marL="1828800" algn="l" defTabSz="914400" rtl="0" eaLnBrk="1" latinLnBrk="0" hangingPunct="1">
        <a:defRPr kumimoji="0" lang="es-ES" sz="1800" kern="1200">
          <a:solidFill>
            <a:schemeClr val="tx1"/>
          </a:solidFill>
          <a:latin typeface="+mn-lt"/>
          <a:ea typeface="+mn-ea"/>
          <a:cs typeface="+mn-cs"/>
        </a:defRPr>
      </a:lvl5pPr>
      <a:lvl6pPr marL="2286000" algn="l" defTabSz="914400" rtl="0" eaLnBrk="1" latinLnBrk="0" hangingPunct="1">
        <a:defRPr kumimoji="0" lang="es-ES" sz="1800" kern="1200">
          <a:solidFill>
            <a:schemeClr val="tx1"/>
          </a:solidFill>
          <a:latin typeface="+mn-lt"/>
          <a:ea typeface="+mn-ea"/>
          <a:cs typeface="+mn-cs"/>
        </a:defRPr>
      </a:lvl6pPr>
      <a:lvl7pPr marL="2743200" algn="l" defTabSz="914400" rtl="0" eaLnBrk="1" latinLnBrk="0" hangingPunct="1">
        <a:defRPr kumimoji="0" lang="es-ES" sz="1800" kern="1200">
          <a:solidFill>
            <a:schemeClr val="tx1"/>
          </a:solidFill>
          <a:latin typeface="+mn-lt"/>
          <a:ea typeface="+mn-ea"/>
          <a:cs typeface="+mn-cs"/>
        </a:defRPr>
      </a:lvl7pPr>
      <a:lvl8pPr marL="3200400" algn="l" defTabSz="914400" rtl="0" eaLnBrk="1" latinLnBrk="0" hangingPunct="1">
        <a:defRPr kumimoji="0" lang="es-ES" sz="1800" kern="1200">
          <a:solidFill>
            <a:schemeClr val="tx1"/>
          </a:solidFill>
          <a:latin typeface="+mn-lt"/>
          <a:ea typeface="+mn-ea"/>
          <a:cs typeface="+mn-cs"/>
        </a:defRPr>
      </a:lvl8pPr>
      <a:lvl9pPr marL="3657600" algn="l" defTabSz="914400" rtl="0" eaLnBrk="1" latinLnBrk="0" hangingPunct="1">
        <a:defRPr kumimoji="0" lang="es-ES"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3.xml"/><Relationship Id="rId7" Type="http://schemas.openxmlformats.org/officeDocument/2006/relationships/image" Target="../media/image7.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6.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chart" Target="../charts/chart4.xml"/><Relationship Id="rId5" Type="http://schemas.openxmlformats.org/officeDocument/2006/relationships/notesSlide" Target="../notesSlides/notesSlide9.xml"/><Relationship Id="rId4"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34.xml"/><Relationship Id="rId7" Type="http://schemas.openxmlformats.org/officeDocument/2006/relationships/diagramLayout" Target="../diagrams/layout1.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diagramData" Target="../diagrams/data1.xml"/><Relationship Id="rId5" Type="http://schemas.openxmlformats.org/officeDocument/2006/relationships/notesSlide" Target="../notesSlides/notesSlide10.xml"/><Relationship Id="rId10" Type="http://schemas.microsoft.com/office/2007/relationships/diagramDrawing" Target="../diagrams/drawing1.xml"/><Relationship Id="rId4" Type="http://schemas.openxmlformats.org/officeDocument/2006/relationships/slideLayout" Target="../slideLayouts/slideLayout3.xml"/><Relationship Id="rId9" Type="http://schemas.openxmlformats.org/officeDocument/2006/relationships/diagramColors" Target="../diagrams/colors1.xml"/></Relationships>
</file>

<file path=ppt/slides/_rels/slide12.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tags" Target="../tags/tag37.xml"/><Relationship Id="rId7" Type="http://schemas.openxmlformats.org/officeDocument/2006/relationships/image" Target="../media/image15.png"/><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image" Target="../media/image14.jpeg"/><Relationship Id="rId11" Type="http://schemas.openxmlformats.org/officeDocument/2006/relationships/image" Target="../media/image19.jpeg"/><Relationship Id="rId5" Type="http://schemas.openxmlformats.org/officeDocument/2006/relationships/notesSlide" Target="../notesSlides/notesSlide11.xml"/><Relationship Id="rId10" Type="http://schemas.openxmlformats.org/officeDocument/2006/relationships/image" Target="../media/image18.jpeg"/><Relationship Id="rId4" Type="http://schemas.openxmlformats.org/officeDocument/2006/relationships/slideLayout" Target="../slideLayouts/slideLayout3.xml"/><Relationship Id="rId9" Type="http://schemas.openxmlformats.org/officeDocument/2006/relationships/image" Target="../media/image17.jpeg"/></Relationships>
</file>

<file path=ppt/slides/_rels/slide13.xml.rels><?xml version="1.0" encoding="UTF-8" standalone="yes"?>
<Relationships xmlns="http://schemas.openxmlformats.org/package/2006/relationships"><Relationship Id="rId8" Type="http://schemas.openxmlformats.org/officeDocument/2006/relationships/hyperlink" Target="https://web.ua.es/en/upua/projects/tabs/lifestyles-revisited-educational-experiments-in-ig-environments.html" TargetMode="External"/><Relationship Id="rId13" Type="http://schemas.openxmlformats.org/officeDocument/2006/relationships/hyperlink" Target="https://web.ua.es/en/upua/projects/tabs/ehle-empowering-health-learning-for-elderly.html" TargetMode="External"/><Relationship Id="rId18" Type="http://schemas.openxmlformats.org/officeDocument/2006/relationships/image" Target="../media/image21.jpeg"/><Relationship Id="rId26" Type="http://schemas.openxmlformats.org/officeDocument/2006/relationships/image" Target="../media/image29.jpeg"/><Relationship Id="rId3" Type="http://schemas.openxmlformats.org/officeDocument/2006/relationships/slideLayout" Target="../slideLayouts/slideLayout3.xml"/><Relationship Id="rId21" Type="http://schemas.openxmlformats.org/officeDocument/2006/relationships/image" Target="../media/image24.jpeg"/><Relationship Id="rId7" Type="http://schemas.openxmlformats.org/officeDocument/2006/relationships/hyperlink" Target="https://web.ua.es/en/upua/projects/tabs/open-doors-for-europe.html" TargetMode="External"/><Relationship Id="rId12" Type="http://schemas.openxmlformats.org/officeDocument/2006/relationships/hyperlink" Target="https://web.ua.es/en/upua/projects/tabs/pps-peer-to-peer-support-fostering-active-ageing.html" TargetMode="External"/><Relationship Id="rId17" Type="http://schemas.openxmlformats.org/officeDocument/2006/relationships/image" Target="../media/image20.jpeg"/><Relationship Id="rId25" Type="http://schemas.openxmlformats.org/officeDocument/2006/relationships/image" Target="../media/image28.jpeg"/><Relationship Id="rId2" Type="http://schemas.openxmlformats.org/officeDocument/2006/relationships/tags" Target="../tags/tag39.xml"/><Relationship Id="rId16" Type="http://schemas.openxmlformats.org/officeDocument/2006/relationships/hyperlink" Target="https://web.ua.es/en/upua/projects/tabs/edu-sen-net-educational-senior-network.html" TargetMode="External"/><Relationship Id="rId20" Type="http://schemas.openxmlformats.org/officeDocument/2006/relationships/image" Target="../media/image23.jpeg"/><Relationship Id="rId29" Type="http://schemas.openxmlformats.org/officeDocument/2006/relationships/image" Target="../media/image31.png"/><Relationship Id="rId1" Type="http://schemas.openxmlformats.org/officeDocument/2006/relationships/tags" Target="../tags/tag38.xml"/><Relationship Id="rId6" Type="http://schemas.openxmlformats.org/officeDocument/2006/relationships/hyperlink" Target="https://web.ua.es/en/upua/projects/tabs/codepam-cooperation-to-the-development-of-lifelong-learning-for-older-adults.html" TargetMode="External"/><Relationship Id="rId11" Type="http://schemas.openxmlformats.org/officeDocument/2006/relationships/hyperlink" Target="https://web.ua.es/en/upua/projects/tabs/e-learning-in-later-life-elill.html" TargetMode="External"/><Relationship Id="rId24" Type="http://schemas.openxmlformats.org/officeDocument/2006/relationships/image" Target="../media/image27.jpeg"/><Relationship Id="rId5" Type="http://schemas.openxmlformats.org/officeDocument/2006/relationships/hyperlink" Target="https://web.ua.es/en/upua/projects/tabs/grundtvig-ii-euconet-ii.html" TargetMode="External"/><Relationship Id="rId15" Type="http://schemas.openxmlformats.org/officeDocument/2006/relationships/hyperlink" Target="https://web.ua.es/en/upua/projects/tabs/senior-support-european-neighbours-in-open-relations.html" TargetMode="External"/><Relationship Id="rId23" Type="http://schemas.openxmlformats.org/officeDocument/2006/relationships/image" Target="../media/image26.png"/><Relationship Id="rId28" Type="http://schemas.openxmlformats.org/officeDocument/2006/relationships/hyperlink" Target="https://web.ua.es/en/upua/projects/" TargetMode="External"/><Relationship Id="rId10" Type="http://schemas.openxmlformats.org/officeDocument/2006/relationships/hyperlink" Target="https://web.ua.es/en/upua/projects/tabs/lico-learning-coach-in-adult-education.html" TargetMode="External"/><Relationship Id="rId19" Type="http://schemas.openxmlformats.org/officeDocument/2006/relationships/image" Target="../media/image22.jpeg"/><Relationship Id="rId4" Type="http://schemas.openxmlformats.org/officeDocument/2006/relationships/notesSlide" Target="../notesSlides/notesSlide12.xml"/><Relationship Id="rId9" Type="http://schemas.openxmlformats.org/officeDocument/2006/relationships/hyperlink" Target="https://web.ua.es/en/upua/projects/tabs/sennet-seniors-in-net.html" TargetMode="External"/><Relationship Id="rId14" Type="http://schemas.openxmlformats.org/officeDocument/2006/relationships/hyperlink" Target="https://web.ua.es/en/upua/projects/tabs/ball-be-active-through-life-long-learning.html" TargetMode="External"/><Relationship Id="rId22" Type="http://schemas.openxmlformats.org/officeDocument/2006/relationships/image" Target="../media/image25.jpeg"/><Relationship Id="rId27" Type="http://schemas.openxmlformats.org/officeDocument/2006/relationships/image" Target="../media/image30.png"/></Relationships>
</file>

<file path=ppt/slides/_rels/slide14.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tags" Target="../tags/tag42.xml"/><Relationship Id="rId7" Type="http://schemas.openxmlformats.org/officeDocument/2006/relationships/hyperlink" Target="http://www.xpumcv.es/ca" TargetMode="External"/><Relationship Id="rId12" Type="http://schemas.openxmlformats.org/officeDocument/2006/relationships/image" Target="../media/image36.png"/><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hyperlink" Target="http://www.aepumayores.org/" TargetMode="External"/><Relationship Id="rId11" Type="http://schemas.openxmlformats.org/officeDocument/2006/relationships/image" Target="../media/image35.jpeg"/><Relationship Id="rId5" Type="http://schemas.openxmlformats.org/officeDocument/2006/relationships/notesSlide" Target="../notesSlides/notesSlide13.xml"/><Relationship Id="rId10" Type="http://schemas.openxmlformats.org/officeDocument/2006/relationships/image" Target="../media/image34.png"/><Relationship Id="rId4" Type="http://schemas.openxmlformats.org/officeDocument/2006/relationships/slideLayout" Target="../slideLayouts/slideLayout3.xml"/><Relationship Id="rId9" Type="http://schemas.openxmlformats.org/officeDocument/2006/relationships/image" Target="../media/image33.jpeg"/></Relationships>
</file>

<file path=ppt/slides/_rels/slide15.xml.rels><?xml version="1.0" encoding="UTF-8" standalone="yes"?>
<Relationships xmlns="http://schemas.openxmlformats.org/package/2006/relationships"><Relationship Id="rId8" Type="http://schemas.openxmlformats.org/officeDocument/2006/relationships/hyperlink" Target="http://www.aepumayores.org/es/contenido/iv-congreso-iberoamericano-de-universidades-para-mayores-alicante" TargetMode="External"/><Relationship Id="rId3" Type="http://schemas.openxmlformats.org/officeDocument/2006/relationships/tags" Target="../tags/tag45.xml"/><Relationship Id="rId7" Type="http://schemas.openxmlformats.org/officeDocument/2006/relationships/hyperlink" Target="http://www.aiu3a.com/" TargetMode="Externa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hyperlink" Target="http://asogeromed.es/" TargetMode="External"/><Relationship Id="rId11" Type="http://schemas.openxmlformats.org/officeDocument/2006/relationships/hyperlink" Target="http://www.imserso.es/imserso_01/per_mayores/index.htm" TargetMode="External"/><Relationship Id="rId5" Type="http://schemas.openxmlformats.org/officeDocument/2006/relationships/notesSlide" Target="../notesSlides/notesSlide14.xml"/><Relationship Id="rId10" Type="http://schemas.openxmlformats.org/officeDocument/2006/relationships/hyperlink" Target="http://www.mecd.gob.es/educacion-mecd/areas-educacion/sistema-educativo/ensenanzas/aprendizaje-largo-vida.html" TargetMode="External"/><Relationship Id="rId4" Type="http://schemas.openxmlformats.org/officeDocument/2006/relationships/slideLayout" Target="../slideLayouts/slideLayout3.xml"/><Relationship Id="rId9" Type="http://schemas.openxmlformats.org/officeDocument/2006/relationships/hyperlink" Target="https://ec.europa.eu/epale/es" TargetMode="Externa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hyperlink" Target="https://web.ua.es/en/upua/aaup" TargetMode="External"/><Relationship Id="rId5" Type="http://schemas.openxmlformats.org/officeDocument/2006/relationships/image" Target="../media/image37.jpg"/><Relationship Id="rId4"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39.png"/><Relationship Id="rId1" Type="http://schemas.openxmlformats.org/officeDocument/2006/relationships/slideLayout" Target="../slideLayouts/slideLayout13.xml"/><Relationship Id="rId4" Type="http://schemas.openxmlformats.org/officeDocument/2006/relationships/image" Target="../media/image40.jpeg"/></Relationships>
</file>

<file path=ppt/slides/_rels/slide1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41.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notesSlide" Target="../notesSlides/notesSlide2.xml"/><Relationship Id="rId4"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chart" Target="../charts/chart6.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3.xml"/><Relationship Id="rId5" Type="http://schemas.openxmlformats.org/officeDocument/2006/relationships/image" Target="../media/image40.jpeg"/><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13.xml"/><Relationship Id="rId4" Type="http://schemas.openxmlformats.org/officeDocument/2006/relationships/image" Target="../media/image40.jpeg"/></Relationships>
</file>

<file path=ppt/slides/_rels/slide2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chart" Target="../charts/chart7.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chart" Target="../charts/chart8.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chart" Target="../charts/chart9.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13.xml"/><Relationship Id="rId4" Type="http://schemas.openxmlformats.org/officeDocument/2006/relationships/image" Target="../media/image40.jpeg"/></Relationships>
</file>

<file path=ppt/slides/_rels/slide2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chart" Target="../charts/chart12.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13.xml"/><Relationship Id="rId4" Type="http://schemas.openxmlformats.org/officeDocument/2006/relationships/image" Target="../media/image40.jpeg"/></Relationships>
</file>

<file path=ppt/slides/_rels/slide29.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13.xml"/><Relationship Id="rId4" Type="http://schemas.openxmlformats.org/officeDocument/2006/relationships/image" Target="../media/image40.jpeg"/></Relationships>
</file>

<file path=ppt/slides/_rels/slide3.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notesSlide" Target="../notesSlides/notesSlide3.xml"/><Relationship Id="rId4"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chart" Target="../charts/chart17.xml"/><Relationship Id="rId1" Type="http://schemas.openxmlformats.org/officeDocument/2006/relationships/slideLayout" Target="../slideLayouts/slideLayout13.xml"/><Relationship Id="rId4" Type="http://schemas.openxmlformats.org/officeDocument/2006/relationships/image" Target="../media/image40.jpeg"/></Relationships>
</file>

<file path=ppt/slides/_rels/slide31.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chart" Target="../charts/chart19.xml"/><Relationship Id="rId1" Type="http://schemas.openxmlformats.org/officeDocument/2006/relationships/slideLayout" Target="../slideLayouts/slideLayout13.xml"/><Relationship Id="rId6" Type="http://schemas.openxmlformats.org/officeDocument/2006/relationships/image" Target="../media/image40.jpeg"/><Relationship Id="rId5" Type="http://schemas.openxmlformats.org/officeDocument/2006/relationships/chart" Target="../charts/chart22.xml"/><Relationship Id="rId4" Type="http://schemas.openxmlformats.org/officeDocument/2006/relationships/chart" Target="../charts/chart21.xml"/></Relationships>
</file>

<file path=ppt/slides/_rels/slide32.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chart" Target="../charts/chart23.xml"/><Relationship Id="rId1" Type="http://schemas.openxmlformats.org/officeDocument/2006/relationships/slideLayout" Target="../slideLayouts/slideLayout13.xml"/><Relationship Id="rId6" Type="http://schemas.openxmlformats.org/officeDocument/2006/relationships/image" Target="../media/image40.jpeg"/><Relationship Id="rId5" Type="http://schemas.openxmlformats.org/officeDocument/2006/relationships/chart" Target="../charts/chart26.xml"/><Relationship Id="rId4" Type="http://schemas.openxmlformats.org/officeDocument/2006/relationships/chart" Target="../charts/chart25.xml"/></Relationships>
</file>

<file path=ppt/slides/_rels/slide3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chart" Target="../charts/chart27.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chart" Target="../charts/chart28.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47.jpe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50.png"/><Relationship Id="rId4" Type="http://schemas.openxmlformats.org/officeDocument/2006/relationships/image" Target="../media/image49.jpeg"/></Relationships>
</file>

<file path=ppt/slides/_rels/slide4.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notesSlide" Target="../notesSlides/notesSlide4.xml"/><Relationship Id="rId4"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9.png"/><Relationship Id="rId5" Type="http://schemas.openxmlformats.org/officeDocument/2006/relationships/notesSlide" Target="../notesSlides/notesSlide5.xml"/><Relationship Id="rId4"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0.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20.xml"/><Relationship Id="rId7" Type="http://schemas.openxmlformats.org/officeDocument/2006/relationships/hyperlink" Target="https://web.ua.es/en/upua/" TargetMode="Externa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Layout" Target="../slideLayouts/slideLayout2.xml"/><Relationship Id="rId5" Type="http://schemas.openxmlformats.org/officeDocument/2006/relationships/tags" Target="../tags/tag22.xml"/><Relationship Id="rId4" Type="http://schemas.openxmlformats.org/officeDocument/2006/relationships/tags" Target="../tags/tag21.xml"/></Relationships>
</file>

<file path=ppt/slides/_rels/slide8.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chart" Target="../charts/chart1.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12.jpeg"/><Relationship Id="rId5" Type="http://schemas.openxmlformats.org/officeDocument/2006/relationships/notesSlide" Target="../notesSlides/notesSlide7.xml"/><Relationship Id="rId4"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tags" Target="../tags/tag28.xml"/><Relationship Id="rId7" Type="http://schemas.openxmlformats.org/officeDocument/2006/relationships/image" Target="../media/image13.jpe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chart" Target="../charts/chart2.xml"/><Relationship Id="rId5" Type="http://schemas.openxmlformats.org/officeDocument/2006/relationships/notesSlide" Target="../notesSlides/notesSlide8.xml"/><Relationship Id="rId4"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Imagen"/>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779041" y="5697272"/>
            <a:ext cx="1263913" cy="1080000"/>
          </a:xfrm>
          <a:prstGeom prst="rect">
            <a:avLst/>
          </a:prstGeom>
        </p:spPr>
      </p:pic>
      <p:sp>
        <p:nvSpPr>
          <p:cNvPr id="2" name="Title 1"/>
          <p:cNvSpPr>
            <a:spLocks noGrp="1"/>
          </p:cNvSpPr>
          <p:nvPr>
            <p:ph type="ctrTitle"/>
            <p:custDataLst>
              <p:tags r:id="rId2"/>
            </p:custDataLst>
          </p:nvPr>
        </p:nvSpPr>
        <p:spPr>
          <a:xfrm>
            <a:off x="1619672" y="908720"/>
            <a:ext cx="7317958" cy="1335137"/>
          </a:xfrm>
        </p:spPr>
        <p:txBody>
          <a:bodyPr>
            <a:normAutofit fontScale="90000"/>
          </a:bodyPr>
          <a:lstStyle/>
          <a:p>
            <a:r>
              <a:rPr lang="es-ES" sz="5000" dirty="0" smtClean="0">
                <a:solidFill>
                  <a:srgbClr val="0070C0"/>
                </a:solidFill>
              </a:rPr>
              <a:t>PERMANENT UNIVERSITY</a:t>
            </a:r>
            <a:br>
              <a:rPr lang="es-ES" sz="5000" dirty="0" smtClean="0">
                <a:solidFill>
                  <a:srgbClr val="0070C0"/>
                </a:solidFill>
              </a:rPr>
            </a:br>
            <a:r>
              <a:rPr lang="es-ES" sz="4200" dirty="0" smtClean="0">
                <a:solidFill>
                  <a:srgbClr val="0070C0"/>
                </a:solidFill>
              </a:rPr>
              <a:t>OF THE UNIVERSITY OF ALICANTE</a:t>
            </a:r>
            <a:endParaRPr lang="es-ES" sz="4200" dirty="0">
              <a:solidFill>
                <a:srgbClr val="0070C0"/>
              </a:solidFill>
            </a:endParaRPr>
          </a:p>
        </p:txBody>
      </p:sp>
      <p:sp>
        <p:nvSpPr>
          <p:cNvPr id="3" name="Subtitle 2"/>
          <p:cNvSpPr>
            <a:spLocks noGrp="1"/>
          </p:cNvSpPr>
          <p:nvPr>
            <p:ph type="subTitle" idx="1"/>
            <p:custDataLst>
              <p:tags r:id="rId3"/>
            </p:custDataLst>
          </p:nvPr>
        </p:nvSpPr>
        <p:spPr>
          <a:xfrm>
            <a:off x="4210023" y="2276872"/>
            <a:ext cx="4772528" cy="990600"/>
          </a:xfrm>
        </p:spPr>
        <p:txBody>
          <a:bodyPr>
            <a:normAutofit fontScale="92500" lnSpcReduction="20000"/>
          </a:bodyPr>
          <a:lstStyle/>
          <a:p>
            <a:r>
              <a:rPr lang="es-ES" sz="2400" b="1" dirty="0" smtClean="0">
                <a:solidFill>
                  <a:srgbClr val="0070C0"/>
                </a:solidFill>
                <a:latin typeface="+mn-lt"/>
              </a:rPr>
              <a:t>Prof. José Ramón </a:t>
            </a:r>
            <a:r>
              <a:rPr lang="es-ES" sz="2400" b="1" dirty="0" err="1" smtClean="0">
                <a:solidFill>
                  <a:srgbClr val="0070C0"/>
                </a:solidFill>
                <a:latin typeface="+mn-lt"/>
              </a:rPr>
              <a:t>Belda</a:t>
            </a:r>
            <a:r>
              <a:rPr lang="es-ES" sz="2400" b="1" dirty="0" smtClean="0">
                <a:solidFill>
                  <a:srgbClr val="0070C0"/>
                </a:solidFill>
                <a:latin typeface="+mn-lt"/>
              </a:rPr>
              <a:t> Medina</a:t>
            </a:r>
          </a:p>
          <a:p>
            <a:r>
              <a:rPr lang="es-ES" sz="2400" b="1" dirty="0" smtClean="0">
                <a:solidFill>
                  <a:srgbClr val="0070C0"/>
                </a:solidFill>
                <a:latin typeface="+mn-lt"/>
              </a:rPr>
              <a:t>Prof. Concepción </a:t>
            </a:r>
            <a:r>
              <a:rPr lang="es-ES" sz="2400" b="1" dirty="0" err="1" smtClean="0">
                <a:solidFill>
                  <a:srgbClr val="0070C0"/>
                </a:solidFill>
                <a:latin typeface="+mn-lt"/>
              </a:rPr>
              <a:t>Bru</a:t>
            </a:r>
            <a:r>
              <a:rPr lang="es-ES" sz="2400" b="1" dirty="0" smtClean="0">
                <a:solidFill>
                  <a:srgbClr val="0070C0"/>
                </a:solidFill>
                <a:latin typeface="+mn-lt"/>
              </a:rPr>
              <a:t> Ronda</a:t>
            </a:r>
            <a:endParaRPr lang="es-ES" sz="2400" b="1" dirty="0">
              <a:solidFill>
                <a:srgbClr val="0070C0"/>
              </a:solidFill>
              <a:latin typeface="+mn-lt"/>
            </a:endParaRPr>
          </a:p>
          <a:p>
            <a:pPr>
              <a:spcBef>
                <a:spcPts val="0"/>
              </a:spcBef>
            </a:pPr>
            <a:r>
              <a:rPr lang="es-ES" sz="2400" dirty="0" err="1" smtClean="0">
                <a:latin typeface="+mn-lt"/>
              </a:rPr>
              <a:t>University</a:t>
            </a:r>
            <a:r>
              <a:rPr lang="es-ES" sz="2400" dirty="0" smtClean="0">
                <a:latin typeface="+mn-lt"/>
              </a:rPr>
              <a:t> </a:t>
            </a:r>
            <a:r>
              <a:rPr lang="es-ES" sz="2400" dirty="0" smtClean="0">
                <a:latin typeface="+mn-lt"/>
              </a:rPr>
              <a:t>of Alicante</a:t>
            </a:r>
            <a:endParaRPr lang="es-ES" sz="2400" dirty="0">
              <a:latin typeface="+mn-lt"/>
            </a:endParaRPr>
          </a:p>
        </p:txBody>
      </p:sp>
      <p:pic>
        <p:nvPicPr>
          <p:cNvPr id="8" name="7 Imagen"/>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888504" y="5877272"/>
            <a:ext cx="3514284" cy="900000"/>
          </a:xfrm>
          <a:prstGeom prst="rect">
            <a:avLst/>
          </a:prstGeom>
        </p:spPr>
      </p:pic>
      <p:pic>
        <p:nvPicPr>
          <p:cNvPr id="9" name="8 Imagen"/>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645646" y="3818078"/>
            <a:ext cx="2442080" cy="1800000"/>
          </a:xfrm>
          <a:prstGeom prst="rect">
            <a:avLst/>
          </a:prstGeom>
        </p:spPr>
      </p:pic>
    </p:spTree>
    <p:custDataLst>
      <p:tags r:id="rId1"/>
    </p:custDataLst>
    <p:extLst>
      <p:ext uri="{BB962C8B-B14F-4D97-AF65-F5344CB8AC3E}">
        <p14:creationId xmlns:p14="http://schemas.microsoft.com/office/powerpoint/2010/main" val="40033223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683568" y="0"/>
            <a:ext cx="8352928" cy="720080"/>
          </a:xfrm>
        </p:spPr>
        <p:txBody>
          <a:bodyPr>
            <a:noAutofit/>
          </a:bodyPr>
          <a:lstStyle/>
          <a:p>
            <a:pPr algn="ctr"/>
            <a:r>
              <a:rPr lang="es-ES" sz="2800" b="1" dirty="0" smtClean="0">
                <a:solidFill>
                  <a:srgbClr val="0070C0"/>
                </a:solidFill>
              </a:rPr>
              <a:t>NEW UPUA STUDENT PROFILE!!</a:t>
            </a:r>
            <a:endParaRPr lang="es-ES" sz="2800" b="1" dirty="0">
              <a:solidFill>
                <a:srgbClr val="0070C0"/>
              </a:solidFill>
            </a:endParaRPr>
          </a:p>
        </p:txBody>
      </p:sp>
      <p:sp>
        <p:nvSpPr>
          <p:cNvPr id="6" name="Title 1"/>
          <p:cNvSpPr txBox="1">
            <a:spLocks/>
          </p:cNvSpPr>
          <p:nvPr>
            <p:custDataLst>
              <p:tags r:id="rId3"/>
            </p:custDataLst>
          </p:nvPr>
        </p:nvSpPr>
        <p:spPr>
          <a:xfrm>
            <a:off x="2339752" y="5445224"/>
            <a:ext cx="4896544" cy="720080"/>
          </a:xfrm>
          <a:prstGeom prst="rect">
            <a:avLst/>
          </a:prstGeom>
        </p:spPr>
        <p:txBody>
          <a:bodyPr vert="horz" lIns="91440" tIns="45720" rIns="91440" bIns="45720" rtlCol="0" anchor="ctr" anchorCtr="0">
            <a:noAutofit/>
          </a:bodyPr>
          <a:lstStyle>
            <a:lvl1pPr algn="l" defTabSz="914400" rtl="0" eaLnBrk="1" latinLnBrk="0" hangingPunct="1">
              <a:spcBef>
                <a:spcPct val="0"/>
              </a:spcBef>
              <a:buNone/>
              <a:defRPr kumimoji="0" lang="es-ES" sz="4400" kern="1200">
                <a:solidFill>
                  <a:schemeClr val="tx1"/>
                </a:solidFill>
                <a:latin typeface="+mj-lt"/>
                <a:ea typeface="+mj-ea"/>
                <a:cs typeface="+mj-cs"/>
              </a:defRPr>
            </a:lvl1pPr>
          </a:lstStyle>
          <a:p>
            <a:pPr algn="just"/>
            <a:r>
              <a:rPr lang="en-US" sz="2400" b="1" dirty="0" smtClean="0">
                <a:solidFill>
                  <a:srgbClr val="0070C0"/>
                </a:solidFill>
              </a:rPr>
              <a:t>University Graduates = </a:t>
            </a:r>
            <a:r>
              <a:rPr lang="en-US" sz="2400" b="1" dirty="0" smtClean="0">
                <a:solidFill>
                  <a:srgbClr val="C00000"/>
                </a:solidFill>
              </a:rPr>
              <a:t>62.95%</a:t>
            </a:r>
            <a:endParaRPr lang="en-US" sz="2400" b="1" dirty="0">
              <a:solidFill>
                <a:srgbClr val="C00000"/>
              </a:solidFill>
            </a:endParaRPr>
          </a:p>
        </p:txBody>
      </p:sp>
      <p:graphicFrame>
        <p:nvGraphicFramePr>
          <p:cNvPr id="3" name="2 Gráfico"/>
          <p:cNvGraphicFramePr/>
          <p:nvPr>
            <p:extLst>
              <p:ext uri="{D42A27DB-BD31-4B8C-83A1-F6EECF244321}">
                <p14:modId xmlns:p14="http://schemas.microsoft.com/office/powerpoint/2010/main" val="1267476120"/>
              </p:ext>
            </p:extLst>
          </p:nvPr>
        </p:nvGraphicFramePr>
        <p:xfrm>
          <a:off x="899592" y="908720"/>
          <a:ext cx="7704856" cy="4552280"/>
        </p:xfrm>
        <a:graphic>
          <a:graphicData uri="http://schemas.openxmlformats.org/drawingml/2006/chart">
            <c:chart xmlns:c="http://schemas.openxmlformats.org/drawingml/2006/chart" xmlns:r="http://schemas.openxmlformats.org/officeDocument/2006/relationships" r:id="rId6"/>
          </a:graphicData>
        </a:graphic>
      </p:graphicFrame>
    </p:spTree>
    <p:custDataLst>
      <p:tags r:id="rId1"/>
    </p:custDataLst>
    <p:extLst>
      <p:ext uri="{BB962C8B-B14F-4D97-AF65-F5344CB8AC3E}">
        <p14:creationId xmlns:p14="http://schemas.microsoft.com/office/powerpoint/2010/main" val="16139471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683568" y="0"/>
            <a:ext cx="8352928" cy="720080"/>
          </a:xfrm>
        </p:spPr>
        <p:txBody>
          <a:bodyPr>
            <a:noAutofit/>
          </a:bodyPr>
          <a:lstStyle/>
          <a:p>
            <a:pPr algn="ctr"/>
            <a:r>
              <a:rPr lang="es-ES" sz="2400" b="1" dirty="0" smtClean="0">
                <a:solidFill>
                  <a:srgbClr val="0070C0"/>
                </a:solidFill>
              </a:rPr>
              <a:t>TRAINING FOR AN ALL-ROUND HUMAN BEING DEVELOPMENT</a:t>
            </a:r>
            <a:endParaRPr lang="es-ES" sz="2400" b="1" dirty="0">
              <a:solidFill>
                <a:srgbClr val="0070C0"/>
              </a:solidFill>
            </a:endParaRPr>
          </a:p>
        </p:txBody>
      </p:sp>
      <p:graphicFrame>
        <p:nvGraphicFramePr>
          <p:cNvPr id="7" name="3 Marcador de contenido"/>
          <p:cNvGraphicFramePr>
            <a:graphicFrameLocks noGrp="1"/>
          </p:cNvGraphicFramePr>
          <p:nvPr>
            <p:ph idx="1"/>
            <p:extLst>
              <p:ext uri="{D42A27DB-BD31-4B8C-83A1-F6EECF244321}">
                <p14:modId xmlns:p14="http://schemas.microsoft.com/office/powerpoint/2010/main" val="752409259"/>
              </p:ext>
            </p:extLst>
          </p:nvPr>
        </p:nvGraphicFramePr>
        <p:xfrm>
          <a:off x="899592" y="1655564"/>
          <a:ext cx="7972722" cy="472576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8" name="Content Placeholder 4"/>
          <p:cNvSpPr txBox="1">
            <a:spLocks/>
          </p:cNvSpPr>
          <p:nvPr>
            <p:custDataLst>
              <p:tags r:id="rId3"/>
            </p:custDataLst>
          </p:nvPr>
        </p:nvSpPr>
        <p:spPr>
          <a:xfrm>
            <a:off x="611560" y="620688"/>
            <a:ext cx="8532440" cy="433698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kumimoji="0" lang="es-ES"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0" lang="es-ES"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0" lang="es-ES"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a:lstStyle>
          <a:p>
            <a:pPr marL="0" indent="0" algn="ctr">
              <a:buFont typeface="Wingdings" pitchFamily="2" charset="2"/>
              <a:buNone/>
              <a:defRPr/>
            </a:pPr>
            <a:r>
              <a:rPr lang="es-ES" sz="2200" b="1" kern="0" dirty="0" smtClean="0"/>
              <a:t>Social and personal </a:t>
            </a:r>
            <a:r>
              <a:rPr lang="es-ES" sz="2200" b="1" kern="0" dirty="0" err="1" smtClean="0"/>
              <a:t>development</a:t>
            </a:r>
            <a:r>
              <a:rPr lang="es-ES" sz="2200" b="1" kern="0" dirty="0" smtClean="0"/>
              <a:t> </a:t>
            </a:r>
            <a:r>
              <a:rPr lang="es-ES" sz="2200" b="1" kern="0" dirty="0" err="1" smtClean="0"/>
              <a:t>by</a:t>
            </a:r>
            <a:r>
              <a:rPr lang="es-ES" sz="2200" b="1" kern="0" dirty="0" smtClean="0"/>
              <a:t> </a:t>
            </a:r>
            <a:r>
              <a:rPr lang="es-ES" sz="2200" b="1" kern="0" dirty="0" err="1" smtClean="0"/>
              <a:t>means</a:t>
            </a:r>
            <a:r>
              <a:rPr lang="es-ES" sz="2200" b="1" kern="0" dirty="0" smtClean="0"/>
              <a:t> of </a:t>
            </a:r>
            <a:r>
              <a:rPr lang="es-ES" sz="2200" b="1" kern="0" dirty="0" err="1" smtClean="0"/>
              <a:t>Permanent</a:t>
            </a:r>
            <a:r>
              <a:rPr lang="es-ES" sz="2200" b="1" kern="0" dirty="0" smtClean="0"/>
              <a:t> Training</a:t>
            </a:r>
            <a:endParaRPr lang="es-ES" sz="2200" b="1" kern="0" dirty="0"/>
          </a:p>
          <a:p>
            <a:pPr marL="0" indent="0" algn="ctr">
              <a:buFont typeface="Wingdings" pitchFamily="2" charset="2"/>
              <a:buNone/>
              <a:defRPr/>
            </a:pPr>
            <a:r>
              <a:rPr lang="es-ES" sz="2200" b="1" kern="0" dirty="0" smtClean="0"/>
              <a:t>Senior </a:t>
            </a:r>
            <a:r>
              <a:rPr lang="es-ES" sz="2200" b="1" kern="0" dirty="0" err="1" smtClean="0"/>
              <a:t>proactive</a:t>
            </a:r>
            <a:r>
              <a:rPr lang="es-ES" sz="2200" b="1" kern="0" dirty="0" smtClean="0"/>
              <a:t> </a:t>
            </a:r>
            <a:r>
              <a:rPr lang="es-ES" sz="2200" b="1" kern="0" dirty="0" err="1" smtClean="0"/>
              <a:t>citizens</a:t>
            </a:r>
            <a:r>
              <a:rPr lang="es-ES" sz="2200" b="1" kern="0" dirty="0" smtClean="0"/>
              <a:t> </a:t>
            </a:r>
            <a:r>
              <a:rPr lang="es-ES" sz="2200" b="1" kern="0" dirty="0" err="1" smtClean="0"/>
              <a:t>responsible</a:t>
            </a:r>
            <a:r>
              <a:rPr lang="es-ES" sz="2200" b="1" kern="0" dirty="0" smtClean="0"/>
              <a:t> </a:t>
            </a:r>
            <a:r>
              <a:rPr lang="es-ES" sz="2200" b="1" kern="0" dirty="0" err="1" smtClean="0"/>
              <a:t>for</a:t>
            </a:r>
            <a:r>
              <a:rPr lang="es-ES" sz="2200" b="1" kern="0" dirty="0" smtClean="0"/>
              <a:t> </a:t>
            </a:r>
            <a:r>
              <a:rPr lang="es-ES" sz="2200" b="1" kern="0" dirty="0" err="1" smtClean="0"/>
              <a:t>their</a:t>
            </a:r>
            <a:r>
              <a:rPr lang="es-ES" sz="2200" b="1" kern="0" dirty="0" smtClean="0"/>
              <a:t> </a:t>
            </a:r>
            <a:r>
              <a:rPr lang="es-ES" sz="2200" b="1" kern="0" dirty="0" err="1" smtClean="0"/>
              <a:t>ageing</a:t>
            </a:r>
            <a:endParaRPr lang="es-ES" sz="2200" b="1" kern="0" dirty="0"/>
          </a:p>
        </p:txBody>
      </p:sp>
    </p:spTree>
    <p:custDataLst>
      <p:tags r:id="rId1"/>
    </p:custDataLst>
    <p:extLst>
      <p:ext uri="{BB962C8B-B14F-4D97-AF65-F5344CB8AC3E}">
        <p14:creationId xmlns:p14="http://schemas.microsoft.com/office/powerpoint/2010/main" val="39345542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683568" y="0"/>
            <a:ext cx="8352928" cy="720080"/>
          </a:xfrm>
        </p:spPr>
        <p:txBody>
          <a:bodyPr>
            <a:noAutofit/>
          </a:bodyPr>
          <a:lstStyle/>
          <a:p>
            <a:pPr algn="ctr"/>
            <a:r>
              <a:rPr lang="es-ES" sz="2800" b="1" dirty="0" smtClean="0">
                <a:solidFill>
                  <a:srgbClr val="0070C0"/>
                </a:solidFill>
              </a:rPr>
              <a:t>WHERE DO THEY LEARN?</a:t>
            </a:r>
            <a:endParaRPr lang="es-ES" sz="2800" b="1" dirty="0">
              <a:solidFill>
                <a:srgbClr val="0070C0"/>
              </a:solidFill>
            </a:endParaRPr>
          </a:p>
        </p:txBody>
      </p:sp>
      <p:sp>
        <p:nvSpPr>
          <p:cNvPr id="5" name="Content Placeholder 4"/>
          <p:cNvSpPr>
            <a:spLocks noGrp="1"/>
          </p:cNvSpPr>
          <p:nvPr>
            <p:ph idx="1"/>
            <p:custDataLst>
              <p:tags r:id="rId3"/>
            </p:custDataLst>
          </p:nvPr>
        </p:nvSpPr>
        <p:spPr>
          <a:xfrm>
            <a:off x="756320" y="1628800"/>
            <a:ext cx="5322168" cy="1656184"/>
          </a:xfrm>
        </p:spPr>
        <p:txBody>
          <a:bodyPr>
            <a:normAutofit lnSpcReduction="10000"/>
          </a:bodyPr>
          <a:lstStyle/>
          <a:p>
            <a:pPr algn="just">
              <a:spcBef>
                <a:spcPct val="50000"/>
              </a:spcBef>
            </a:pPr>
            <a:r>
              <a:rPr lang="es-ES_tradnl" altLang="es-ES" sz="2800" dirty="0" err="1"/>
              <a:t>l</a:t>
            </a:r>
            <a:r>
              <a:rPr lang="es-ES_tradnl" altLang="es-ES" sz="2800" dirty="0" err="1" smtClean="0"/>
              <a:t>ibrary</a:t>
            </a:r>
            <a:r>
              <a:rPr lang="es-ES_tradnl" altLang="es-ES" sz="2800" dirty="0"/>
              <a:t>;</a:t>
            </a:r>
            <a:endParaRPr lang="es-ES_tradnl" altLang="es-ES" sz="2800" dirty="0" smtClean="0"/>
          </a:p>
          <a:p>
            <a:pPr algn="just">
              <a:spcBef>
                <a:spcPts val="0"/>
              </a:spcBef>
            </a:pPr>
            <a:r>
              <a:rPr lang="es-ES_tradnl" altLang="es-ES" sz="2800" dirty="0" err="1"/>
              <a:t>l</a:t>
            </a:r>
            <a:r>
              <a:rPr lang="es-ES_tradnl" altLang="es-ES" sz="2800" dirty="0" err="1" smtClean="0"/>
              <a:t>aboratories</a:t>
            </a:r>
            <a:r>
              <a:rPr lang="es-ES_tradnl" altLang="es-ES" sz="2800" dirty="0"/>
              <a:t>;</a:t>
            </a:r>
            <a:endParaRPr lang="es-ES_tradnl" altLang="es-ES" sz="2800" dirty="0" smtClean="0"/>
          </a:p>
          <a:p>
            <a:pPr algn="just">
              <a:spcBef>
                <a:spcPts val="0"/>
              </a:spcBef>
            </a:pPr>
            <a:r>
              <a:rPr lang="es-ES_tradnl" altLang="es-ES" sz="2800" dirty="0" err="1" smtClean="0"/>
              <a:t>sports</a:t>
            </a:r>
            <a:r>
              <a:rPr lang="es-ES_tradnl" altLang="es-ES" sz="2800" dirty="0" smtClean="0"/>
              <a:t> </a:t>
            </a:r>
            <a:r>
              <a:rPr lang="es-ES_tradnl" altLang="es-ES" sz="2800" dirty="0" err="1" smtClean="0"/>
              <a:t>facilities</a:t>
            </a:r>
            <a:r>
              <a:rPr lang="es-ES_tradnl" altLang="es-ES" sz="2800" dirty="0"/>
              <a:t>;</a:t>
            </a:r>
            <a:endParaRPr lang="es-ES_tradnl" altLang="es-ES" sz="2800" dirty="0" smtClean="0"/>
          </a:p>
          <a:p>
            <a:pPr algn="just">
              <a:spcBef>
                <a:spcPts val="0"/>
              </a:spcBef>
            </a:pPr>
            <a:r>
              <a:rPr lang="es-ES_tradnl" altLang="es-ES" sz="2800" dirty="0" smtClean="0"/>
              <a:t>restaurants and </a:t>
            </a:r>
            <a:r>
              <a:rPr lang="es-ES_tradnl" altLang="es-ES" sz="2800" dirty="0" err="1" smtClean="0"/>
              <a:t>accommodation</a:t>
            </a:r>
            <a:r>
              <a:rPr lang="es-ES_tradnl" altLang="es-ES" sz="2800" dirty="0" smtClean="0"/>
              <a:t>.</a:t>
            </a:r>
            <a:endParaRPr lang="es-ES" altLang="es-ES" sz="2800" dirty="0"/>
          </a:p>
        </p:txBody>
      </p:sp>
      <p:pic>
        <p:nvPicPr>
          <p:cNvPr id="8" name="Picture 14" descr="http://web.ua.es/es/sedealicante/imagenes/concurso-photosede-san-fernando-40/fotos-premiadas-photosede-san-fernand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436096" y="3285144"/>
            <a:ext cx="2097129" cy="1440000"/>
          </a:xfrm>
          <a:prstGeom prst="roundRect">
            <a:avLst>
              <a:gd name="adj" fmla="val 8594"/>
            </a:avLst>
          </a:prstGeom>
          <a:solidFill>
            <a:srgbClr val="FFFFFF">
              <a:shade val="85000"/>
            </a:srgbClr>
          </a:solidFill>
          <a:ln>
            <a:noFill/>
          </a:ln>
          <a:effectLst/>
          <a:extLs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rotWithShape="1">
          <a:blip r:embed="rId7" cstate="email">
            <a:extLst>
              <a:ext uri="{28A0092B-C50C-407E-A947-70E740481C1C}">
                <a14:useLocalDpi xmlns:a14="http://schemas.microsoft.com/office/drawing/2010/main" val="0"/>
              </a:ext>
            </a:extLst>
          </a:blip>
          <a:srcRect/>
          <a:stretch/>
        </p:blipFill>
        <p:spPr>
          <a:xfrm>
            <a:off x="6444208" y="4797312"/>
            <a:ext cx="2097129" cy="1439840"/>
          </a:xfrm>
          <a:prstGeom prst="roundRect">
            <a:avLst>
              <a:gd name="adj" fmla="val 8594"/>
            </a:avLst>
          </a:prstGeom>
          <a:solidFill>
            <a:srgbClr val="FFFFFF">
              <a:shade val="85000"/>
            </a:srgbClr>
          </a:solidFill>
          <a:ln>
            <a:noFill/>
          </a:ln>
          <a:effectLst/>
        </p:spPr>
      </p:pic>
      <p:pic>
        <p:nvPicPr>
          <p:cNvPr id="10" name="Picture 6" descr="5a"/>
          <p:cNvPicPr>
            <a:picLocks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827584" y="3285144"/>
            <a:ext cx="2008800" cy="1440000"/>
          </a:xfrm>
          <a:prstGeom prst="roundRect">
            <a:avLst>
              <a:gd name="adj" fmla="val 8594"/>
            </a:avLst>
          </a:prstGeom>
          <a:solidFill>
            <a:srgbClr val="FFFFFF">
              <a:shade val="85000"/>
            </a:srgbClr>
          </a:solidFill>
          <a:ln>
            <a:noFill/>
          </a:ln>
          <a:effectLst/>
          <a:extLst>
            <a:ext uri="{91240B29-F687-4F45-9708-019B960494DF}">
              <a14:hiddenLine xmlns:a14="http://schemas.microsoft.com/office/drawing/2010/main" w="9525">
                <a:solidFill>
                  <a:srgbClr val="000000"/>
                </a:solidFill>
                <a:miter lim="800000"/>
                <a:headEnd/>
                <a:tailEnd/>
              </a14:hiddenLine>
            </a:ext>
          </a:extLst>
        </p:spPr>
      </p:pic>
      <p:pic>
        <p:nvPicPr>
          <p:cNvPr id="11" name="Picture 17" descr="4d"/>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31840" y="3285144"/>
            <a:ext cx="2007887" cy="1440000"/>
          </a:xfrm>
          <a:prstGeom prst="roundRect">
            <a:avLst>
              <a:gd name="adj" fmla="val 8594"/>
            </a:avLst>
          </a:prstGeom>
          <a:solidFill>
            <a:srgbClr val="FFFFFF">
              <a:shade val="85000"/>
            </a:srgbClr>
          </a:solidFill>
          <a:ln>
            <a:noFill/>
          </a:ln>
          <a:effectLst/>
          <a:extLst>
            <a:ext uri="{91240B29-F687-4F45-9708-019B960494DF}">
              <a14:hiddenLine xmlns:a14="http://schemas.microsoft.com/office/drawing/2010/main" w="9525">
                <a:solidFill>
                  <a:srgbClr val="000000"/>
                </a:solidFill>
                <a:miter lim="800000"/>
                <a:headEnd/>
                <a:tailEnd/>
              </a14:hiddenLine>
            </a:ext>
          </a:extLst>
        </p:spPr>
      </p:pic>
      <p:pic>
        <p:nvPicPr>
          <p:cNvPr id="12" name="Picture 19" descr="4b"/>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44033" y="4797312"/>
            <a:ext cx="2007887" cy="1440000"/>
          </a:xfrm>
          <a:prstGeom prst="roundRect">
            <a:avLst>
              <a:gd name="adj" fmla="val 8594"/>
            </a:avLst>
          </a:prstGeom>
          <a:solidFill>
            <a:srgbClr val="FFFFFF">
              <a:shade val="85000"/>
            </a:srgbClr>
          </a:solidFill>
          <a:ln>
            <a:noFill/>
          </a:ln>
          <a:effectLst/>
          <a:extLst>
            <a:ext uri="{91240B29-F687-4F45-9708-019B960494DF}">
              <a14:hiddenLine xmlns:a14="http://schemas.microsoft.com/office/drawing/2010/main" w="9525">
                <a:solidFill>
                  <a:srgbClr val="000000"/>
                </a:solidFill>
                <a:miter lim="800000"/>
                <a:headEnd/>
                <a:tailEnd/>
              </a14:hiddenLine>
            </a:ext>
          </a:extLst>
        </p:spPr>
      </p:pic>
      <p:pic>
        <p:nvPicPr>
          <p:cNvPr id="13" name="Picture 20" descr="4c"/>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48289" y="4797312"/>
            <a:ext cx="2007887" cy="1440000"/>
          </a:xfrm>
          <a:prstGeom prst="roundRect">
            <a:avLst>
              <a:gd name="adj" fmla="val 8594"/>
            </a:avLst>
          </a:prstGeom>
          <a:solidFill>
            <a:srgbClr val="FFFFFF">
              <a:shade val="85000"/>
            </a:srgbClr>
          </a:solidFill>
          <a:ln>
            <a:noFill/>
          </a:ln>
          <a:effectLst/>
          <a:extLst>
            <a:ext uri="{91240B29-F687-4F45-9708-019B960494DF}">
              <a14:hiddenLine xmlns:a14="http://schemas.microsoft.com/office/drawing/2010/main" w="9525">
                <a:solidFill>
                  <a:srgbClr val="000000"/>
                </a:solidFill>
                <a:miter lim="800000"/>
                <a:headEnd/>
                <a:tailEnd/>
              </a14:hiddenLine>
            </a:ext>
          </a:extLst>
        </p:spPr>
      </p:pic>
      <p:sp>
        <p:nvSpPr>
          <p:cNvPr id="6" name="5 Rectángulo redondeado"/>
          <p:cNvSpPr/>
          <p:nvPr/>
        </p:nvSpPr>
        <p:spPr>
          <a:xfrm>
            <a:off x="5436096" y="1700808"/>
            <a:ext cx="3707904" cy="115212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s-ES" sz="1400" b="1" dirty="0" smtClean="0">
                <a:solidFill>
                  <a:schemeClr val="bg1"/>
                </a:solidFill>
              </a:rPr>
              <a:t>166 </a:t>
            </a:r>
            <a:r>
              <a:rPr lang="es-ES" sz="1400" b="1" dirty="0" err="1" smtClean="0">
                <a:solidFill>
                  <a:schemeClr val="bg1"/>
                </a:solidFill>
              </a:rPr>
              <a:t>Subjects</a:t>
            </a:r>
            <a:endParaRPr lang="es-ES" sz="1400" b="1" dirty="0" smtClean="0">
              <a:solidFill>
                <a:schemeClr val="bg1"/>
              </a:solidFill>
            </a:endParaRPr>
          </a:p>
          <a:p>
            <a:pPr marL="285750" indent="-285750" algn="just">
              <a:buFont typeface="Arial" panose="020B0604020202020204" pitchFamily="34" charset="0"/>
              <a:buChar char="•"/>
              <a:tabLst>
                <a:tab pos="2600325" algn="l"/>
              </a:tabLst>
            </a:pPr>
            <a:r>
              <a:rPr lang="es-ES" sz="1400" dirty="0" smtClean="0">
                <a:solidFill>
                  <a:schemeClr val="bg1"/>
                </a:solidFill>
              </a:rPr>
              <a:t>San Vicente del </a:t>
            </a:r>
            <a:r>
              <a:rPr lang="es-ES" sz="1400" dirty="0" err="1" smtClean="0">
                <a:solidFill>
                  <a:schemeClr val="bg1"/>
                </a:solidFill>
              </a:rPr>
              <a:t>Raspeig</a:t>
            </a:r>
            <a:r>
              <a:rPr lang="es-ES" sz="1400" dirty="0" smtClean="0">
                <a:solidFill>
                  <a:schemeClr val="bg1"/>
                </a:solidFill>
              </a:rPr>
              <a:t> Campus	(73)</a:t>
            </a:r>
          </a:p>
          <a:p>
            <a:pPr marL="285750" indent="-285750" algn="just">
              <a:buFont typeface="Arial" panose="020B0604020202020204" pitchFamily="34" charset="0"/>
              <a:buChar char="•"/>
              <a:tabLst>
                <a:tab pos="2600325" algn="l"/>
              </a:tabLst>
            </a:pPr>
            <a:r>
              <a:rPr lang="es-ES" sz="1400" dirty="0" smtClean="0">
                <a:solidFill>
                  <a:schemeClr val="bg1"/>
                </a:solidFill>
              </a:rPr>
              <a:t>Alicante </a:t>
            </a:r>
            <a:r>
              <a:rPr lang="es-ES" sz="1400" dirty="0" err="1" smtClean="0">
                <a:solidFill>
                  <a:schemeClr val="bg1"/>
                </a:solidFill>
              </a:rPr>
              <a:t>University</a:t>
            </a:r>
            <a:r>
              <a:rPr lang="es-ES" sz="1400" dirty="0" smtClean="0">
                <a:solidFill>
                  <a:schemeClr val="bg1"/>
                </a:solidFill>
              </a:rPr>
              <a:t> Town </a:t>
            </a:r>
            <a:r>
              <a:rPr lang="es-ES" sz="1400" dirty="0" err="1">
                <a:solidFill>
                  <a:schemeClr val="bg1"/>
                </a:solidFill>
              </a:rPr>
              <a:t>V</a:t>
            </a:r>
            <a:r>
              <a:rPr lang="es-ES" sz="1400" dirty="0" err="1" smtClean="0">
                <a:solidFill>
                  <a:schemeClr val="bg1"/>
                </a:solidFill>
              </a:rPr>
              <a:t>enue</a:t>
            </a:r>
            <a:r>
              <a:rPr lang="es-ES" sz="1400" dirty="0" smtClean="0">
                <a:solidFill>
                  <a:schemeClr val="bg1"/>
                </a:solidFill>
              </a:rPr>
              <a:t>	(80)</a:t>
            </a:r>
          </a:p>
          <a:p>
            <a:pPr marL="285750" indent="-285750" algn="just">
              <a:buFont typeface="Arial" panose="020B0604020202020204" pitchFamily="34" charset="0"/>
              <a:buChar char="•"/>
              <a:tabLst>
                <a:tab pos="2600325" algn="l"/>
              </a:tabLst>
            </a:pPr>
            <a:r>
              <a:rPr lang="es-ES" sz="1400" dirty="0" smtClean="0">
                <a:solidFill>
                  <a:schemeClr val="bg1"/>
                </a:solidFill>
              </a:rPr>
              <a:t>San Fernando St. </a:t>
            </a:r>
            <a:r>
              <a:rPr lang="es-ES" sz="1400" dirty="0" err="1" smtClean="0">
                <a:solidFill>
                  <a:schemeClr val="bg1"/>
                </a:solidFill>
              </a:rPr>
              <a:t>University</a:t>
            </a:r>
            <a:r>
              <a:rPr lang="es-ES" sz="1400" dirty="0" smtClean="0">
                <a:solidFill>
                  <a:schemeClr val="bg1"/>
                </a:solidFill>
              </a:rPr>
              <a:t> </a:t>
            </a:r>
            <a:r>
              <a:rPr lang="es-ES" sz="1400" dirty="0" err="1" smtClean="0">
                <a:solidFill>
                  <a:schemeClr val="bg1"/>
                </a:solidFill>
              </a:rPr>
              <a:t>Venue</a:t>
            </a:r>
            <a:r>
              <a:rPr lang="es-ES" sz="1400" dirty="0" smtClean="0">
                <a:solidFill>
                  <a:schemeClr val="bg1"/>
                </a:solidFill>
              </a:rPr>
              <a:t> (13)</a:t>
            </a:r>
            <a:endParaRPr lang="en-US" sz="1400" dirty="0">
              <a:solidFill>
                <a:schemeClr val="bg1"/>
              </a:solidFill>
            </a:endParaRPr>
          </a:p>
        </p:txBody>
      </p:sp>
      <p:sp>
        <p:nvSpPr>
          <p:cNvPr id="3" name="2 Rectángulo"/>
          <p:cNvSpPr/>
          <p:nvPr/>
        </p:nvSpPr>
        <p:spPr>
          <a:xfrm>
            <a:off x="827584" y="674693"/>
            <a:ext cx="7937536" cy="954107"/>
          </a:xfrm>
          <a:prstGeom prst="rect">
            <a:avLst/>
          </a:prstGeom>
        </p:spPr>
        <p:txBody>
          <a:bodyPr wrap="square">
            <a:spAutoFit/>
          </a:bodyPr>
          <a:lstStyle/>
          <a:p>
            <a:pPr algn="just">
              <a:spcBef>
                <a:spcPct val="50000"/>
              </a:spcBef>
            </a:pPr>
            <a:r>
              <a:rPr lang="es-ES_tradnl" altLang="es-ES" sz="2800" dirty="0" err="1" smtClean="0"/>
              <a:t>The</a:t>
            </a:r>
            <a:r>
              <a:rPr lang="es-ES_tradnl" altLang="es-ES" sz="2800" dirty="0" smtClean="0"/>
              <a:t> </a:t>
            </a:r>
            <a:r>
              <a:rPr lang="es-ES_tradnl" altLang="es-ES" sz="2800" dirty="0" err="1" smtClean="0"/>
              <a:t>Permanent</a:t>
            </a:r>
            <a:r>
              <a:rPr lang="es-ES_tradnl" altLang="es-ES" sz="2800" dirty="0" smtClean="0"/>
              <a:t> </a:t>
            </a:r>
            <a:r>
              <a:rPr lang="es-ES_tradnl" altLang="es-ES" sz="2800" dirty="0" err="1" smtClean="0"/>
              <a:t>University</a:t>
            </a:r>
            <a:r>
              <a:rPr lang="es-ES_tradnl" altLang="es-ES" sz="2800" dirty="0" smtClean="0"/>
              <a:t> shares </a:t>
            </a:r>
            <a:r>
              <a:rPr lang="es-ES_tradnl" altLang="es-ES" sz="2800" dirty="0" err="1" smtClean="0"/>
              <a:t>all</a:t>
            </a:r>
            <a:r>
              <a:rPr lang="es-ES_tradnl" altLang="es-ES" sz="2800" dirty="0" smtClean="0"/>
              <a:t> UA </a:t>
            </a:r>
            <a:r>
              <a:rPr lang="es-ES_tradnl" altLang="es-ES" sz="2800" dirty="0" err="1" smtClean="0"/>
              <a:t>services</a:t>
            </a:r>
            <a:r>
              <a:rPr lang="es-ES_tradnl" altLang="es-ES" sz="2800" dirty="0" smtClean="0"/>
              <a:t> and </a:t>
            </a:r>
            <a:r>
              <a:rPr lang="es-ES_tradnl" altLang="es-ES" sz="2800" dirty="0" err="1" smtClean="0"/>
              <a:t>facilities</a:t>
            </a:r>
            <a:r>
              <a:rPr lang="es-ES_tradnl" altLang="es-ES" sz="2800" dirty="0" smtClean="0"/>
              <a:t> </a:t>
            </a:r>
            <a:r>
              <a:rPr lang="es-ES_tradnl" altLang="es-ES" sz="2800" dirty="0" err="1" smtClean="0"/>
              <a:t>with</a:t>
            </a:r>
            <a:r>
              <a:rPr lang="es-ES_tradnl" altLang="es-ES" sz="2800" dirty="0" smtClean="0"/>
              <a:t> </a:t>
            </a:r>
            <a:r>
              <a:rPr lang="es-ES_tradnl" altLang="es-ES" sz="2800" dirty="0" err="1" smtClean="0"/>
              <a:t>young</a:t>
            </a:r>
            <a:r>
              <a:rPr lang="es-ES_tradnl" altLang="es-ES" sz="2800" dirty="0" smtClean="0"/>
              <a:t> </a:t>
            </a:r>
            <a:r>
              <a:rPr lang="es-ES_tradnl" altLang="es-ES" sz="2800" dirty="0" err="1" smtClean="0"/>
              <a:t>students</a:t>
            </a:r>
            <a:r>
              <a:rPr lang="es-ES_tradnl" altLang="es-ES" sz="2800" dirty="0" smtClean="0"/>
              <a:t>, </a:t>
            </a:r>
            <a:r>
              <a:rPr lang="es-ES_tradnl" altLang="es-ES" sz="2800" dirty="0" err="1" smtClean="0"/>
              <a:t>namely</a:t>
            </a:r>
            <a:r>
              <a:rPr lang="es-ES_tradnl" altLang="es-ES" sz="2800" dirty="0" smtClean="0"/>
              <a:t>:</a:t>
            </a:r>
            <a:endParaRPr lang="es-ES_tradnl" altLang="es-ES" sz="2800" dirty="0"/>
          </a:p>
        </p:txBody>
      </p:sp>
    </p:spTree>
    <p:custDataLst>
      <p:tags r:id="rId1"/>
    </p:custDataLst>
    <p:extLst>
      <p:ext uri="{BB962C8B-B14F-4D97-AF65-F5344CB8AC3E}">
        <p14:creationId xmlns:p14="http://schemas.microsoft.com/office/powerpoint/2010/main" val="37833542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683568" y="0"/>
            <a:ext cx="8352928" cy="720080"/>
          </a:xfrm>
        </p:spPr>
        <p:txBody>
          <a:bodyPr>
            <a:noAutofit/>
          </a:bodyPr>
          <a:lstStyle/>
          <a:p>
            <a:pPr algn="ctr"/>
            <a:r>
              <a:rPr lang="es-ES" sz="2800" b="1" dirty="0" smtClean="0">
                <a:solidFill>
                  <a:srgbClr val="0070C0"/>
                </a:solidFill>
              </a:rPr>
              <a:t>SPECIALISATION AND RESEARCH PROGRAMME</a:t>
            </a:r>
            <a:endParaRPr lang="es-ES" sz="2800" b="1" dirty="0">
              <a:solidFill>
                <a:srgbClr val="0070C0"/>
              </a:solidFill>
            </a:endParaRPr>
          </a:p>
        </p:txBody>
      </p:sp>
      <p:sp>
        <p:nvSpPr>
          <p:cNvPr id="37" name="Control 11"/>
          <p:cNvSpPr>
            <a:spLocks noChangeArrowheads="1" noChangeShapeType="1"/>
          </p:cNvSpPr>
          <p:nvPr/>
        </p:nvSpPr>
        <p:spPr bwMode="auto">
          <a:xfrm>
            <a:off x="4402138" y="5464175"/>
            <a:ext cx="1327150"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912813">
              <a:spcBef>
                <a:spcPct val="20000"/>
              </a:spcBef>
              <a:buClr>
                <a:srgbClr val="01646A"/>
              </a:buClr>
              <a:buSzPct val="90000"/>
              <a:buFont typeface="Wingdings" pitchFamily="2" charset="2"/>
              <a:buChar char="q"/>
              <a:defRPr sz="3200">
                <a:solidFill>
                  <a:srgbClr val="01646A"/>
                </a:solidFill>
                <a:latin typeface="Arial" pitchFamily="34" charset="0"/>
                <a:cs typeface="Arial" pitchFamily="34" charset="0"/>
              </a:defRPr>
            </a:lvl1pPr>
            <a:lvl2pPr marL="742950" indent="-285750" defTabSz="912813">
              <a:spcBef>
                <a:spcPct val="20000"/>
              </a:spcBef>
              <a:buClr>
                <a:schemeClr val="accent1"/>
              </a:buClr>
              <a:buSzPct val="150000"/>
              <a:buChar char="•"/>
              <a:defRPr sz="2800">
                <a:solidFill>
                  <a:srgbClr val="01646A"/>
                </a:solidFill>
                <a:latin typeface="Arial" pitchFamily="34" charset="0"/>
                <a:cs typeface="Arial" pitchFamily="34" charset="0"/>
              </a:defRPr>
            </a:lvl2pPr>
            <a:lvl3pPr marL="1143000" indent="-228600" defTabSz="912813">
              <a:spcBef>
                <a:spcPct val="20000"/>
              </a:spcBef>
              <a:buClr>
                <a:schemeClr val="tx1"/>
              </a:buClr>
              <a:buSzPct val="150000"/>
              <a:buChar char="•"/>
              <a:defRPr sz="2400">
                <a:solidFill>
                  <a:srgbClr val="01646A"/>
                </a:solidFill>
                <a:latin typeface="Arial" pitchFamily="34" charset="0"/>
                <a:cs typeface="Arial" pitchFamily="34" charset="0"/>
              </a:defRPr>
            </a:lvl3pPr>
            <a:lvl4pPr marL="1600200" indent="-228600" defTabSz="912813">
              <a:spcBef>
                <a:spcPct val="20000"/>
              </a:spcBef>
              <a:buClr>
                <a:schemeClr val="tx2"/>
              </a:buClr>
              <a:buSzPct val="150000"/>
              <a:buChar char="•"/>
              <a:defRPr sz="2000">
                <a:solidFill>
                  <a:srgbClr val="01646A"/>
                </a:solidFill>
                <a:latin typeface="Arial" pitchFamily="34" charset="0"/>
                <a:cs typeface="Arial" pitchFamily="34" charset="0"/>
              </a:defRPr>
            </a:lvl4pPr>
            <a:lvl5pPr marL="2057400" indent="-228600" defTabSz="912813">
              <a:spcBef>
                <a:spcPct val="20000"/>
              </a:spcBef>
              <a:buClr>
                <a:schemeClr val="folHlink"/>
              </a:buClr>
              <a:buSzPct val="150000"/>
              <a:buChar char="•"/>
              <a:defRPr sz="2000">
                <a:solidFill>
                  <a:srgbClr val="01646A"/>
                </a:solidFill>
                <a:latin typeface="Arial" pitchFamily="34" charset="0"/>
                <a:cs typeface="Arial" pitchFamily="34" charset="0"/>
              </a:defRPr>
            </a:lvl5pPr>
            <a:lvl6pPr marL="2514600" indent="-228600" defTabSz="912813" eaLnBrk="0" fontAlgn="base" hangingPunct="0">
              <a:spcBef>
                <a:spcPct val="20000"/>
              </a:spcBef>
              <a:spcAft>
                <a:spcPct val="0"/>
              </a:spcAft>
              <a:buClr>
                <a:schemeClr val="folHlink"/>
              </a:buClr>
              <a:buSzPct val="150000"/>
              <a:buChar char="•"/>
              <a:defRPr sz="2000">
                <a:solidFill>
                  <a:srgbClr val="01646A"/>
                </a:solidFill>
                <a:latin typeface="Arial" pitchFamily="34" charset="0"/>
                <a:cs typeface="Arial" pitchFamily="34" charset="0"/>
              </a:defRPr>
            </a:lvl6pPr>
            <a:lvl7pPr marL="2971800" indent="-228600" defTabSz="912813" eaLnBrk="0" fontAlgn="base" hangingPunct="0">
              <a:spcBef>
                <a:spcPct val="20000"/>
              </a:spcBef>
              <a:spcAft>
                <a:spcPct val="0"/>
              </a:spcAft>
              <a:buClr>
                <a:schemeClr val="folHlink"/>
              </a:buClr>
              <a:buSzPct val="150000"/>
              <a:buChar char="•"/>
              <a:defRPr sz="2000">
                <a:solidFill>
                  <a:srgbClr val="01646A"/>
                </a:solidFill>
                <a:latin typeface="Arial" pitchFamily="34" charset="0"/>
                <a:cs typeface="Arial" pitchFamily="34" charset="0"/>
              </a:defRPr>
            </a:lvl7pPr>
            <a:lvl8pPr marL="3429000" indent="-228600" defTabSz="912813" eaLnBrk="0" fontAlgn="base" hangingPunct="0">
              <a:spcBef>
                <a:spcPct val="20000"/>
              </a:spcBef>
              <a:spcAft>
                <a:spcPct val="0"/>
              </a:spcAft>
              <a:buClr>
                <a:schemeClr val="folHlink"/>
              </a:buClr>
              <a:buSzPct val="150000"/>
              <a:buChar char="•"/>
              <a:defRPr sz="2000">
                <a:solidFill>
                  <a:srgbClr val="01646A"/>
                </a:solidFill>
                <a:latin typeface="Arial" pitchFamily="34" charset="0"/>
                <a:cs typeface="Arial" pitchFamily="34" charset="0"/>
              </a:defRPr>
            </a:lvl8pPr>
            <a:lvl9pPr marL="3886200" indent="-228600" defTabSz="912813" eaLnBrk="0" fontAlgn="base" hangingPunct="0">
              <a:spcBef>
                <a:spcPct val="20000"/>
              </a:spcBef>
              <a:spcAft>
                <a:spcPct val="0"/>
              </a:spcAft>
              <a:buClr>
                <a:schemeClr val="folHlink"/>
              </a:buClr>
              <a:buSzPct val="150000"/>
              <a:buChar char="•"/>
              <a:defRPr sz="2000">
                <a:solidFill>
                  <a:srgbClr val="01646A"/>
                </a:solidFill>
                <a:latin typeface="Arial" pitchFamily="34" charset="0"/>
                <a:cs typeface="Arial" pitchFamily="34" charset="0"/>
              </a:defRPr>
            </a:lvl9pPr>
          </a:lstStyle>
          <a:p>
            <a:pPr eaLnBrk="1" hangingPunct="1">
              <a:spcBef>
                <a:spcPct val="0"/>
              </a:spcBef>
              <a:buClrTx/>
              <a:buSzTx/>
              <a:buFontTx/>
              <a:buNone/>
            </a:pPr>
            <a:endParaRPr lang="en-GB" altLang="es-ES" sz="1800">
              <a:solidFill>
                <a:schemeClr val="tx1"/>
              </a:solidFill>
            </a:endParaRPr>
          </a:p>
        </p:txBody>
      </p:sp>
      <p:graphicFrame>
        <p:nvGraphicFramePr>
          <p:cNvPr id="10" name="Group 751"/>
          <p:cNvGraphicFramePr>
            <a:graphicFrameLocks/>
          </p:cNvGraphicFramePr>
          <p:nvPr>
            <p:extLst>
              <p:ext uri="{D42A27DB-BD31-4B8C-83A1-F6EECF244321}">
                <p14:modId xmlns:p14="http://schemas.microsoft.com/office/powerpoint/2010/main" val="593884404"/>
              </p:ext>
            </p:extLst>
          </p:nvPr>
        </p:nvGraphicFramePr>
        <p:xfrm>
          <a:off x="673100" y="755649"/>
          <a:ext cx="8363397" cy="4765674"/>
        </p:xfrm>
        <a:graphic>
          <a:graphicData uri="http://schemas.openxmlformats.org/drawingml/2006/table">
            <a:tbl>
              <a:tblPr bandCol="1">
                <a:tableStyleId>{5C22544A-7EE6-4342-B048-85BDC9FD1C3A}</a:tableStyleId>
              </a:tblPr>
              <a:tblGrid>
                <a:gridCol w="1463801">
                  <a:extLst>
                    <a:ext uri="{9D8B030D-6E8A-4147-A177-3AD203B41FA5}">
                      <a16:colId xmlns:a16="http://schemas.microsoft.com/office/drawing/2014/main" xmlns="" val="20000"/>
                    </a:ext>
                  </a:extLst>
                </a:gridCol>
                <a:gridCol w="2300409">
                  <a:extLst>
                    <a:ext uri="{9D8B030D-6E8A-4147-A177-3AD203B41FA5}">
                      <a16:colId xmlns:a16="http://schemas.microsoft.com/office/drawing/2014/main" xmlns="" val="20001"/>
                    </a:ext>
                  </a:extLst>
                </a:gridCol>
                <a:gridCol w="1951862">
                  <a:extLst>
                    <a:ext uri="{9D8B030D-6E8A-4147-A177-3AD203B41FA5}">
                      <a16:colId xmlns:a16="http://schemas.microsoft.com/office/drawing/2014/main" xmlns="" val="20002"/>
                    </a:ext>
                  </a:extLst>
                </a:gridCol>
                <a:gridCol w="2647325">
                  <a:extLst>
                    <a:ext uri="{9D8B030D-6E8A-4147-A177-3AD203B41FA5}">
                      <a16:colId xmlns:a16="http://schemas.microsoft.com/office/drawing/2014/main" xmlns="" val="20003"/>
                    </a:ext>
                  </a:extLst>
                </a:gridCol>
              </a:tblGrid>
              <a:tr h="468883">
                <a:tc gridSpan="4">
                  <a:txBody>
                    <a:bodyPr/>
                    <a:lstStyle/>
                    <a:p>
                      <a:pPr marL="0" marR="0" lvl="0" indent="0" algn="ctr"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r>
                        <a:rPr kumimoji="0" lang="es-ES" sz="1600" b="1" i="0" u="none" strike="noStrike" cap="none" normalizeH="0" baseline="0" dirty="0" smtClean="0">
                          <a:ln>
                            <a:noFill/>
                          </a:ln>
                          <a:solidFill>
                            <a:schemeClr val="bg1"/>
                          </a:solidFill>
                          <a:effectLst/>
                          <a:latin typeface="Arial" charset="0"/>
                          <a:cs typeface="Arial" charset="0"/>
                        </a:rPr>
                        <a:t>INTERNATIONAL PROJECTS</a:t>
                      </a:r>
                    </a:p>
                  </a:txBody>
                  <a:tcPr marL="91444" marR="91444" marT="45711" marB="45711" anchor="ctr" horzOverflow="overflow">
                    <a:solidFill>
                      <a:schemeClr val="accent1"/>
                    </a:solidFill>
                  </a:tcPr>
                </a:tc>
                <a:tc hMerge="1">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endParaRPr kumimoji="0" lang="es-ES" sz="900" b="0" i="0" u="none" strike="noStrike" cap="none" normalizeH="0" baseline="0" dirty="0" smtClean="0">
                        <a:ln>
                          <a:noFill/>
                        </a:ln>
                        <a:solidFill>
                          <a:srgbClr val="01646A"/>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endParaRPr kumimoji="0" lang="es-ES" sz="900" b="0" i="0" u="none" strike="noStrike" cap="none" normalizeH="0" baseline="0" dirty="0" smtClean="0">
                        <a:ln>
                          <a:noFill/>
                        </a:ln>
                        <a:solidFill>
                          <a:srgbClr val="01646A"/>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endParaRPr kumimoji="0" lang="es-ES" sz="900" b="0" i="0" u="none" strike="noStrike" cap="none" normalizeH="0" baseline="0" dirty="0" smtClean="0">
                        <a:ln>
                          <a:noFill/>
                        </a:ln>
                        <a:solidFill>
                          <a:srgbClr val="01646A"/>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782488">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endParaRPr kumimoji="0" lang="es-ES" sz="1600" b="0" i="0" u="none" strike="noStrike" cap="none" normalizeH="0" baseline="0" dirty="0" smtClean="0">
                        <a:ln>
                          <a:noFill/>
                        </a:ln>
                        <a:solidFill>
                          <a:srgbClr val="01646A"/>
                        </a:solidFill>
                        <a:effectLst/>
                        <a:latin typeface="Arial" charset="0"/>
                        <a:cs typeface="Arial" charset="0"/>
                      </a:endParaRPr>
                    </a:p>
                  </a:txBody>
                  <a:tcPr marL="91444" marR="91444" marT="45711" marB="45711" horzOverflow="overflow"/>
                </a:tc>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r>
                        <a:rPr kumimoji="0" lang="es-ES" sz="1400" b="1" u="none" strike="noStrike" cap="none" normalizeH="0" baseline="0" dirty="0" err="1" smtClean="0">
                          <a:ln>
                            <a:noFill/>
                          </a:ln>
                          <a:solidFill>
                            <a:srgbClr val="01646A"/>
                          </a:solidFill>
                          <a:effectLst/>
                          <a:hlinkClick r:id="rId5"/>
                        </a:rPr>
                        <a:t>EuCoNet</a:t>
                      </a:r>
                      <a:endParaRPr kumimoji="0" lang="es-ES" sz="1400" b="1" u="none" strike="noStrike" cap="none" normalizeH="0" baseline="0" dirty="0" smtClean="0">
                        <a:ln>
                          <a:noFill/>
                        </a:ln>
                        <a:solidFill>
                          <a:srgbClr val="01646A"/>
                        </a:solidFill>
                        <a:effectLst/>
                      </a:endParaRPr>
                    </a:p>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r>
                        <a:rPr kumimoji="0" lang="es-ES" sz="1000" i="0" u="none" strike="noStrike" cap="none" normalizeH="0" baseline="0" dirty="0" err="1" smtClean="0">
                          <a:ln>
                            <a:noFill/>
                          </a:ln>
                          <a:solidFill>
                            <a:srgbClr val="01646A"/>
                          </a:solidFill>
                          <a:effectLst/>
                        </a:rPr>
                        <a:t>European</a:t>
                      </a:r>
                      <a:r>
                        <a:rPr kumimoji="0" lang="es-ES" sz="1000" i="0" u="none" strike="noStrike" cap="none" normalizeH="0" baseline="0" dirty="0" smtClean="0">
                          <a:ln>
                            <a:noFill/>
                          </a:ln>
                          <a:solidFill>
                            <a:srgbClr val="01646A"/>
                          </a:solidFill>
                          <a:effectLst/>
                        </a:rPr>
                        <a:t> </a:t>
                      </a:r>
                      <a:r>
                        <a:rPr kumimoji="0" lang="es-ES" sz="1000" i="0" u="none" strike="noStrike" cap="none" normalizeH="0" baseline="0" dirty="0" err="1" smtClean="0">
                          <a:ln>
                            <a:noFill/>
                          </a:ln>
                          <a:solidFill>
                            <a:srgbClr val="01646A"/>
                          </a:solidFill>
                          <a:effectLst/>
                        </a:rPr>
                        <a:t>Computer</a:t>
                      </a:r>
                      <a:r>
                        <a:rPr kumimoji="0" lang="es-ES" sz="1000" i="0" u="none" strike="noStrike" cap="none" normalizeH="0" baseline="0" dirty="0" smtClean="0">
                          <a:ln>
                            <a:noFill/>
                          </a:ln>
                          <a:solidFill>
                            <a:srgbClr val="01646A"/>
                          </a:solidFill>
                          <a:effectLst/>
                        </a:rPr>
                        <a:t> Network</a:t>
                      </a:r>
                      <a:endParaRPr kumimoji="0" lang="es-ES" sz="1000" b="0" i="0" u="none" strike="noStrike" cap="none" normalizeH="0" baseline="0" dirty="0" smtClean="0">
                        <a:ln>
                          <a:noFill/>
                        </a:ln>
                        <a:solidFill>
                          <a:srgbClr val="01646A"/>
                        </a:solidFill>
                        <a:effectLst/>
                        <a:latin typeface="Arial" charset="0"/>
                        <a:cs typeface="Arial" charset="0"/>
                      </a:endParaRPr>
                    </a:p>
                  </a:txBody>
                  <a:tcPr marL="91444" marR="91444" marT="45711" marB="45711" anchor="ctr" horzOverflow="overflow"/>
                </a:tc>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endParaRPr kumimoji="0" lang="es-ES" sz="900" b="0" i="0" u="none" strike="noStrike" cap="none" normalizeH="0" baseline="0" dirty="0" smtClean="0">
                        <a:ln>
                          <a:noFill/>
                        </a:ln>
                        <a:solidFill>
                          <a:srgbClr val="01646A"/>
                        </a:solidFill>
                        <a:effectLst/>
                        <a:latin typeface="Arial" charset="0"/>
                        <a:cs typeface="Arial" charset="0"/>
                      </a:endParaRPr>
                    </a:p>
                  </a:txBody>
                  <a:tcPr marL="91444" marR="91444" marT="45711" marB="45711" anchor="ctr" horzOverflow="overflow"/>
                </a:tc>
                <a:tc>
                  <a:txBody>
                    <a:bodyPr/>
                    <a:lstStyle/>
                    <a:p>
                      <a:pPr algn="just">
                        <a:spcAft>
                          <a:spcPts val="0"/>
                        </a:spcAft>
                      </a:pPr>
                      <a:r>
                        <a:rPr lang="es-ES" sz="1400" b="1" kern="1200" dirty="0" smtClean="0">
                          <a:solidFill>
                            <a:srgbClr val="01646A"/>
                          </a:solidFill>
                          <a:effectLst/>
                          <a:hlinkClick r:id="rId6"/>
                        </a:rPr>
                        <a:t>CODEPAM</a:t>
                      </a:r>
                      <a:endParaRPr lang="es-ES" sz="1400" b="1" kern="1200" dirty="0" smtClean="0">
                        <a:solidFill>
                          <a:srgbClr val="01646A"/>
                        </a:solidFill>
                        <a:effectLst/>
                      </a:endParaRPr>
                    </a:p>
                    <a:p>
                      <a:pPr algn="just">
                        <a:spcAft>
                          <a:spcPts val="0"/>
                        </a:spcAft>
                      </a:pPr>
                      <a:r>
                        <a:rPr lang="en-GB" sz="1000" i="0" kern="1200" dirty="0" smtClean="0">
                          <a:solidFill>
                            <a:srgbClr val="01646A"/>
                          </a:solidFill>
                          <a:effectLst/>
                          <a:latin typeface="+mn-lt"/>
                          <a:ea typeface="+mn-ea"/>
                          <a:cs typeface="+mn-cs"/>
                        </a:rPr>
                        <a:t>Cooperation</a:t>
                      </a:r>
                      <a:r>
                        <a:rPr lang="en-GB" sz="1000" i="0" kern="1200" baseline="0" dirty="0" smtClean="0">
                          <a:solidFill>
                            <a:srgbClr val="01646A"/>
                          </a:solidFill>
                          <a:effectLst/>
                          <a:latin typeface="+mn-lt"/>
                          <a:ea typeface="+mn-ea"/>
                          <a:cs typeface="+mn-cs"/>
                        </a:rPr>
                        <a:t> for Development in Continuous Education for Older Adults</a:t>
                      </a:r>
                      <a:endParaRPr lang="es-ES" sz="1000" i="0" kern="1200" dirty="0" smtClean="0">
                        <a:solidFill>
                          <a:srgbClr val="01646A"/>
                        </a:solidFill>
                        <a:effectLst/>
                        <a:latin typeface="+mn-lt"/>
                        <a:ea typeface="Times New Roman"/>
                        <a:cs typeface="+mn-cs"/>
                      </a:endParaRPr>
                    </a:p>
                  </a:txBody>
                  <a:tcPr marL="68583" marR="68583" marT="0" marB="0" anchor="ctr"/>
                </a:tc>
                <a:extLst>
                  <a:ext uri="{0D108BD9-81ED-4DB2-BD59-A6C34878D82A}">
                    <a16:rowId xmlns:a16="http://schemas.microsoft.com/office/drawing/2014/main" xmlns="" val="10001"/>
                  </a:ext>
                </a:extLst>
              </a:tr>
              <a:tr h="703205">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endParaRPr kumimoji="0" lang="es-ES" sz="1600" b="0" i="0" u="none" strike="noStrike" cap="none" normalizeH="0" baseline="0" dirty="0" smtClean="0">
                        <a:ln>
                          <a:noFill/>
                        </a:ln>
                        <a:solidFill>
                          <a:srgbClr val="01646A"/>
                        </a:solidFill>
                        <a:effectLst/>
                        <a:latin typeface="Arial" charset="0"/>
                        <a:cs typeface="Arial" charset="0"/>
                      </a:endParaRPr>
                    </a:p>
                  </a:txBody>
                  <a:tcPr marL="91444" marR="91444" marT="45711" marB="45711" horzOverflow="overflow"/>
                </a:tc>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r>
                        <a:rPr kumimoji="0" lang="es-ES" sz="1400" b="1" u="none" strike="noStrike" cap="none" normalizeH="0" baseline="0" dirty="0" smtClean="0">
                          <a:ln>
                            <a:noFill/>
                          </a:ln>
                          <a:solidFill>
                            <a:srgbClr val="01646A"/>
                          </a:solidFill>
                          <a:effectLst/>
                          <a:hlinkClick r:id="rId7"/>
                        </a:rPr>
                        <a:t>ODE</a:t>
                      </a:r>
                      <a:endParaRPr kumimoji="0" lang="es-ES" sz="1400" b="1" u="none" strike="noStrike" cap="none" normalizeH="0" baseline="0" dirty="0" smtClean="0">
                        <a:ln>
                          <a:noFill/>
                        </a:ln>
                        <a:solidFill>
                          <a:srgbClr val="01646A"/>
                        </a:solidFill>
                        <a:effectLst/>
                      </a:endParaRPr>
                    </a:p>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r>
                        <a:rPr kumimoji="0" lang="es-ES" sz="1000" i="0" u="none" strike="noStrike" cap="none" normalizeH="0" baseline="0" dirty="0" smtClean="0">
                          <a:ln>
                            <a:noFill/>
                          </a:ln>
                          <a:solidFill>
                            <a:srgbClr val="01646A"/>
                          </a:solidFill>
                          <a:effectLst/>
                        </a:rPr>
                        <a:t>Open </a:t>
                      </a:r>
                      <a:r>
                        <a:rPr kumimoji="0" lang="es-ES" sz="1000" i="0" u="none" strike="noStrike" cap="none" normalizeH="0" baseline="0" dirty="0" err="1" smtClean="0">
                          <a:ln>
                            <a:noFill/>
                          </a:ln>
                          <a:solidFill>
                            <a:srgbClr val="01646A"/>
                          </a:solidFill>
                          <a:effectLst/>
                        </a:rPr>
                        <a:t>Doors</a:t>
                      </a:r>
                      <a:r>
                        <a:rPr kumimoji="0" lang="es-ES" sz="1000" i="0" u="none" strike="noStrike" cap="none" normalizeH="0" baseline="0" dirty="0" smtClean="0">
                          <a:ln>
                            <a:noFill/>
                          </a:ln>
                          <a:solidFill>
                            <a:srgbClr val="01646A"/>
                          </a:solidFill>
                          <a:effectLst/>
                        </a:rPr>
                        <a:t> </a:t>
                      </a:r>
                      <a:r>
                        <a:rPr kumimoji="0" lang="es-ES" sz="1000" i="0" u="none" strike="noStrike" cap="none" normalizeH="0" baseline="0" dirty="0" err="1" smtClean="0">
                          <a:ln>
                            <a:noFill/>
                          </a:ln>
                          <a:solidFill>
                            <a:srgbClr val="01646A"/>
                          </a:solidFill>
                          <a:effectLst/>
                        </a:rPr>
                        <a:t>for</a:t>
                      </a:r>
                      <a:r>
                        <a:rPr kumimoji="0" lang="es-ES" sz="1000" i="0" u="none" strike="noStrike" cap="none" normalizeH="0" baseline="0" dirty="0" smtClean="0">
                          <a:ln>
                            <a:noFill/>
                          </a:ln>
                          <a:solidFill>
                            <a:srgbClr val="01646A"/>
                          </a:solidFill>
                          <a:effectLst/>
                        </a:rPr>
                        <a:t> </a:t>
                      </a:r>
                      <a:r>
                        <a:rPr kumimoji="0" lang="es-ES" sz="1000" i="0" u="none" strike="noStrike" cap="none" normalizeH="0" baseline="0" dirty="0" err="1" smtClean="0">
                          <a:ln>
                            <a:noFill/>
                          </a:ln>
                          <a:solidFill>
                            <a:srgbClr val="01646A"/>
                          </a:solidFill>
                          <a:effectLst/>
                        </a:rPr>
                        <a:t>Europe</a:t>
                      </a:r>
                      <a:endParaRPr kumimoji="0" lang="es-ES" sz="1000" b="0" i="0" u="none" strike="noStrike" cap="none" normalizeH="0" baseline="0" dirty="0" smtClean="0">
                        <a:ln>
                          <a:noFill/>
                        </a:ln>
                        <a:solidFill>
                          <a:srgbClr val="01646A"/>
                        </a:solidFill>
                        <a:effectLst/>
                        <a:latin typeface="Arial" charset="0"/>
                        <a:cs typeface="Arial" charset="0"/>
                      </a:endParaRPr>
                    </a:p>
                  </a:txBody>
                  <a:tcPr marL="91444" marR="91444" marT="45711" marB="45711" anchor="ctr" horzOverflow="overflow"/>
                </a:tc>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endParaRPr kumimoji="0" lang="es-ES" sz="900" b="0" i="0" u="none" strike="noStrike" cap="none" normalizeH="0" baseline="0" dirty="0" smtClean="0">
                        <a:ln>
                          <a:noFill/>
                        </a:ln>
                        <a:solidFill>
                          <a:srgbClr val="01646A"/>
                        </a:solidFill>
                        <a:effectLst/>
                        <a:latin typeface="Arial" charset="0"/>
                        <a:cs typeface="Arial" charset="0"/>
                      </a:endParaRPr>
                    </a:p>
                  </a:txBody>
                  <a:tcPr marL="91444" marR="91444" marT="45711" marB="45711" anchor="ctr" horzOverflow="overflow"/>
                </a:tc>
                <a:tc>
                  <a:txBody>
                    <a:bodyPr/>
                    <a:lstStyle/>
                    <a:p>
                      <a:pPr algn="just">
                        <a:spcAft>
                          <a:spcPts val="0"/>
                        </a:spcAft>
                      </a:pPr>
                      <a:r>
                        <a:rPr lang="en-GB" sz="1400" b="1" kern="1200" dirty="0" smtClean="0">
                          <a:solidFill>
                            <a:srgbClr val="01646A"/>
                          </a:solidFill>
                          <a:effectLst/>
                          <a:hlinkClick r:id="rId8"/>
                        </a:rPr>
                        <a:t>LIFESTYLES REVISITED</a:t>
                      </a:r>
                      <a:endParaRPr lang="es-ES" sz="1400" b="1" kern="1200" dirty="0" smtClean="0">
                        <a:solidFill>
                          <a:srgbClr val="01646A"/>
                        </a:solidFill>
                        <a:effectLst/>
                      </a:endParaRPr>
                    </a:p>
                    <a:p>
                      <a:pPr algn="just">
                        <a:spcAft>
                          <a:spcPts val="0"/>
                        </a:spcAft>
                      </a:pPr>
                      <a:r>
                        <a:rPr lang="en-GB" sz="1000" i="0" kern="1200" dirty="0" smtClean="0">
                          <a:solidFill>
                            <a:srgbClr val="01646A"/>
                          </a:solidFill>
                          <a:effectLst/>
                        </a:rPr>
                        <a:t>Educational Experiments in Intergenerational Environments</a:t>
                      </a:r>
                      <a:endParaRPr lang="es-ES" sz="1000" i="0" kern="1200" dirty="0" smtClean="0">
                        <a:solidFill>
                          <a:srgbClr val="01646A"/>
                        </a:solidFill>
                        <a:effectLst/>
                        <a:latin typeface="+mn-lt"/>
                        <a:ea typeface="Times New Roman"/>
                        <a:cs typeface="+mn-cs"/>
                      </a:endParaRPr>
                    </a:p>
                  </a:txBody>
                  <a:tcPr marL="68583" marR="68583" marT="0" marB="0" anchor="ctr"/>
                </a:tc>
                <a:extLst>
                  <a:ext uri="{0D108BD9-81ED-4DB2-BD59-A6C34878D82A}">
                    <a16:rowId xmlns:a16="http://schemas.microsoft.com/office/drawing/2014/main" xmlns="" val="10002"/>
                  </a:ext>
                </a:extLst>
              </a:tr>
              <a:tr h="703205">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endParaRPr kumimoji="0" lang="es-ES" sz="1600" b="0" i="0" u="none" strike="noStrike" cap="none" normalizeH="0" baseline="0" dirty="0" smtClean="0">
                        <a:ln>
                          <a:noFill/>
                        </a:ln>
                        <a:solidFill>
                          <a:srgbClr val="01646A"/>
                        </a:solidFill>
                        <a:effectLst/>
                        <a:latin typeface="Arial" charset="0"/>
                        <a:cs typeface="Arial" charset="0"/>
                      </a:endParaRPr>
                    </a:p>
                  </a:txBody>
                  <a:tcPr marL="91444" marR="91444" marT="45711" marB="45711" horzOverflow="overflow"/>
                </a:tc>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r>
                        <a:rPr kumimoji="0" lang="es-ES" sz="1400" b="1" u="none" strike="noStrike" cap="none" normalizeH="0" baseline="0" dirty="0" smtClean="0">
                          <a:ln>
                            <a:noFill/>
                          </a:ln>
                          <a:solidFill>
                            <a:srgbClr val="01646A"/>
                          </a:solidFill>
                          <a:effectLst/>
                          <a:hlinkClick r:id="rId9"/>
                        </a:rPr>
                        <a:t>SEN-NET</a:t>
                      </a:r>
                      <a:endParaRPr kumimoji="0" lang="es-ES" sz="1400" b="1" u="none" strike="noStrike" cap="none" normalizeH="0" baseline="0" dirty="0" smtClean="0">
                        <a:ln>
                          <a:noFill/>
                        </a:ln>
                        <a:solidFill>
                          <a:srgbClr val="01646A"/>
                        </a:solidFill>
                        <a:effectLst/>
                      </a:endParaRPr>
                    </a:p>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r>
                        <a:rPr kumimoji="0" lang="es-ES" sz="1000" i="0" u="none" strike="noStrike" cap="none" normalizeH="0" baseline="0" dirty="0" err="1" smtClean="0">
                          <a:ln>
                            <a:noFill/>
                          </a:ln>
                          <a:solidFill>
                            <a:srgbClr val="01646A"/>
                          </a:solidFill>
                          <a:effectLst/>
                        </a:rPr>
                        <a:t>Seniors</a:t>
                      </a:r>
                      <a:r>
                        <a:rPr kumimoji="0" lang="es-ES" sz="1000" i="0" u="none" strike="noStrike" cap="none" normalizeH="0" baseline="0" dirty="0" smtClean="0">
                          <a:ln>
                            <a:noFill/>
                          </a:ln>
                          <a:solidFill>
                            <a:srgbClr val="01646A"/>
                          </a:solidFill>
                          <a:effectLst/>
                        </a:rPr>
                        <a:t> in Net</a:t>
                      </a:r>
                      <a:endParaRPr kumimoji="0" lang="es-ES" sz="1000" b="0" i="0" u="none" strike="noStrike" cap="none" normalizeH="0" baseline="0" dirty="0" smtClean="0">
                        <a:ln>
                          <a:noFill/>
                        </a:ln>
                        <a:solidFill>
                          <a:srgbClr val="01646A"/>
                        </a:solidFill>
                        <a:effectLst/>
                        <a:latin typeface="Arial" charset="0"/>
                        <a:cs typeface="Arial" charset="0"/>
                      </a:endParaRPr>
                    </a:p>
                  </a:txBody>
                  <a:tcPr marL="91444" marR="91444" marT="45711" marB="45711" anchor="ctr" horzOverflow="overflow"/>
                </a:tc>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endParaRPr kumimoji="0" lang="es-ES" sz="900" b="0" i="0" u="none" strike="noStrike" cap="none" normalizeH="0" baseline="0" dirty="0" smtClean="0">
                        <a:ln>
                          <a:noFill/>
                        </a:ln>
                        <a:solidFill>
                          <a:srgbClr val="01646A"/>
                        </a:solidFill>
                        <a:effectLst/>
                        <a:latin typeface="Arial" charset="0"/>
                        <a:cs typeface="Arial" charset="0"/>
                      </a:endParaRPr>
                    </a:p>
                  </a:txBody>
                  <a:tcPr marL="91444" marR="91444" marT="45711" marB="45711" anchor="ctr" horzOverflow="overflow"/>
                </a:tc>
                <a:tc>
                  <a:txBody>
                    <a:bodyPr/>
                    <a:lstStyle/>
                    <a:p>
                      <a:pPr algn="just">
                        <a:spcAft>
                          <a:spcPts val="0"/>
                        </a:spcAft>
                      </a:pPr>
                      <a:r>
                        <a:rPr lang="en-GB" sz="1400" b="1" kern="1200" dirty="0" smtClean="0">
                          <a:solidFill>
                            <a:srgbClr val="01646A"/>
                          </a:solidFill>
                          <a:effectLst/>
                          <a:hlinkClick r:id="rId10"/>
                        </a:rPr>
                        <a:t>LICO</a:t>
                      </a:r>
                      <a:endParaRPr lang="es-ES" sz="1400" b="1" kern="1200" dirty="0" smtClean="0">
                        <a:solidFill>
                          <a:srgbClr val="01646A"/>
                        </a:solidFill>
                        <a:effectLst/>
                      </a:endParaRPr>
                    </a:p>
                    <a:p>
                      <a:pPr algn="just">
                        <a:spcAft>
                          <a:spcPts val="0"/>
                        </a:spcAft>
                      </a:pPr>
                      <a:r>
                        <a:rPr lang="en-GB" sz="1000" i="0" kern="1200" dirty="0" smtClean="0">
                          <a:solidFill>
                            <a:srgbClr val="01646A"/>
                          </a:solidFill>
                          <a:effectLst/>
                        </a:rPr>
                        <a:t>Learning Coach in Adult Education </a:t>
                      </a:r>
                      <a:endParaRPr lang="es-ES" sz="1000" i="0" kern="1200" dirty="0" smtClean="0">
                        <a:solidFill>
                          <a:srgbClr val="01646A"/>
                        </a:solidFill>
                        <a:effectLst/>
                        <a:latin typeface="+mn-lt"/>
                        <a:ea typeface="Times New Roman"/>
                        <a:cs typeface="+mn-cs"/>
                      </a:endParaRPr>
                    </a:p>
                  </a:txBody>
                  <a:tcPr marL="91444" marR="91444" marT="45711" marB="45711" anchor="ctr" horzOverflow="overflow"/>
                </a:tc>
                <a:extLst>
                  <a:ext uri="{0D108BD9-81ED-4DB2-BD59-A6C34878D82A}">
                    <a16:rowId xmlns:a16="http://schemas.microsoft.com/office/drawing/2014/main" xmlns="" val="10003"/>
                  </a:ext>
                </a:extLst>
              </a:tr>
              <a:tr h="701483">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endParaRPr kumimoji="0" lang="es-ES" sz="1600" b="0" i="0" u="none" strike="noStrike" cap="none" normalizeH="0" baseline="0" dirty="0" smtClean="0">
                        <a:ln>
                          <a:noFill/>
                        </a:ln>
                        <a:solidFill>
                          <a:srgbClr val="01646A"/>
                        </a:solidFill>
                        <a:effectLst/>
                        <a:latin typeface="Arial" charset="0"/>
                        <a:cs typeface="Arial" charset="0"/>
                      </a:endParaRPr>
                    </a:p>
                  </a:txBody>
                  <a:tcPr marL="91444" marR="91444" marT="45711" marB="45711" horzOverflow="overflow"/>
                </a:tc>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r>
                        <a:rPr kumimoji="0" lang="es-ES" sz="1400" b="1" u="none" strike="noStrike" cap="none" normalizeH="0" baseline="0" dirty="0" err="1" smtClean="0">
                          <a:ln>
                            <a:noFill/>
                          </a:ln>
                          <a:solidFill>
                            <a:srgbClr val="01646A"/>
                          </a:solidFill>
                          <a:effectLst/>
                          <a:hlinkClick r:id="rId11"/>
                        </a:rPr>
                        <a:t>eLiLL</a:t>
                      </a:r>
                      <a:endParaRPr kumimoji="0" lang="es-ES" sz="1400" b="1" u="none" strike="noStrike" cap="none" normalizeH="0" baseline="0" dirty="0" smtClean="0">
                        <a:ln>
                          <a:noFill/>
                        </a:ln>
                        <a:solidFill>
                          <a:srgbClr val="01646A"/>
                        </a:solidFill>
                        <a:effectLst/>
                      </a:endParaRPr>
                    </a:p>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r>
                        <a:rPr kumimoji="0" lang="es-ES" sz="1000" i="0" u="none" strike="noStrike" cap="none" normalizeH="0" baseline="0" dirty="0" smtClean="0">
                          <a:ln>
                            <a:noFill/>
                          </a:ln>
                          <a:solidFill>
                            <a:srgbClr val="01646A"/>
                          </a:solidFill>
                          <a:effectLst/>
                        </a:rPr>
                        <a:t>E-</a:t>
                      </a:r>
                      <a:r>
                        <a:rPr kumimoji="0" lang="es-ES" sz="1000" i="0" u="none" strike="noStrike" cap="none" normalizeH="0" baseline="0" dirty="0" err="1" smtClean="0">
                          <a:ln>
                            <a:noFill/>
                          </a:ln>
                          <a:solidFill>
                            <a:srgbClr val="01646A"/>
                          </a:solidFill>
                          <a:effectLst/>
                        </a:rPr>
                        <a:t>Learning</a:t>
                      </a:r>
                      <a:r>
                        <a:rPr kumimoji="0" lang="es-ES" sz="1000" i="0" u="none" strike="noStrike" cap="none" normalizeH="0" baseline="0" dirty="0" smtClean="0">
                          <a:ln>
                            <a:noFill/>
                          </a:ln>
                          <a:solidFill>
                            <a:srgbClr val="01646A"/>
                          </a:solidFill>
                          <a:effectLst/>
                        </a:rPr>
                        <a:t> in </a:t>
                      </a:r>
                      <a:r>
                        <a:rPr kumimoji="0" lang="es-ES" sz="1000" i="0" u="none" strike="noStrike" cap="none" normalizeH="0" baseline="0" dirty="0" err="1" smtClean="0">
                          <a:ln>
                            <a:noFill/>
                          </a:ln>
                          <a:solidFill>
                            <a:srgbClr val="01646A"/>
                          </a:solidFill>
                          <a:effectLst/>
                        </a:rPr>
                        <a:t>Later</a:t>
                      </a:r>
                      <a:r>
                        <a:rPr kumimoji="0" lang="es-ES" sz="1000" i="0" u="none" strike="noStrike" cap="none" normalizeH="0" baseline="0" dirty="0" smtClean="0">
                          <a:ln>
                            <a:noFill/>
                          </a:ln>
                          <a:solidFill>
                            <a:srgbClr val="01646A"/>
                          </a:solidFill>
                          <a:effectLst/>
                        </a:rPr>
                        <a:t> </a:t>
                      </a:r>
                      <a:r>
                        <a:rPr kumimoji="0" lang="es-ES" sz="1000" i="0" u="none" strike="noStrike" cap="none" normalizeH="0" baseline="0" dirty="0" err="1" smtClean="0">
                          <a:ln>
                            <a:noFill/>
                          </a:ln>
                          <a:solidFill>
                            <a:srgbClr val="01646A"/>
                          </a:solidFill>
                          <a:effectLst/>
                        </a:rPr>
                        <a:t>Life</a:t>
                      </a:r>
                      <a:endParaRPr kumimoji="0" lang="es-ES" sz="1000" b="0" i="0" u="none" strike="noStrike" cap="none" normalizeH="0" baseline="0" dirty="0" smtClean="0">
                        <a:ln>
                          <a:noFill/>
                        </a:ln>
                        <a:solidFill>
                          <a:srgbClr val="01646A"/>
                        </a:solidFill>
                        <a:effectLst/>
                        <a:latin typeface="Arial" charset="0"/>
                        <a:cs typeface="Arial" charset="0"/>
                      </a:endParaRPr>
                    </a:p>
                  </a:txBody>
                  <a:tcPr marL="91444" marR="91444" marT="45711" marB="45711" anchor="ctr" horzOverflow="overflow"/>
                </a:tc>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endParaRPr kumimoji="0" lang="es-ES" sz="900" b="0" i="0" u="none" strike="noStrike" cap="none" normalizeH="0" baseline="0" dirty="0" smtClean="0">
                        <a:ln>
                          <a:noFill/>
                        </a:ln>
                        <a:solidFill>
                          <a:srgbClr val="01646A"/>
                        </a:solidFill>
                        <a:effectLst/>
                        <a:latin typeface="Arial" charset="0"/>
                        <a:cs typeface="Arial" charset="0"/>
                      </a:endParaRPr>
                    </a:p>
                  </a:txBody>
                  <a:tcPr marL="91444" marR="91444" marT="45711" marB="45711" anchor="ctr" horzOverflow="overflow"/>
                </a:tc>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defRPr/>
                      </a:pPr>
                      <a:r>
                        <a:rPr lang="es-ES" sz="1400" b="1" kern="1200" dirty="0" smtClean="0">
                          <a:solidFill>
                            <a:srgbClr val="01646A"/>
                          </a:solidFill>
                          <a:effectLst/>
                          <a:latin typeface="+mn-lt"/>
                          <a:ea typeface="+mn-ea"/>
                          <a:cs typeface="+mn-cs"/>
                          <a:hlinkClick r:id="rId12"/>
                        </a:rPr>
                        <a:t>PPS</a:t>
                      </a:r>
                      <a:endParaRPr lang="es-ES" sz="1400" b="1" kern="1200" dirty="0" smtClean="0">
                        <a:solidFill>
                          <a:srgbClr val="01646A"/>
                        </a:solidFill>
                        <a:effectLst/>
                        <a:latin typeface="+mn-lt"/>
                        <a:ea typeface="+mn-ea"/>
                        <a:cs typeface="+mn-cs"/>
                      </a:endParaRPr>
                    </a:p>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defRPr/>
                      </a:pPr>
                      <a:r>
                        <a:rPr lang="es-ES" sz="1000" b="0" i="0" kern="1200" dirty="0" smtClean="0">
                          <a:solidFill>
                            <a:srgbClr val="01646A"/>
                          </a:solidFill>
                          <a:effectLst/>
                          <a:latin typeface="+mn-lt"/>
                          <a:ea typeface="+mn-ea"/>
                          <a:cs typeface="+mn-cs"/>
                        </a:rPr>
                        <a:t>Peer-to-Peer </a:t>
                      </a:r>
                      <a:r>
                        <a:rPr lang="es-ES" sz="1000" b="0" i="0" kern="1200" dirty="0" err="1" smtClean="0">
                          <a:solidFill>
                            <a:srgbClr val="01646A"/>
                          </a:solidFill>
                          <a:effectLst/>
                          <a:latin typeface="+mn-lt"/>
                          <a:ea typeface="+mn-ea"/>
                          <a:cs typeface="+mn-cs"/>
                        </a:rPr>
                        <a:t>Support</a:t>
                      </a:r>
                      <a:r>
                        <a:rPr lang="es-ES" sz="1000" b="0" i="0" kern="1200" baseline="0" dirty="0" smtClean="0">
                          <a:solidFill>
                            <a:srgbClr val="01646A"/>
                          </a:solidFill>
                          <a:effectLst/>
                          <a:latin typeface="+mn-lt"/>
                          <a:ea typeface="+mn-ea"/>
                          <a:cs typeface="+mn-cs"/>
                        </a:rPr>
                        <a:t> </a:t>
                      </a:r>
                      <a:r>
                        <a:rPr lang="es-ES" sz="1000" b="0" i="0" kern="1200" baseline="0" dirty="0" err="1" smtClean="0">
                          <a:solidFill>
                            <a:srgbClr val="01646A"/>
                          </a:solidFill>
                          <a:effectLst/>
                          <a:latin typeface="+mn-lt"/>
                          <a:ea typeface="+mn-ea"/>
                          <a:cs typeface="+mn-cs"/>
                        </a:rPr>
                        <a:t>Fostering</a:t>
                      </a:r>
                      <a:r>
                        <a:rPr lang="es-ES" sz="1000" b="0" i="0" kern="1200" baseline="0" dirty="0" smtClean="0">
                          <a:solidFill>
                            <a:srgbClr val="01646A"/>
                          </a:solidFill>
                          <a:effectLst/>
                          <a:latin typeface="+mn-lt"/>
                          <a:ea typeface="+mn-ea"/>
                          <a:cs typeface="+mn-cs"/>
                        </a:rPr>
                        <a:t> Active </a:t>
                      </a:r>
                      <a:r>
                        <a:rPr lang="es-ES" sz="1000" b="0" i="0" kern="1200" baseline="0" dirty="0" err="1" smtClean="0">
                          <a:solidFill>
                            <a:srgbClr val="01646A"/>
                          </a:solidFill>
                          <a:effectLst/>
                          <a:latin typeface="+mn-lt"/>
                          <a:ea typeface="+mn-ea"/>
                          <a:cs typeface="+mn-cs"/>
                        </a:rPr>
                        <a:t>Ageing</a:t>
                      </a:r>
                      <a:endParaRPr lang="es-ES" sz="1000" b="0" i="0" kern="1200" dirty="0" smtClean="0">
                        <a:solidFill>
                          <a:srgbClr val="01646A"/>
                        </a:solidFill>
                        <a:effectLst/>
                        <a:latin typeface="+mn-lt"/>
                        <a:ea typeface="+mn-ea"/>
                        <a:cs typeface="+mn-cs"/>
                      </a:endParaRPr>
                    </a:p>
                  </a:txBody>
                  <a:tcPr marL="91444" marR="91444" marT="45711" marB="45711" anchor="ctr" horzOverflow="overflow"/>
                </a:tc>
                <a:extLst>
                  <a:ext uri="{0D108BD9-81ED-4DB2-BD59-A6C34878D82A}">
                    <a16:rowId xmlns:a16="http://schemas.microsoft.com/office/drawing/2014/main" xmlns="" val="10004"/>
                  </a:ext>
                </a:extLst>
              </a:tr>
              <a:tr h="703205">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endParaRPr kumimoji="0" lang="es-ES" sz="1600" b="0" i="0" u="none" strike="noStrike" cap="none" normalizeH="0" baseline="0" dirty="0" smtClean="0">
                        <a:ln>
                          <a:noFill/>
                        </a:ln>
                        <a:solidFill>
                          <a:srgbClr val="01646A"/>
                        </a:solidFill>
                        <a:effectLst/>
                        <a:latin typeface="Arial" charset="0"/>
                        <a:cs typeface="Arial" charset="0"/>
                      </a:endParaRPr>
                    </a:p>
                  </a:txBody>
                  <a:tcPr marL="91444" marR="91444" marT="45711" marB="45711" horzOverflow="overflow"/>
                </a:tc>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r>
                        <a:rPr kumimoji="0" lang="es-ES" sz="1400" b="1" u="none" strike="noStrike" cap="none" normalizeH="0" baseline="0" dirty="0" smtClean="0">
                          <a:ln>
                            <a:noFill/>
                          </a:ln>
                          <a:solidFill>
                            <a:srgbClr val="01646A"/>
                          </a:solidFill>
                          <a:effectLst/>
                          <a:hlinkClick r:id="rId13"/>
                        </a:rPr>
                        <a:t>EHLE</a:t>
                      </a:r>
                      <a:endParaRPr kumimoji="0" lang="es-ES" sz="1400" b="1" u="none" strike="noStrike" cap="none" normalizeH="0" baseline="0" dirty="0" smtClean="0">
                        <a:ln>
                          <a:noFill/>
                        </a:ln>
                        <a:solidFill>
                          <a:srgbClr val="01646A"/>
                        </a:solidFill>
                        <a:effectLst/>
                      </a:endParaRPr>
                    </a:p>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r>
                        <a:rPr kumimoji="0" lang="es-ES" sz="1000" i="0" u="none" strike="noStrike" cap="none" normalizeH="0" baseline="0" dirty="0" err="1" smtClean="0">
                          <a:ln>
                            <a:noFill/>
                          </a:ln>
                          <a:solidFill>
                            <a:srgbClr val="01646A"/>
                          </a:solidFill>
                          <a:effectLst/>
                        </a:rPr>
                        <a:t>Empowering</a:t>
                      </a:r>
                      <a:r>
                        <a:rPr kumimoji="0" lang="es-ES" sz="1000" i="0" u="none" strike="noStrike" cap="none" normalizeH="0" baseline="0" dirty="0" smtClean="0">
                          <a:ln>
                            <a:noFill/>
                          </a:ln>
                          <a:solidFill>
                            <a:srgbClr val="01646A"/>
                          </a:solidFill>
                          <a:effectLst/>
                        </a:rPr>
                        <a:t> </a:t>
                      </a:r>
                      <a:r>
                        <a:rPr kumimoji="0" lang="es-ES" sz="1000" i="0" u="none" strike="noStrike" cap="none" normalizeH="0" baseline="0" dirty="0" err="1" smtClean="0">
                          <a:ln>
                            <a:noFill/>
                          </a:ln>
                          <a:solidFill>
                            <a:srgbClr val="01646A"/>
                          </a:solidFill>
                          <a:effectLst/>
                        </a:rPr>
                        <a:t>Health</a:t>
                      </a:r>
                      <a:r>
                        <a:rPr kumimoji="0" lang="es-ES" sz="1000" i="0" u="none" strike="noStrike" cap="none" normalizeH="0" baseline="0" dirty="0" smtClean="0">
                          <a:ln>
                            <a:noFill/>
                          </a:ln>
                          <a:solidFill>
                            <a:srgbClr val="01646A"/>
                          </a:solidFill>
                          <a:effectLst/>
                        </a:rPr>
                        <a:t> </a:t>
                      </a:r>
                      <a:r>
                        <a:rPr kumimoji="0" lang="es-ES" sz="1000" i="0" u="none" strike="noStrike" cap="none" normalizeH="0" baseline="0" dirty="0" err="1" smtClean="0">
                          <a:ln>
                            <a:noFill/>
                          </a:ln>
                          <a:solidFill>
                            <a:srgbClr val="01646A"/>
                          </a:solidFill>
                          <a:effectLst/>
                        </a:rPr>
                        <a:t>Learning</a:t>
                      </a:r>
                      <a:r>
                        <a:rPr kumimoji="0" lang="es-ES" sz="1000" i="0" u="none" strike="noStrike" cap="none" normalizeH="0" baseline="0" dirty="0" smtClean="0">
                          <a:ln>
                            <a:noFill/>
                          </a:ln>
                          <a:solidFill>
                            <a:srgbClr val="01646A"/>
                          </a:solidFill>
                          <a:effectLst/>
                        </a:rPr>
                        <a:t> </a:t>
                      </a:r>
                      <a:r>
                        <a:rPr kumimoji="0" lang="es-ES" sz="1000" i="0" u="none" strike="noStrike" cap="none" normalizeH="0" baseline="0" dirty="0" err="1" smtClean="0">
                          <a:ln>
                            <a:noFill/>
                          </a:ln>
                          <a:solidFill>
                            <a:srgbClr val="01646A"/>
                          </a:solidFill>
                          <a:effectLst/>
                        </a:rPr>
                        <a:t>for</a:t>
                      </a:r>
                      <a:r>
                        <a:rPr kumimoji="0" lang="es-ES" sz="1000" i="0" u="none" strike="noStrike" cap="none" normalizeH="0" baseline="0" dirty="0" smtClean="0">
                          <a:ln>
                            <a:noFill/>
                          </a:ln>
                          <a:solidFill>
                            <a:srgbClr val="01646A"/>
                          </a:solidFill>
                          <a:effectLst/>
                        </a:rPr>
                        <a:t> </a:t>
                      </a:r>
                      <a:r>
                        <a:rPr kumimoji="0" lang="es-ES" sz="1000" i="0" u="none" strike="noStrike" cap="none" normalizeH="0" baseline="0" dirty="0" err="1" smtClean="0">
                          <a:ln>
                            <a:noFill/>
                          </a:ln>
                          <a:solidFill>
                            <a:srgbClr val="01646A"/>
                          </a:solidFill>
                          <a:effectLst/>
                        </a:rPr>
                        <a:t>the</a:t>
                      </a:r>
                      <a:r>
                        <a:rPr kumimoji="0" lang="es-ES" sz="1000" i="0" u="none" strike="noStrike" cap="none" normalizeH="0" baseline="0" dirty="0" smtClean="0">
                          <a:ln>
                            <a:noFill/>
                          </a:ln>
                          <a:solidFill>
                            <a:srgbClr val="01646A"/>
                          </a:solidFill>
                          <a:effectLst/>
                        </a:rPr>
                        <a:t> </a:t>
                      </a:r>
                      <a:r>
                        <a:rPr kumimoji="0" lang="es-ES" sz="1000" i="0" u="none" strike="noStrike" cap="none" normalizeH="0" baseline="0" dirty="0" err="1" smtClean="0">
                          <a:ln>
                            <a:noFill/>
                          </a:ln>
                          <a:solidFill>
                            <a:srgbClr val="01646A"/>
                          </a:solidFill>
                          <a:effectLst/>
                        </a:rPr>
                        <a:t>Elderly</a:t>
                      </a:r>
                      <a:endParaRPr kumimoji="0" lang="es-ES" sz="1000" b="0" i="0" u="none" strike="noStrike" cap="none" normalizeH="0" baseline="0" dirty="0" smtClean="0">
                        <a:ln>
                          <a:noFill/>
                        </a:ln>
                        <a:solidFill>
                          <a:srgbClr val="01646A"/>
                        </a:solidFill>
                        <a:effectLst/>
                        <a:latin typeface="Arial" charset="0"/>
                        <a:cs typeface="Arial" charset="0"/>
                      </a:endParaRPr>
                    </a:p>
                  </a:txBody>
                  <a:tcPr marL="91444" marR="91444" marT="45711" marB="45711" anchor="ctr" horzOverflow="overflow"/>
                </a:tc>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endParaRPr kumimoji="0" lang="es-ES" sz="900" b="0" i="0" u="none" strike="noStrike" cap="none" normalizeH="0" baseline="0" dirty="0" smtClean="0">
                        <a:ln>
                          <a:noFill/>
                        </a:ln>
                        <a:solidFill>
                          <a:srgbClr val="01646A"/>
                        </a:solidFill>
                        <a:effectLst/>
                        <a:latin typeface="Arial" charset="0"/>
                        <a:cs typeface="Arial" charset="0"/>
                      </a:endParaRPr>
                    </a:p>
                  </a:txBody>
                  <a:tcPr marL="91444" marR="91444" marT="45711" marB="45711" anchor="ctr" horzOverflow="overflow"/>
                </a:tc>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defRPr/>
                      </a:pPr>
                      <a:r>
                        <a:rPr kumimoji="0" lang="en-US" sz="1400" b="1" i="0" kern="1200" dirty="0" smtClean="0">
                          <a:solidFill>
                            <a:srgbClr val="01646A"/>
                          </a:solidFill>
                          <a:effectLst/>
                          <a:latin typeface="+mn-lt"/>
                          <a:ea typeface="+mn-ea"/>
                          <a:cs typeface="+mn-cs"/>
                          <a:hlinkClick r:id="rId14"/>
                        </a:rPr>
                        <a:t>BALL</a:t>
                      </a:r>
                      <a:endParaRPr kumimoji="0" lang="en-US" sz="1400" b="1" i="0" kern="1200" dirty="0" smtClean="0">
                        <a:solidFill>
                          <a:srgbClr val="01646A"/>
                        </a:solidFill>
                        <a:effectLst/>
                        <a:latin typeface="+mn-lt"/>
                        <a:ea typeface="+mn-ea"/>
                        <a:cs typeface="+mn-cs"/>
                      </a:endParaRPr>
                    </a:p>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defRPr/>
                      </a:pPr>
                      <a:r>
                        <a:rPr kumimoji="0" lang="en-US" sz="1000" b="1" i="0" kern="1200" dirty="0" smtClean="0">
                          <a:solidFill>
                            <a:schemeClr val="accent5">
                              <a:lumMod val="75000"/>
                            </a:schemeClr>
                          </a:solidFill>
                          <a:effectLst/>
                          <a:latin typeface="+mn-lt"/>
                          <a:ea typeface="+mn-ea"/>
                          <a:cs typeface="+mn-cs"/>
                        </a:rPr>
                        <a:t>Be Active through Lifelong Learning</a:t>
                      </a:r>
                    </a:p>
                  </a:txBody>
                  <a:tcPr marL="91444" marR="91444" marT="45711" marB="45711" anchor="ctr" horzOverflow="overflow"/>
                </a:tc>
                <a:extLst>
                  <a:ext uri="{0D108BD9-81ED-4DB2-BD59-A6C34878D82A}">
                    <a16:rowId xmlns:a16="http://schemas.microsoft.com/office/drawing/2014/main" xmlns="" val="10005"/>
                  </a:ext>
                </a:extLst>
              </a:tr>
              <a:tr h="703205">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endParaRPr kumimoji="0" lang="es-ES" sz="1600" b="0" i="0" u="none" strike="noStrike" cap="none" normalizeH="0" baseline="0" dirty="0" smtClean="0">
                        <a:ln>
                          <a:noFill/>
                        </a:ln>
                        <a:solidFill>
                          <a:srgbClr val="01646A"/>
                        </a:solidFill>
                        <a:effectLst/>
                        <a:latin typeface="Arial" charset="0"/>
                        <a:cs typeface="Arial" charset="0"/>
                      </a:endParaRPr>
                    </a:p>
                  </a:txBody>
                  <a:tcPr marL="91444" marR="91444" marT="45711" marB="45711" horzOverflow="overflow"/>
                </a:tc>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r>
                        <a:rPr kumimoji="0" lang="es-ES" sz="1400" b="1" u="none" strike="noStrike" cap="none" normalizeH="0" baseline="0" dirty="0" smtClean="0">
                          <a:ln>
                            <a:noFill/>
                          </a:ln>
                          <a:solidFill>
                            <a:srgbClr val="01646A"/>
                          </a:solidFill>
                          <a:effectLst/>
                          <a:hlinkClick r:id="rId15"/>
                        </a:rPr>
                        <a:t>SENIOR</a:t>
                      </a:r>
                      <a:endParaRPr kumimoji="0" lang="es-ES" sz="1400" b="1" u="none" strike="noStrike" cap="none" normalizeH="0" baseline="0" dirty="0" smtClean="0">
                        <a:ln>
                          <a:noFill/>
                        </a:ln>
                        <a:solidFill>
                          <a:srgbClr val="01646A"/>
                        </a:solidFill>
                        <a:effectLst/>
                      </a:endParaRPr>
                    </a:p>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r>
                        <a:rPr kumimoji="0" lang="es-ES" sz="1000" i="0" u="none" strike="noStrike" cap="none" normalizeH="0" baseline="0" dirty="0" err="1" smtClean="0">
                          <a:ln>
                            <a:noFill/>
                          </a:ln>
                          <a:solidFill>
                            <a:srgbClr val="01646A"/>
                          </a:solidFill>
                          <a:effectLst/>
                        </a:rPr>
                        <a:t>Support</a:t>
                      </a:r>
                      <a:r>
                        <a:rPr kumimoji="0" lang="es-ES" sz="1000" i="0" u="none" strike="noStrike" cap="none" normalizeH="0" baseline="0" dirty="0" smtClean="0">
                          <a:ln>
                            <a:noFill/>
                          </a:ln>
                          <a:solidFill>
                            <a:srgbClr val="01646A"/>
                          </a:solidFill>
                          <a:effectLst/>
                        </a:rPr>
                        <a:t> </a:t>
                      </a:r>
                      <a:r>
                        <a:rPr kumimoji="0" lang="es-ES" sz="1000" i="0" u="none" strike="noStrike" cap="none" normalizeH="0" baseline="0" dirty="0" err="1" smtClean="0">
                          <a:ln>
                            <a:noFill/>
                          </a:ln>
                          <a:solidFill>
                            <a:srgbClr val="01646A"/>
                          </a:solidFill>
                          <a:effectLst/>
                        </a:rPr>
                        <a:t>European</a:t>
                      </a:r>
                      <a:r>
                        <a:rPr kumimoji="0" lang="es-ES" sz="1000" i="0" u="none" strike="noStrike" cap="none" normalizeH="0" baseline="0" dirty="0" smtClean="0">
                          <a:ln>
                            <a:noFill/>
                          </a:ln>
                          <a:solidFill>
                            <a:srgbClr val="01646A"/>
                          </a:solidFill>
                          <a:effectLst/>
                        </a:rPr>
                        <a:t> </a:t>
                      </a:r>
                      <a:r>
                        <a:rPr kumimoji="0" lang="es-ES" sz="1000" i="0" u="none" strike="noStrike" cap="none" normalizeH="0" baseline="0" dirty="0" err="1" smtClean="0">
                          <a:ln>
                            <a:noFill/>
                          </a:ln>
                          <a:solidFill>
                            <a:srgbClr val="01646A"/>
                          </a:solidFill>
                          <a:effectLst/>
                        </a:rPr>
                        <a:t>Neighbours</a:t>
                      </a:r>
                      <a:r>
                        <a:rPr kumimoji="0" lang="es-ES" sz="1000" i="0" u="none" strike="noStrike" cap="none" normalizeH="0" baseline="0" dirty="0" smtClean="0">
                          <a:ln>
                            <a:noFill/>
                          </a:ln>
                          <a:solidFill>
                            <a:srgbClr val="01646A"/>
                          </a:solidFill>
                          <a:effectLst/>
                        </a:rPr>
                        <a:t> in Open </a:t>
                      </a:r>
                      <a:r>
                        <a:rPr kumimoji="0" lang="es-ES" sz="1000" i="0" u="none" strike="noStrike" cap="none" normalizeH="0" baseline="0" dirty="0" err="1" smtClean="0">
                          <a:ln>
                            <a:noFill/>
                          </a:ln>
                          <a:solidFill>
                            <a:srgbClr val="01646A"/>
                          </a:solidFill>
                          <a:effectLst/>
                        </a:rPr>
                        <a:t>Relationships</a:t>
                      </a:r>
                      <a:endParaRPr kumimoji="0" lang="es-ES" sz="1000" b="0" i="0" u="none" strike="noStrike" cap="none" normalizeH="0" baseline="0" dirty="0" smtClean="0">
                        <a:ln>
                          <a:noFill/>
                        </a:ln>
                        <a:solidFill>
                          <a:srgbClr val="01646A"/>
                        </a:solidFill>
                        <a:effectLst/>
                        <a:latin typeface="Arial" charset="0"/>
                        <a:cs typeface="Arial" charset="0"/>
                      </a:endParaRPr>
                    </a:p>
                  </a:txBody>
                  <a:tcPr marL="91444" marR="91444" marT="45711" marB="45711" anchor="ctr" horzOverflow="overflow"/>
                </a:tc>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pPr>
                      <a:endParaRPr kumimoji="0" lang="es-ES" sz="900" b="0" i="0" u="none" strike="noStrike" cap="none" normalizeH="0" baseline="0" dirty="0" smtClean="0">
                        <a:ln>
                          <a:noFill/>
                        </a:ln>
                        <a:solidFill>
                          <a:srgbClr val="01646A"/>
                        </a:solidFill>
                        <a:effectLst/>
                        <a:latin typeface="Arial" charset="0"/>
                        <a:cs typeface="Arial" charset="0"/>
                      </a:endParaRPr>
                    </a:p>
                  </a:txBody>
                  <a:tcPr marL="91444" marR="91444" marT="45711" marB="45711" anchor="ctr" horzOverflow="overflow"/>
                </a:tc>
                <a:tc>
                  <a:txBody>
                    <a:bodyPr/>
                    <a:lstStyle/>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defRPr/>
                      </a:pPr>
                      <a:r>
                        <a:rPr kumimoji="0" lang="es-ES" sz="1400" b="1" i="0" kern="1200" dirty="0" err="1" smtClean="0">
                          <a:solidFill>
                            <a:srgbClr val="01646A"/>
                          </a:solidFill>
                          <a:effectLst/>
                          <a:latin typeface="+mn-lt"/>
                          <a:ea typeface="+mn-ea"/>
                          <a:cs typeface="+mn-cs"/>
                          <a:hlinkClick r:id="rId16"/>
                        </a:rPr>
                        <a:t>Edu</a:t>
                      </a:r>
                      <a:r>
                        <a:rPr kumimoji="0" lang="es-ES" sz="1400" b="1" i="0" kern="1200" dirty="0" smtClean="0">
                          <a:solidFill>
                            <a:srgbClr val="01646A"/>
                          </a:solidFill>
                          <a:effectLst/>
                          <a:latin typeface="+mn-lt"/>
                          <a:ea typeface="+mn-ea"/>
                          <a:cs typeface="+mn-cs"/>
                          <a:hlinkClick r:id="rId16"/>
                        </a:rPr>
                        <a:t>-</a:t>
                      </a:r>
                      <a:r>
                        <a:rPr kumimoji="0" lang="es-ES" sz="1400" b="1" i="0" kern="1200" dirty="0" err="1" smtClean="0">
                          <a:solidFill>
                            <a:srgbClr val="01646A"/>
                          </a:solidFill>
                          <a:effectLst/>
                          <a:latin typeface="+mn-lt"/>
                          <a:ea typeface="+mn-ea"/>
                          <a:cs typeface="+mn-cs"/>
                          <a:hlinkClick r:id="rId16"/>
                        </a:rPr>
                        <a:t>Sen</a:t>
                      </a:r>
                      <a:r>
                        <a:rPr kumimoji="0" lang="es-ES" sz="1400" b="1" i="0" kern="1200" dirty="0" smtClean="0">
                          <a:solidFill>
                            <a:srgbClr val="01646A"/>
                          </a:solidFill>
                          <a:effectLst/>
                          <a:latin typeface="+mn-lt"/>
                          <a:ea typeface="+mn-ea"/>
                          <a:cs typeface="+mn-cs"/>
                          <a:hlinkClick r:id="rId16"/>
                        </a:rPr>
                        <a:t>-Net</a:t>
                      </a:r>
                      <a:endParaRPr kumimoji="0" lang="es-ES" sz="1400" b="1" i="0" kern="1200" dirty="0" smtClean="0">
                        <a:solidFill>
                          <a:srgbClr val="01646A"/>
                        </a:solidFill>
                        <a:effectLst/>
                        <a:latin typeface="+mn-lt"/>
                        <a:ea typeface="+mn-ea"/>
                        <a:cs typeface="+mn-cs"/>
                      </a:endParaRPr>
                    </a:p>
                    <a:p>
                      <a:pPr marL="0" marR="0" lvl="0" indent="0" algn="l" defTabSz="914400" rtl="0" eaLnBrk="1" fontAlgn="base" latinLnBrk="0" hangingPunct="1">
                        <a:lnSpc>
                          <a:spcPct val="100000"/>
                        </a:lnSpc>
                        <a:spcBef>
                          <a:spcPct val="20000"/>
                        </a:spcBef>
                        <a:spcAft>
                          <a:spcPct val="0"/>
                        </a:spcAft>
                        <a:buClr>
                          <a:srgbClr val="01646A"/>
                        </a:buClr>
                        <a:buSzPct val="90000"/>
                        <a:buFont typeface="Wingdings" pitchFamily="2" charset="2"/>
                        <a:buNone/>
                        <a:tabLst/>
                        <a:defRPr/>
                      </a:pPr>
                      <a:r>
                        <a:rPr kumimoji="0" lang="es-ES" sz="1000" b="1" i="0" kern="1200" dirty="0" err="1" smtClean="0">
                          <a:solidFill>
                            <a:schemeClr val="accent5">
                              <a:lumMod val="75000"/>
                            </a:schemeClr>
                          </a:solidFill>
                          <a:effectLst/>
                          <a:latin typeface="+mn-lt"/>
                          <a:ea typeface="+mn-ea"/>
                          <a:cs typeface="+mn-cs"/>
                        </a:rPr>
                        <a:t>Educational</a:t>
                      </a:r>
                      <a:r>
                        <a:rPr kumimoji="0" lang="es-ES" sz="1000" b="1" i="0" kern="1200" dirty="0" smtClean="0">
                          <a:solidFill>
                            <a:schemeClr val="accent5">
                              <a:lumMod val="75000"/>
                            </a:schemeClr>
                          </a:solidFill>
                          <a:effectLst/>
                          <a:latin typeface="+mn-lt"/>
                          <a:ea typeface="+mn-ea"/>
                          <a:cs typeface="+mn-cs"/>
                        </a:rPr>
                        <a:t> Senior Network</a:t>
                      </a:r>
                    </a:p>
                  </a:txBody>
                  <a:tcPr marL="91444" marR="91444" marT="45711" marB="45711" anchor="ctr" horzOverflow="overflow"/>
                </a:tc>
                <a:extLst>
                  <a:ext uri="{0D108BD9-81ED-4DB2-BD59-A6C34878D82A}">
                    <a16:rowId xmlns:a16="http://schemas.microsoft.com/office/drawing/2014/main" xmlns="" val="10006"/>
                  </a:ext>
                </a:extLst>
              </a:tr>
            </a:tbl>
          </a:graphicData>
        </a:graphic>
      </p:graphicFrame>
      <p:pic>
        <p:nvPicPr>
          <p:cNvPr id="28" name="Picture 2" descr="eucoNet">
            <a:hlinkClick r:id="rId5"/>
          </p:cNvPr>
          <p:cNvPicPr>
            <a:picLocks noChangeAspect="1" noChangeArrowheads="1"/>
          </p:cNvPicPr>
          <p:nvPr/>
        </p:nvPicPr>
        <p:blipFill>
          <a:blip r:embed="rId17" cstate="email">
            <a:extLst>
              <a:ext uri="{28A0092B-C50C-407E-A947-70E740481C1C}">
                <a14:useLocalDpi xmlns:a14="http://schemas.microsoft.com/office/drawing/2010/main" val="0"/>
              </a:ext>
            </a:extLst>
          </a:blip>
          <a:srcRect/>
          <a:stretch>
            <a:fillRect/>
          </a:stretch>
        </p:blipFill>
        <p:spPr bwMode="auto">
          <a:xfrm>
            <a:off x="803375" y="1294532"/>
            <a:ext cx="1176337" cy="622300"/>
          </a:xfrm>
          <a:prstGeom prst="rect">
            <a:avLst/>
          </a:prstGeom>
          <a:solidFill>
            <a:schemeClr val="accent1"/>
          </a:solidFill>
          <a:ln>
            <a:noFill/>
          </a:ln>
        </p:spPr>
      </p:pic>
      <p:pic>
        <p:nvPicPr>
          <p:cNvPr id="29" name="Picture 3" descr="odeWebproyectos">
            <a:hlinkClick r:id="rId7"/>
          </p:cNvPr>
          <p:cNvPicPr>
            <a:picLocks noChangeAspect="1" noChangeArrowheads="1"/>
          </p:cNvPicPr>
          <p:nvPr/>
        </p:nvPicPr>
        <p:blipFill>
          <a:blip r:embed="rId18" cstate="email">
            <a:extLst>
              <a:ext uri="{28A0092B-C50C-407E-A947-70E740481C1C}">
                <a14:useLocalDpi xmlns:a14="http://schemas.microsoft.com/office/drawing/2010/main" val="0"/>
              </a:ext>
            </a:extLst>
          </a:blip>
          <a:srcRect/>
          <a:stretch>
            <a:fillRect/>
          </a:stretch>
        </p:blipFill>
        <p:spPr bwMode="auto">
          <a:xfrm>
            <a:off x="803374" y="2040732"/>
            <a:ext cx="1176337" cy="633412"/>
          </a:xfrm>
          <a:prstGeom prst="rect">
            <a:avLst/>
          </a:prstGeom>
          <a:solidFill>
            <a:schemeClr val="accent1"/>
          </a:solidFill>
          <a:ln>
            <a:noFill/>
          </a:ln>
        </p:spPr>
      </p:pic>
      <p:pic>
        <p:nvPicPr>
          <p:cNvPr id="30" name="Picture 4" descr="eLilWebProyectos">
            <a:hlinkClick r:id="rId11"/>
          </p:cNvPr>
          <p:cNvPicPr>
            <a:picLocks noChangeAspect="1" noChangeArrowheads="1"/>
          </p:cNvPicPr>
          <p:nvPr/>
        </p:nvPicPr>
        <p:blipFill>
          <a:blip r:embed="rId19" cstate="email">
            <a:extLst>
              <a:ext uri="{28A0092B-C50C-407E-A947-70E740481C1C}">
                <a14:useLocalDpi xmlns:a14="http://schemas.microsoft.com/office/drawing/2010/main" val="0"/>
              </a:ext>
            </a:extLst>
          </a:blip>
          <a:srcRect/>
          <a:stretch>
            <a:fillRect/>
          </a:stretch>
        </p:blipFill>
        <p:spPr bwMode="auto">
          <a:xfrm>
            <a:off x="740668" y="3501008"/>
            <a:ext cx="1301750" cy="547687"/>
          </a:xfrm>
          <a:prstGeom prst="rect">
            <a:avLst/>
          </a:prstGeom>
          <a:solidFill>
            <a:schemeClr val="accent1"/>
          </a:solidFill>
          <a:ln>
            <a:noFill/>
          </a:ln>
        </p:spPr>
      </p:pic>
      <p:pic>
        <p:nvPicPr>
          <p:cNvPr id="31" name="Picture 5" descr="logo_ehle_new_proyectos_upua">
            <a:hlinkClick r:id="rId13"/>
          </p:cNvPr>
          <p:cNvPicPr>
            <a:picLocks noChangeAspect="1" noChangeArrowheads="1"/>
          </p:cNvPicPr>
          <p:nvPr/>
        </p:nvPicPr>
        <p:blipFill>
          <a:blip r:embed="rId20" cstate="email">
            <a:extLst>
              <a:ext uri="{28A0092B-C50C-407E-A947-70E740481C1C}">
                <a14:useLocalDpi xmlns:a14="http://schemas.microsoft.com/office/drawing/2010/main" val="0"/>
              </a:ext>
            </a:extLst>
          </a:blip>
          <a:srcRect/>
          <a:stretch>
            <a:fillRect/>
          </a:stretch>
        </p:blipFill>
        <p:spPr bwMode="auto">
          <a:xfrm>
            <a:off x="998636" y="4149080"/>
            <a:ext cx="785813" cy="647700"/>
          </a:xfrm>
          <a:prstGeom prst="rect">
            <a:avLst/>
          </a:prstGeom>
          <a:solidFill>
            <a:schemeClr val="accent1"/>
          </a:solidFill>
          <a:ln>
            <a:noFill/>
          </a:ln>
        </p:spPr>
      </p:pic>
      <p:pic>
        <p:nvPicPr>
          <p:cNvPr id="32" name="Picture 6" descr="sennetWebProyectos">
            <a:hlinkClick r:id="rId9"/>
          </p:cNvPr>
          <p:cNvPicPr>
            <a:picLocks noChangeAspect="1" noChangeArrowheads="1"/>
          </p:cNvPicPr>
          <p:nvPr/>
        </p:nvPicPr>
        <p:blipFill>
          <a:blip r:embed="rId21" cstate="email">
            <a:extLst>
              <a:ext uri="{28A0092B-C50C-407E-A947-70E740481C1C}">
                <a14:useLocalDpi xmlns:a14="http://schemas.microsoft.com/office/drawing/2010/main" val="0"/>
              </a:ext>
            </a:extLst>
          </a:blip>
          <a:srcRect/>
          <a:stretch>
            <a:fillRect/>
          </a:stretch>
        </p:blipFill>
        <p:spPr bwMode="auto">
          <a:xfrm>
            <a:off x="1104999" y="2783904"/>
            <a:ext cx="573087" cy="573088"/>
          </a:xfrm>
          <a:prstGeom prst="rect">
            <a:avLst/>
          </a:prstGeom>
          <a:solidFill>
            <a:schemeClr val="accent1"/>
          </a:solidFill>
          <a:ln>
            <a:noFill/>
          </a:ln>
        </p:spPr>
      </p:pic>
      <p:pic>
        <p:nvPicPr>
          <p:cNvPr id="33" name="Picture 7" descr="seniorLogoPeque">
            <a:hlinkClick r:id="rId15"/>
          </p:cNvPr>
          <p:cNvPicPr>
            <a:picLocks noChangeAspect="1" noChangeArrowheads="1"/>
          </p:cNvPicPr>
          <p:nvPr/>
        </p:nvPicPr>
        <p:blipFill>
          <a:blip r:embed="rId22" cstate="email">
            <a:extLst>
              <a:ext uri="{28A0092B-C50C-407E-A947-70E740481C1C}">
                <a14:useLocalDpi xmlns:a14="http://schemas.microsoft.com/office/drawing/2010/main" val="0"/>
              </a:ext>
            </a:extLst>
          </a:blip>
          <a:srcRect/>
          <a:stretch>
            <a:fillRect/>
          </a:stretch>
        </p:blipFill>
        <p:spPr bwMode="auto">
          <a:xfrm>
            <a:off x="740668" y="4941168"/>
            <a:ext cx="1288961" cy="468000"/>
          </a:xfrm>
          <a:prstGeom prst="rect">
            <a:avLst/>
          </a:prstGeom>
          <a:solidFill>
            <a:schemeClr val="accent1"/>
          </a:solidFill>
          <a:ln>
            <a:noFill/>
          </a:ln>
        </p:spPr>
      </p:pic>
      <p:pic>
        <p:nvPicPr>
          <p:cNvPr id="34" name="Picture 8" descr="logInkscape">
            <a:hlinkClick r:id="rId6"/>
          </p:cNvPr>
          <p:cNvPicPr>
            <a:picLocks noChangeAspect="1" noChangeArrowheads="1"/>
          </p:cNvPicPr>
          <p:nvPr/>
        </p:nvPicPr>
        <p:blipFill>
          <a:blip r:embed="rId23" cstate="email">
            <a:extLst>
              <a:ext uri="{28A0092B-C50C-407E-A947-70E740481C1C}">
                <a14:useLocalDpi xmlns:a14="http://schemas.microsoft.com/office/drawing/2010/main" val="0"/>
              </a:ext>
            </a:extLst>
          </a:blip>
          <a:srcRect/>
          <a:stretch>
            <a:fillRect/>
          </a:stretch>
        </p:blipFill>
        <p:spPr bwMode="auto">
          <a:xfrm>
            <a:off x="4572000" y="1340768"/>
            <a:ext cx="1734337" cy="540000"/>
          </a:xfrm>
          <a:prstGeom prst="rect">
            <a:avLst/>
          </a:prstGeom>
          <a:solidFill>
            <a:schemeClr val="accent1"/>
          </a:solidFill>
          <a:ln>
            <a:noFill/>
          </a:ln>
        </p:spPr>
      </p:pic>
      <p:pic>
        <p:nvPicPr>
          <p:cNvPr id="35" name="Picture 9" descr="learning-coach-in-adult-education[1]">
            <a:hlinkClick r:id="rId10"/>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952599" y="2753518"/>
            <a:ext cx="973137" cy="592138"/>
          </a:xfrm>
          <a:prstGeom prst="rect">
            <a:avLst/>
          </a:prstGeom>
          <a:solidFill>
            <a:schemeClr val="accent1"/>
          </a:solidFill>
          <a:ln>
            <a:noFill/>
          </a:ln>
        </p:spPr>
      </p:pic>
      <p:pic>
        <p:nvPicPr>
          <p:cNvPr id="36" name="Picture 10" descr="lifestyles-project[1]">
            <a:hlinkClick r:id="rId8"/>
          </p:cNvPr>
          <p:cNvPicPr>
            <a:picLocks noChangeAspect="1" noChangeArrowheads="1"/>
          </p:cNvPicPr>
          <p:nvPr/>
        </p:nvPicPr>
        <p:blipFill>
          <a:blip r:embed="rId25" cstate="email">
            <a:extLst>
              <a:ext uri="{28A0092B-C50C-407E-A947-70E740481C1C}">
                <a14:useLocalDpi xmlns:a14="http://schemas.microsoft.com/office/drawing/2010/main" val="0"/>
              </a:ext>
            </a:extLst>
          </a:blip>
          <a:srcRect/>
          <a:stretch>
            <a:fillRect/>
          </a:stretch>
        </p:blipFill>
        <p:spPr bwMode="auto">
          <a:xfrm>
            <a:off x="4661293" y="2040732"/>
            <a:ext cx="1555750" cy="633412"/>
          </a:xfrm>
          <a:prstGeom prst="rect">
            <a:avLst/>
          </a:prstGeom>
          <a:solidFill>
            <a:schemeClr val="accent1"/>
          </a:solidFill>
          <a:ln>
            <a:noFill/>
          </a:ln>
        </p:spPr>
      </p:pic>
      <p:pic>
        <p:nvPicPr>
          <p:cNvPr id="40" name="Imagen 3">
            <a:hlinkClick r:id="rId12"/>
          </p:cNvPr>
          <p:cNvPicPr>
            <a:picLocks noChangeAspect="1"/>
          </p:cNvPicPr>
          <p:nvPr/>
        </p:nvPicPr>
        <p:blipFill>
          <a:blip r:embed="rId26" cstate="email">
            <a:extLst>
              <a:ext uri="{28A0092B-C50C-407E-A947-70E740481C1C}">
                <a14:useLocalDpi xmlns:a14="http://schemas.microsoft.com/office/drawing/2010/main" val="0"/>
              </a:ext>
            </a:extLst>
          </a:blip>
          <a:srcRect/>
          <a:stretch>
            <a:fillRect/>
          </a:stretch>
        </p:blipFill>
        <p:spPr bwMode="auto">
          <a:xfrm>
            <a:off x="5010316" y="3486851"/>
            <a:ext cx="742997" cy="576000"/>
          </a:xfrm>
          <a:prstGeom prst="rect">
            <a:avLst/>
          </a:prstGeom>
          <a:solidFill>
            <a:schemeClr val="accent1"/>
          </a:solidFill>
          <a:ln>
            <a:noFill/>
          </a:ln>
        </p:spPr>
      </p:pic>
      <p:pic>
        <p:nvPicPr>
          <p:cNvPr id="42" name="Imagen 5">
            <a:hlinkClick r:id="rId16"/>
          </p:cNvPr>
          <p:cNvPicPr>
            <a:picLocks noChangeAspect="1"/>
          </p:cNvPicPr>
          <p:nvPr/>
        </p:nvPicPr>
        <p:blipFill>
          <a:blip r:embed="rId27" cstate="email">
            <a:extLst>
              <a:ext uri="{28A0092B-C50C-407E-A947-70E740481C1C}">
                <a14:useLocalDpi xmlns:a14="http://schemas.microsoft.com/office/drawing/2010/main" val="0"/>
              </a:ext>
            </a:extLst>
          </a:blip>
          <a:srcRect/>
          <a:stretch>
            <a:fillRect/>
          </a:stretch>
        </p:blipFill>
        <p:spPr bwMode="auto">
          <a:xfrm>
            <a:off x="4819150" y="4867422"/>
            <a:ext cx="1125330" cy="612000"/>
          </a:xfrm>
          <a:prstGeom prst="rect">
            <a:avLst/>
          </a:prstGeom>
          <a:solidFill>
            <a:schemeClr val="accent1"/>
          </a:solidFill>
          <a:ln>
            <a:noFill/>
          </a:ln>
        </p:spPr>
      </p:pic>
      <p:sp>
        <p:nvSpPr>
          <p:cNvPr id="43" name="Rectangle 760"/>
          <p:cNvSpPr>
            <a:spLocks noChangeArrowheads="1"/>
          </p:cNvSpPr>
          <p:nvPr/>
        </p:nvSpPr>
        <p:spPr bwMode="auto">
          <a:xfrm>
            <a:off x="3597451" y="5975369"/>
            <a:ext cx="4369209" cy="460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txBody>
          <a:bodyPr wrap="none">
            <a:spAutoFit/>
          </a:bodyPr>
          <a:lstStyle>
            <a:lvl1pPr>
              <a:spcBef>
                <a:spcPct val="20000"/>
              </a:spcBef>
              <a:buClr>
                <a:srgbClr val="01646A"/>
              </a:buClr>
              <a:buSzPct val="90000"/>
              <a:buFont typeface="Wingdings" pitchFamily="2" charset="2"/>
              <a:buChar char="q"/>
              <a:defRPr sz="3200">
                <a:solidFill>
                  <a:srgbClr val="01646A"/>
                </a:solidFill>
                <a:latin typeface="Arial" pitchFamily="34" charset="0"/>
                <a:cs typeface="Arial" pitchFamily="34" charset="0"/>
              </a:defRPr>
            </a:lvl1pPr>
            <a:lvl2pPr marL="742950" indent="-285750">
              <a:spcBef>
                <a:spcPct val="20000"/>
              </a:spcBef>
              <a:buClr>
                <a:schemeClr val="accent1"/>
              </a:buClr>
              <a:buSzPct val="150000"/>
              <a:buChar char="•"/>
              <a:defRPr sz="2800">
                <a:solidFill>
                  <a:srgbClr val="01646A"/>
                </a:solidFill>
                <a:latin typeface="Arial" pitchFamily="34" charset="0"/>
                <a:cs typeface="Arial" pitchFamily="34" charset="0"/>
              </a:defRPr>
            </a:lvl2pPr>
            <a:lvl3pPr marL="1143000" indent="-228600">
              <a:spcBef>
                <a:spcPct val="20000"/>
              </a:spcBef>
              <a:buClr>
                <a:schemeClr val="tx1"/>
              </a:buClr>
              <a:buSzPct val="150000"/>
              <a:buChar char="•"/>
              <a:defRPr sz="2400">
                <a:solidFill>
                  <a:srgbClr val="01646A"/>
                </a:solidFill>
                <a:latin typeface="Arial" pitchFamily="34" charset="0"/>
                <a:cs typeface="Arial" pitchFamily="34" charset="0"/>
              </a:defRPr>
            </a:lvl3pPr>
            <a:lvl4pPr marL="1600200" indent="-228600">
              <a:spcBef>
                <a:spcPct val="20000"/>
              </a:spcBef>
              <a:buClr>
                <a:schemeClr val="tx2"/>
              </a:buClr>
              <a:buSzPct val="150000"/>
              <a:buChar char="•"/>
              <a:defRPr sz="2000">
                <a:solidFill>
                  <a:srgbClr val="01646A"/>
                </a:solidFill>
                <a:latin typeface="Arial" pitchFamily="34" charset="0"/>
                <a:cs typeface="Arial" pitchFamily="34" charset="0"/>
              </a:defRPr>
            </a:lvl4pPr>
            <a:lvl5pPr marL="2057400" indent="-228600">
              <a:spcBef>
                <a:spcPct val="20000"/>
              </a:spcBef>
              <a:buClr>
                <a:schemeClr val="folHlink"/>
              </a:buClr>
              <a:buSzPct val="150000"/>
              <a:buChar char="•"/>
              <a:defRPr sz="2000">
                <a:solidFill>
                  <a:srgbClr val="01646A"/>
                </a:solidFill>
                <a:latin typeface="Arial" pitchFamily="34" charset="0"/>
                <a:cs typeface="Arial" pitchFamily="34" charset="0"/>
              </a:defRPr>
            </a:lvl5pPr>
            <a:lvl6pPr marL="2514600" indent="-228600" eaLnBrk="0" fontAlgn="base" hangingPunct="0">
              <a:spcBef>
                <a:spcPct val="20000"/>
              </a:spcBef>
              <a:spcAft>
                <a:spcPct val="0"/>
              </a:spcAft>
              <a:buClr>
                <a:schemeClr val="folHlink"/>
              </a:buClr>
              <a:buSzPct val="150000"/>
              <a:buChar char="•"/>
              <a:defRPr sz="2000">
                <a:solidFill>
                  <a:srgbClr val="01646A"/>
                </a:solidFill>
                <a:latin typeface="Arial" pitchFamily="34" charset="0"/>
                <a:cs typeface="Arial" pitchFamily="34" charset="0"/>
              </a:defRPr>
            </a:lvl6pPr>
            <a:lvl7pPr marL="2971800" indent="-228600" eaLnBrk="0" fontAlgn="base" hangingPunct="0">
              <a:spcBef>
                <a:spcPct val="20000"/>
              </a:spcBef>
              <a:spcAft>
                <a:spcPct val="0"/>
              </a:spcAft>
              <a:buClr>
                <a:schemeClr val="folHlink"/>
              </a:buClr>
              <a:buSzPct val="150000"/>
              <a:buChar char="•"/>
              <a:defRPr sz="2000">
                <a:solidFill>
                  <a:srgbClr val="01646A"/>
                </a:solidFill>
                <a:latin typeface="Arial" pitchFamily="34" charset="0"/>
                <a:cs typeface="Arial" pitchFamily="34" charset="0"/>
              </a:defRPr>
            </a:lvl7pPr>
            <a:lvl8pPr marL="3429000" indent="-228600" eaLnBrk="0" fontAlgn="base" hangingPunct="0">
              <a:spcBef>
                <a:spcPct val="20000"/>
              </a:spcBef>
              <a:spcAft>
                <a:spcPct val="0"/>
              </a:spcAft>
              <a:buClr>
                <a:schemeClr val="folHlink"/>
              </a:buClr>
              <a:buSzPct val="150000"/>
              <a:buChar char="•"/>
              <a:defRPr sz="2000">
                <a:solidFill>
                  <a:srgbClr val="01646A"/>
                </a:solidFill>
                <a:latin typeface="Arial" pitchFamily="34" charset="0"/>
                <a:cs typeface="Arial" pitchFamily="34" charset="0"/>
              </a:defRPr>
            </a:lvl8pPr>
            <a:lvl9pPr marL="3886200" indent="-228600" eaLnBrk="0" fontAlgn="base" hangingPunct="0">
              <a:spcBef>
                <a:spcPct val="20000"/>
              </a:spcBef>
              <a:spcAft>
                <a:spcPct val="0"/>
              </a:spcAft>
              <a:buClr>
                <a:schemeClr val="folHlink"/>
              </a:buClr>
              <a:buSzPct val="150000"/>
              <a:buChar char="•"/>
              <a:defRPr sz="2000">
                <a:solidFill>
                  <a:srgbClr val="01646A"/>
                </a:solidFill>
                <a:latin typeface="Arial" pitchFamily="34" charset="0"/>
                <a:cs typeface="Arial" pitchFamily="34" charset="0"/>
              </a:defRPr>
            </a:lvl9pPr>
          </a:lstStyle>
          <a:p>
            <a:pPr>
              <a:lnSpc>
                <a:spcPct val="130000"/>
              </a:lnSpc>
              <a:spcBef>
                <a:spcPct val="50000"/>
              </a:spcBef>
              <a:buClrTx/>
              <a:buSzTx/>
              <a:buNone/>
            </a:pPr>
            <a:r>
              <a:rPr lang="es-ES" altLang="es-ES" sz="2000" b="1" dirty="0">
                <a:solidFill>
                  <a:schemeClr val="tx1"/>
                </a:solidFill>
                <a:latin typeface="+mj-lt"/>
                <a:hlinkClick r:id="rId28"/>
              </a:rPr>
              <a:t>https://web.ua.es/en/upua/projects/</a:t>
            </a:r>
            <a:endParaRPr lang="es-ES" altLang="es-ES" sz="2000" b="1" dirty="0">
              <a:solidFill>
                <a:schemeClr val="tx1"/>
              </a:solidFill>
              <a:latin typeface="+mj-lt"/>
            </a:endParaRPr>
          </a:p>
        </p:txBody>
      </p:sp>
      <p:pic>
        <p:nvPicPr>
          <p:cNvPr id="20482" name="Picture 2" descr="Logo BALL Project">
            <a:hlinkClick r:id="rId14"/>
          </p:cNvPr>
          <p:cNvPicPr>
            <a:picLocks noChangeAspect="1" noChangeArrowheads="1"/>
          </p:cNvPicPr>
          <p:nvPr/>
        </p:nvPicPr>
        <p:blipFill>
          <a:blip r:embed="rId29" cstate="email">
            <a:extLst>
              <a:ext uri="{28A0092B-C50C-407E-A947-70E740481C1C}">
                <a14:useLocalDpi xmlns:a14="http://schemas.microsoft.com/office/drawing/2010/main" val="0"/>
              </a:ext>
            </a:extLst>
          </a:blip>
          <a:srcRect/>
          <a:stretch>
            <a:fillRect/>
          </a:stretch>
        </p:blipFill>
        <p:spPr bwMode="auto">
          <a:xfrm>
            <a:off x="5096279" y="4177426"/>
            <a:ext cx="685777" cy="53132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799855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683568" y="0"/>
            <a:ext cx="8352928" cy="1080120"/>
          </a:xfrm>
        </p:spPr>
        <p:txBody>
          <a:bodyPr>
            <a:noAutofit/>
          </a:bodyPr>
          <a:lstStyle/>
          <a:p>
            <a:pPr algn="ctr"/>
            <a:r>
              <a:rPr lang="es-ES" sz="3200" b="1" dirty="0" smtClean="0">
                <a:solidFill>
                  <a:srgbClr val="0070C0"/>
                </a:solidFill>
              </a:rPr>
              <a:t>ACTIVITY IN RESEARCH, TRAINING AND PLANNING NETWORKS</a:t>
            </a:r>
            <a:endParaRPr lang="es-ES" sz="3200" b="1" dirty="0">
              <a:solidFill>
                <a:srgbClr val="0070C0"/>
              </a:solidFill>
            </a:endParaRPr>
          </a:p>
        </p:txBody>
      </p:sp>
      <p:sp>
        <p:nvSpPr>
          <p:cNvPr id="5" name="Content Placeholder 4"/>
          <p:cNvSpPr>
            <a:spLocks noGrp="1"/>
          </p:cNvSpPr>
          <p:nvPr>
            <p:ph idx="1"/>
            <p:custDataLst>
              <p:tags r:id="rId3"/>
            </p:custDataLst>
          </p:nvPr>
        </p:nvSpPr>
        <p:spPr>
          <a:xfrm>
            <a:off x="762000" y="980728"/>
            <a:ext cx="8130480" cy="3384376"/>
          </a:xfrm>
        </p:spPr>
        <p:txBody>
          <a:bodyPr>
            <a:noAutofit/>
          </a:bodyPr>
          <a:lstStyle/>
          <a:p>
            <a:pPr algn="just">
              <a:buFontTx/>
              <a:buAutoNum type="arabicPeriod"/>
              <a:defRPr/>
            </a:pPr>
            <a:r>
              <a:rPr lang="es-ES" sz="1700" b="1" dirty="0" err="1" smtClean="0">
                <a:solidFill>
                  <a:srgbClr val="000000"/>
                </a:solidFill>
                <a:latin typeface="+mj-lt"/>
              </a:rPr>
              <a:t>Valencian</a:t>
            </a:r>
            <a:r>
              <a:rPr lang="es-ES" sz="1700" b="1" dirty="0" smtClean="0">
                <a:solidFill>
                  <a:srgbClr val="000000"/>
                </a:solidFill>
                <a:latin typeface="+mj-lt"/>
              </a:rPr>
              <a:t> Council of Training </a:t>
            </a:r>
            <a:r>
              <a:rPr lang="es-ES" sz="1700" b="1" dirty="0" err="1" smtClean="0">
                <a:solidFill>
                  <a:srgbClr val="000000"/>
                </a:solidFill>
                <a:latin typeface="+mj-lt"/>
              </a:rPr>
              <a:t>for</a:t>
            </a:r>
            <a:r>
              <a:rPr lang="es-ES" sz="1700" b="1" dirty="0" smtClean="0">
                <a:solidFill>
                  <a:srgbClr val="000000"/>
                </a:solidFill>
                <a:latin typeface="+mj-lt"/>
              </a:rPr>
              <a:t> </a:t>
            </a:r>
            <a:r>
              <a:rPr lang="es-ES" sz="1700" b="1" dirty="0" err="1" smtClean="0">
                <a:solidFill>
                  <a:srgbClr val="000000"/>
                </a:solidFill>
                <a:latin typeface="+mj-lt"/>
              </a:rPr>
              <a:t>Adults</a:t>
            </a:r>
            <a:r>
              <a:rPr lang="es-ES" sz="1700" b="1" dirty="0" smtClean="0">
                <a:solidFill>
                  <a:srgbClr val="000000"/>
                </a:solidFill>
                <a:latin typeface="+mj-lt"/>
              </a:rPr>
              <a:t>: </a:t>
            </a:r>
            <a:r>
              <a:rPr lang="es-ES" sz="1700" dirty="0" err="1" smtClean="0">
                <a:solidFill>
                  <a:srgbClr val="000000"/>
                </a:solidFill>
                <a:latin typeface="+mj-lt"/>
              </a:rPr>
              <a:t>The</a:t>
            </a:r>
            <a:r>
              <a:rPr lang="es-ES" sz="1700" dirty="0" smtClean="0">
                <a:solidFill>
                  <a:srgbClr val="000000"/>
                </a:solidFill>
                <a:latin typeface="+mj-lt"/>
              </a:rPr>
              <a:t> </a:t>
            </a:r>
            <a:r>
              <a:rPr lang="es-ES" sz="1700" dirty="0" err="1" smtClean="0">
                <a:solidFill>
                  <a:srgbClr val="000000"/>
                </a:solidFill>
                <a:latin typeface="+mj-lt"/>
              </a:rPr>
              <a:t>University</a:t>
            </a:r>
            <a:r>
              <a:rPr lang="es-ES" sz="1700" dirty="0" smtClean="0">
                <a:solidFill>
                  <a:srgbClr val="000000"/>
                </a:solidFill>
                <a:latin typeface="+mj-lt"/>
              </a:rPr>
              <a:t> of Alicante </a:t>
            </a:r>
            <a:r>
              <a:rPr lang="es-ES" sz="1700" dirty="0" err="1" smtClean="0">
                <a:solidFill>
                  <a:srgbClr val="000000"/>
                </a:solidFill>
                <a:latin typeface="+mj-lt"/>
              </a:rPr>
              <a:t>coordinates</a:t>
            </a:r>
            <a:r>
              <a:rPr lang="es-ES" sz="1700" dirty="0" smtClean="0">
                <a:solidFill>
                  <a:srgbClr val="000000"/>
                </a:solidFill>
                <a:latin typeface="+mj-lt"/>
              </a:rPr>
              <a:t> </a:t>
            </a:r>
            <a:r>
              <a:rPr lang="es-ES" sz="1700" dirty="0" err="1" smtClean="0">
                <a:solidFill>
                  <a:srgbClr val="000000"/>
                </a:solidFill>
                <a:latin typeface="+mj-lt"/>
              </a:rPr>
              <a:t>the</a:t>
            </a:r>
            <a:r>
              <a:rPr lang="es-ES" sz="1700" dirty="0" smtClean="0">
                <a:solidFill>
                  <a:srgbClr val="000000"/>
                </a:solidFill>
                <a:latin typeface="+mj-lt"/>
              </a:rPr>
              <a:t> </a:t>
            </a:r>
            <a:r>
              <a:rPr lang="es-ES" sz="1700" dirty="0" err="1" smtClean="0">
                <a:solidFill>
                  <a:srgbClr val="000000"/>
                </a:solidFill>
                <a:latin typeface="+mj-lt"/>
              </a:rPr>
              <a:t>Working</a:t>
            </a:r>
            <a:r>
              <a:rPr lang="es-ES" sz="1700" dirty="0" smtClean="0">
                <a:solidFill>
                  <a:srgbClr val="000000"/>
                </a:solidFill>
                <a:latin typeface="+mj-lt"/>
              </a:rPr>
              <a:t> </a:t>
            </a:r>
            <a:r>
              <a:rPr lang="es-ES" sz="1700" dirty="0" err="1" smtClean="0">
                <a:solidFill>
                  <a:srgbClr val="000000"/>
                </a:solidFill>
                <a:latin typeface="+mj-lt"/>
              </a:rPr>
              <a:t>Committee</a:t>
            </a:r>
            <a:r>
              <a:rPr lang="es-ES" sz="1700" dirty="0" smtClean="0">
                <a:solidFill>
                  <a:srgbClr val="000000"/>
                </a:solidFill>
                <a:latin typeface="+mj-lt"/>
              </a:rPr>
              <a:t> </a:t>
            </a:r>
            <a:r>
              <a:rPr lang="es-ES" sz="1700" b="1" dirty="0" smtClean="0">
                <a:solidFill>
                  <a:srgbClr val="000000"/>
                </a:solidFill>
                <a:latin typeface="+mj-lt"/>
              </a:rPr>
              <a:t>“</a:t>
            </a:r>
            <a:r>
              <a:rPr lang="es-ES" sz="1700" b="1" dirty="0" err="1" smtClean="0">
                <a:solidFill>
                  <a:srgbClr val="000000"/>
                </a:solidFill>
                <a:latin typeface="+mj-lt"/>
              </a:rPr>
              <a:t>Overall</a:t>
            </a:r>
            <a:r>
              <a:rPr lang="es-ES" sz="1700" b="1" dirty="0" smtClean="0">
                <a:solidFill>
                  <a:srgbClr val="000000"/>
                </a:solidFill>
                <a:latin typeface="+mj-lt"/>
              </a:rPr>
              <a:t> </a:t>
            </a:r>
            <a:r>
              <a:rPr lang="es-ES" sz="1700" b="1" dirty="0" err="1" smtClean="0">
                <a:solidFill>
                  <a:srgbClr val="000000"/>
                </a:solidFill>
                <a:latin typeface="+mj-lt"/>
              </a:rPr>
              <a:t>planning</a:t>
            </a:r>
            <a:r>
              <a:rPr lang="es-ES" sz="1700" b="1" dirty="0" smtClean="0">
                <a:solidFill>
                  <a:srgbClr val="000000"/>
                </a:solidFill>
                <a:latin typeface="+mj-lt"/>
              </a:rPr>
              <a:t> of </a:t>
            </a:r>
            <a:r>
              <a:rPr lang="es-ES" sz="1700" b="1" dirty="0" err="1" smtClean="0">
                <a:solidFill>
                  <a:srgbClr val="000000"/>
                </a:solidFill>
                <a:latin typeface="+mj-lt"/>
              </a:rPr>
              <a:t>adults</a:t>
            </a:r>
            <a:r>
              <a:rPr lang="es-ES" sz="1700" b="1" dirty="0" smtClean="0">
                <a:solidFill>
                  <a:srgbClr val="000000"/>
                </a:solidFill>
                <a:latin typeface="+mj-lt"/>
              </a:rPr>
              <a:t>’ training,” </a:t>
            </a:r>
            <a:r>
              <a:rPr lang="es-ES" sz="1700" dirty="0" err="1" smtClean="0">
                <a:solidFill>
                  <a:srgbClr val="000000"/>
                </a:solidFill>
                <a:latin typeface="+mj-lt"/>
              </a:rPr>
              <a:t>which</a:t>
            </a:r>
            <a:r>
              <a:rPr lang="es-ES" sz="1700" dirty="0" smtClean="0">
                <a:solidFill>
                  <a:srgbClr val="000000"/>
                </a:solidFill>
                <a:latin typeface="+mj-lt"/>
              </a:rPr>
              <a:t> supervises </a:t>
            </a:r>
            <a:r>
              <a:rPr lang="es-ES" sz="1700" dirty="0" err="1" smtClean="0">
                <a:solidFill>
                  <a:srgbClr val="000000"/>
                </a:solidFill>
                <a:latin typeface="+mj-lt"/>
              </a:rPr>
              <a:t>the</a:t>
            </a:r>
            <a:r>
              <a:rPr lang="es-ES" sz="1700" dirty="0" smtClean="0">
                <a:solidFill>
                  <a:srgbClr val="000000"/>
                </a:solidFill>
                <a:latin typeface="+mj-lt"/>
              </a:rPr>
              <a:t> </a:t>
            </a:r>
            <a:r>
              <a:rPr lang="es-ES" sz="1700" dirty="0" err="1" smtClean="0">
                <a:solidFill>
                  <a:srgbClr val="000000"/>
                </a:solidFill>
                <a:latin typeface="+mj-lt"/>
              </a:rPr>
              <a:t>situation</a:t>
            </a:r>
            <a:r>
              <a:rPr lang="es-ES" sz="1700" dirty="0" smtClean="0">
                <a:solidFill>
                  <a:srgbClr val="000000"/>
                </a:solidFill>
                <a:latin typeface="+mj-lt"/>
              </a:rPr>
              <a:t> of </a:t>
            </a:r>
            <a:r>
              <a:rPr lang="es-ES" sz="1700" dirty="0" err="1" smtClean="0">
                <a:solidFill>
                  <a:srgbClr val="000000"/>
                </a:solidFill>
                <a:latin typeface="+mj-lt"/>
              </a:rPr>
              <a:t>such</a:t>
            </a:r>
            <a:r>
              <a:rPr lang="es-ES" sz="1700" dirty="0" smtClean="0">
                <a:solidFill>
                  <a:srgbClr val="000000"/>
                </a:solidFill>
                <a:latin typeface="+mj-lt"/>
              </a:rPr>
              <a:t> </a:t>
            </a:r>
            <a:r>
              <a:rPr lang="es-ES" sz="1700" dirty="0" err="1" smtClean="0">
                <a:solidFill>
                  <a:srgbClr val="000000"/>
                </a:solidFill>
                <a:latin typeface="+mj-lt"/>
              </a:rPr>
              <a:t>teaching</a:t>
            </a:r>
            <a:r>
              <a:rPr lang="es-ES" sz="1700" dirty="0" smtClean="0">
                <a:solidFill>
                  <a:srgbClr val="000000"/>
                </a:solidFill>
                <a:latin typeface="+mj-lt"/>
              </a:rPr>
              <a:t> </a:t>
            </a:r>
            <a:r>
              <a:rPr lang="es-ES" sz="1700" dirty="0" err="1" smtClean="0">
                <a:solidFill>
                  <a:srgbClr val="000000"/>
                </a:solidFill>
                <a:latin typeface="+mj-lt"/>
              </a:rPr>
              <a:t>schemes</a:t>
            </a:r>
            <a:r>
              <a:rPr lang="es-ES" sz="1700" dirty="0" smtClean="0">
                <a:solidFill>
                  <a:srgbClr val="000000"/>
                </a:solidFill>
                <a:latin typeface="+mj-lt"/>
              </a:rPr>
              <a:t> and </a:t>
            </a:r>
            <a:r>
              <a:rPr lang="es-ES" sz="1700" dirty="0" err="1" smtClean="0">
                <a:solidFill>
                  <a:srgbClr val="000000"/>
                </a:solidFill>
                <a:latin typeface="+mj-lt"/>
              </a:rPr>
              <a:t>their</a:t>
            </a:r>
            <a:r>
              <a:rPr lang="es-ES" sz="1700" dirty="0" smtClean="0">
                <a:solidFill>
                  <a:srgbClr val="000000"/>
                </a:solidFill>
                <a:latin typeface="+mj-lt"/>
              </a:rPr>
              <a:t> </a:t>
            </a:r>
            <a:r>
              <a:rPr lang="es-ES" sz="1700" dirty="0" err="1" smtClean="0">
                <a:solidFill>
                  <a:srgbClr val="000000"/>
                </a:solidFill>
                <a:latin typeface="+mj-lt"/>
              </a:rPr>
              <a:t>improvement</a:t>
            </a:r>
            <a:r>
              <a:rPr lang="es-ES" sz="1700" dirty="0" smtClean="0">
                <a:solidFill>
                  <a:srgbClr val="000000"/>
                </a:solidFill>
                <a:latin typeface="+mj-lt"/>
              </a:rPr>
              <a:t>, so </a:t>
            </a:r>
            <a:r>
              <a:rPr lang="es-ES" sz="1700" dirty="0" err="1" smtClean="0">
                <a:solidFill>
                  <a:srgbClr val="000000"/>
                </a:solidFill>
                <a:latin typeface="+mj-lt"/>
              </a:rPr>
              <a:t>that</a:t>
            </a:r>
            <a:r>
              <a:rPr lang="es-ES" sz="1700" dirty="0" smtClean="0">
                <a:solidFill>
                  <a:srgbClr val="000000"/>
                </a:solidFill>
                <a:latin typeface="+mj-lt"/>
              </a:rPr>
              <a:t> </a:t>
            </a:r>
            <a:r>
              <a:rPr lang="es-ES" sz="1700" dirty="0" err="1" smtClean="0">
                <a:solidFill>
                  <a:srgbClr val="000000"/>
                </a:solidFill>
                <a:latin typeface="+mj-lt"/>
              </a:rPr>
              <a:t>they</a:t>
            </a:r>
            <a:r>
              <a:rPr lang="es-ES" sz="1700" dirty="0" smtClean="0">
                <a:solidFill>
                  <a:srgbClr val="000000"/>
                </a:solidFill>
                <a:latin typeface="+mj-lt"/>
              </a:rPr>
              <a:t> can be </a:t>
            </a:r>
            <a:r>
              <a:rPr lang="es-ES" sz="1700" dirty="0" err="1" smtClean="0">
                <a:solidFill>
                  <a:srgbClr val="000000"/>
                </a:solidFill>
                <a:latin typeface="+mj-lt"/>
              </a:rPr>
              <a:t>properly</a:t>
            </a:r>
            <a:r>
              <a:rPr lang="es-ES" sz="1700" dirty="0" smtClean="0">
                <a:solidFill>
                  <a:srgbClr val="000000"/>
                </a:solidFill>
                <a:latin typeface="+mj-lt"/>
              </a:rPr>
              <a:t> </a:t>
            </a:r>
            <a:r>
              <a:rPr lang="es-ES" sz="1700" dirty="0" err="1" smtClean="0">
                <a:solidFill>
                  <a:srgbClr val="000000"/>
                </a:solidFill>
                <a:latin typeface="+mj-lt"/>
              </a:rPr>
              <a:t>recognised</a:t>
            </a:r>
            <a:r>
              <a:rPr lang="es-ES" sz="1700" dirty="0" smtClean="0">
                <a:solidFill>
                  <a:srgbClr val="000000"/>
                </a:solidFill>
                <a:latin typeface="+mj-lt"/>
              </a:rPr>
              <a:t> and </a:t>
            </a:r>
            <a:r>
              <a:rPr lang="es-ES" sz="1700" dirty="0" err="1" smtClean="0">
                <a:solidFill>
                  <a:srgbClr val="000000"/>
                </a:solidFill>
                <a:latin typeface="+mj-lt"/>
              </a:rPr>
              <a:t>put</a:t>
            </a:r>
            <a:r>
              <a:rPr lang="es-ES" sz="1700" dirty="0" smtClean="0">
                <a:solidFill>
                  <a:srgbClr val="000000"/>
                </a:solidFill>
                <a:latin typeface="+mj-lt"/>
              </a:rPr>
              <a:t> </a:t>
            </a:r>
            <a:r>
              <a:rPr lang="es-ES" sz="1700" dirty="0" err="1" smtClean="0">
                <a:solidFill>
                  <a:srgbClr val="000000"/>
                </a:solidFill>
                <a:latin typeface="+mj-lt"/>
              </a:rPr>
              <a:t>into</a:t>
            </a:r>
            <a:r>
              <a:rPr lang="es-ES" sz="1700" dirty="0" smtClean="0">
                <a:solidFill>
                  <a:srgbClr val="000000"/>
                </a:solidFill>
                <a:latin typeface="+mj-lt"/>
              </a:rPr>
              <a:t> </a:t>
            </a:r>
            <a:r>
              <a:rPr lang="es-ES" sz="1700" dirty="0" err="1" smtClean="0">
                <a:solidFill>
                  <a:srgbClr val="000000"/>
                </a:solidFill>
                <a:latin typeface="+mj-lt"/>
              </a:rPr>
              <a:t>practice</a:t>
            </a:r>
            <a:r>
              <a:rPr lang="es-ES" sz="1700" dirty="0" smtClean="0">
                <a:solidFill>
                  <a:srgbClr val="000000"/>
                </a:solidFill>
                <a:latin typeface="+mj-lt"/>
              </a:rPr>
              <a:t>. </a:t>
            </a:r>
            <a:endParaRPr lang="es-ES" sz="1700" dirty="0">
              <a:solidFill>
                <a:srgbClr val="000000"/>
              </a:solidFill>
              <a:latin typeface="+mj-lt"/>
            </a:endParaRPr>
          </a:p>
          <a:p>
            <a:pPr algn="just">
              <a:buFontTx/>
              <a:buAutoNum type="arabicPeriod"/>
              <a:defRPr/>
            </a:pPr>
            <a:r>
              <a:rPr lang="es-ES" sz="1700" b="1" dirty="0" smtClean="0">
                <a:solidFill>
                  <a:srgbClr val="000000"/>
                </a:solidFill>
                <a:latin typeface="+mj-lt"/>
              </a:rPr>
              <a:t>AEPUM – </a:t>
            </a:r>
            <a:r>
              <a:rPr lang="es-ES" sz="1700" b="1" dirty="0" err="1" smtClean="0">
                <a:solidFill>
                  <a:srgbClr val="000000"/>
                </a:solidFill>
                <a:latin typeface="+mj-lt"/>
              </a:rPr>
              <a:t>Spanish</a:t>
            </a:r>
            <a:r>
              <a:rPr lang="es-ES" sz="1700" b="1" dirty="0" smtClean="0">
                <a:solidFill>
                  <a:srgbClr val="000000"/>
                </a:solidFill>
                <a:latin typeface="+mj-lt"/>
              </a:rPr>
              <a:t> </a:t>
            </a:r>
            <a:r>
              <a:rPr lang="es-ES" sz="1700" b="1" dirty="0" err="1" smtClean="0">
                <a:solidFill>
                  <a:srgbClr val="000000"/>
                </a:solidFill>
                <a:latin typeface="+mj-lt"/>
              </a:rPr>
              <a:t>National</a:t>
            </a:r>
            <a:r>
              <a:rPr lang="es-ES" sz="1700" b="1" dirty="0" smtClean="0">
                <a:solidFill>
                  <a:srgbClr val="000000"/>
                </a:solidFill>
                <a:latin typeface="+mj-lt"/>
              </a:rPr>
              <a:t> </a:t>
            </a:r>
            <a:r>
              <a:rPr lang="es-ES" sz="1700" b="1" dirty="0" err="1" smtClean="0">
                <a:solidFill>
                  <a:srgbClr val="000000"/>
                </a:solidFill>
                <a:latin typeface="+mj-lt"/>
              </a:rPr>
              <a:t>Association</a:t>
            </a:r>
            <a:r>
              <a:rPr lang="es-ES" sz="1700" b="1" dirty="0" smtClean="0">
                <a:solidFill>
                  <a:srgbClr val="000000"/>
                </a:solidFill>
                <a:latin typeface="+mj-lt"/>
              </a:rPr>
              <a:t>  of </a:t>
            </a:r>
            <a:r>
              <a:rPr lang="es-ES" sz="1700" b="1" dirty="0" err="1" smtClean="0">
                <a:solidFill>
                  <a:srgbClr val="000000"/>
                </a:solidFill>
                <a:latin typeface="+mj-lt"/>
              </a:rPr>
              <a:t>Older</a:t>
            </a:r>
            <a:r>
              <a:rPr lang="es-ES" sz="1700" b="1" dirty="0" smtClean="0">
                <a:solidFill>
                  <a:srgbClr val="000000"/>
                </a:solidFill>
                <a:latin typeface="+mj-lt"/>
              </a:rPr>
              <a:t> </a:t>
            </a:r>
            <a:r>
              <a:rPr lang="es-ES" sz="1700" b="1" dirty="0" err="1" smtClean="0">
                <a:solidFill>
                  <a:srgbClr val="000000"/>
                </a:solidFill>
                <a:latin typeface="+mj-lt"/>
              </a:rPr>
              <a:t>Adult</a:t>
            </a:r>
            <a:r>
              <a:rPr lang="es-ES" sz="1700" b="1" dirty="0" smtClean="0">
                <a:solidFill>
                  <a:srgbClr val="000000"/>
                </a:solidFill>
                <a:latin typeface="+mj-lt"/>
              </a:rPr>
              <a:t> </a:t>
            </a:r>
            <a:r>
              <a:rPr lang="es-ES" sz="1700" b="1" dirty="0" err="1" smtClean="0">
                <a:solidFill>
                  <a:srgbClr val="000000"/>
                </a:solidFill>
                <a:latin typeface="+mj-lt"/>
              </a:rPr>
              <a:t>University</a:t>
            </a:r>
            <a:r>
              <a:rPr lang="es-ES" sz="1700" b="1" dirty="0" smtClean="0">
                <a:solidFill>
                  <a:srgbClr val="000000"/>
                </a:solidFill>
                <a:latin typeface="+mj-lt"/>
              </a:rPr>
              <a:t> </a:t>
            </a:r>
            <a:r>
              <a:rPr lang="es-ES" sz="1700" b="1" dirty="0" err="1" smtClean="0">
                <a:solidFill>
                  <a:srgbClr val="000000"/>
                </a:solidFill>
                <a:latin typeface="+mj-lt"/>
              </a:rPr>
              <a:t>Programmes</a:t>
            </a:r>
            <a:r>
              <a:rPr lang="es-ES" sz="1700" b="1" dirty="0" smtClean="0">
                <a:solidFill>
                  <a:srgbClr val="000000"/>
                </a:solidFill>
                <a:latin typeface="+mj-lt"/>
              </a:rPr>
              <a:t>. </a:t>
            </a:r>
            <a:r>
              <a:rPr lang="es-ES" sz="1700" dirty="0" err="1" smtClean="0">
                <a:solidFill>
                  <a:srgbClr val="000000"/>
                </a:solidFill>
                <a:latin typeface="+mj-lt"/>
              </a:rPr>
              <a:t>Created</a:t>
            </a:r>
            <a:r>
              <a:rPr lang="es-ES" sz="1700" dirty="0" smtClean="0">
                <a:solidFill>
                  <a:srgbClr val="000000"/>
                </a:solidFill>
                <a:latin typeface="+mj-lt"/>
              </a:rPr>
              <a:t> in </a:t>
            </a:r>
            <a:r>
              <a:rPr lang="es-ES" sz="1700" dirty="0">
                <a:solidFill>
                  <a:srgbClr val="000000"/>
                </a:solidFill>
                <a:latin typeface="+mj-lt"/>
              </a:rPr>
              <a:t>2004, </a:t>
            </a:r>
            <a:r>
              <a:rPr lang="es-ES" sz="1700" dirty="0" err="1" smtClean="0">
                <a:solidFill>
                  <a:srgbClr val="000000"/>
                </a:solidFill>
                <a:latin typeface="+mj-lt"/>
              </a:rPr>
              <a:t>it</a:t>
            </a:r>
            <a:r>
              <a:rPr lang="es-ES" sz="1700" dirty="0" smtClean="0">
                <a:solidFill>
                  <a:srgbClr val="000000"/>
                </a:solidFill>
                <a:latin typeface="+mj-lt"/>
              </a:rPr>
              <a:t> </a:t>
            </a:r>
            <a:r>
              <a:rPr lang="es-ES" sz="1700" dirty="0" err="1" smtClean="0">
                <a:solidFill>
                  <a:srgbClr val="000000"/>
                </a:solidFill>
                <a:latin typeface="+mj-lt"/>
              </a:rPr>
              <a:t>comprises</a:t>
            </a:r>
            <a:r>
              <a:rPr lang="es-ES" sz="1700" dirty="0" smtClean="0">
                <a:solidFill>
                  <a:srgbClr val="000000"/>
                </a:solidFill>
                <a:latin typeface="+mj-lt"/>
              </a:rPr>
              <a:t> 45 </a:t>
            </a:r>
            <a:r>
              <a:rPr lang="es-ES" sz="1700" dirty="0" err="1" smtClean="0">
                <a:solidFill>
                  <a:srgbClr val="000000"/>
                </a:solidFill>
                <a:latin typeface="+mj-lt"/>
              </a:rPr>
              <a:t>universities</a:t>
            </a:r>
            <a:r>
              <a:rPr lang="es-ES" sz="1700" dirty="0" smtClean="0">
                <a:solidFill>
                  <a:srgbClr val="000000"/>
                </a:solidFill>
                <a:latin typeface="+mj-lt"/>
              </a:rPr>
              <a:t> and </a:t>
            </a:r>
            <a:r>
              <a:rPr lang="es-ES" sz="1700" dirty="0" err="1" smtClean="0">
                <a:solidFill>
                  <a:srgbClr val="000000"/>
                </a:solidFill>
                <a:latin typeface="+mj-lt"/>
              </a:rPr>
              <a:t>caters</a:t>
            </a:r>
            <a:r>
              <a:rPr lang="es-ES" sz="1700" dirty="0" smtClean="0">
                <a:solidFill>
                  <a:srgbClr val="000000"/>
                </a:solidFill>
                <a:latin typeface="+mj-lt"/>
              </a:rPr>
              <a:t> </a:t>
            </a:r>
            <a:r>
              <a:rPr lang="es-ES" sz="1700" dirty="0" err="1" smtClean="0">
                <a:solidFill>
                  <a:srgbClr val="000000"/>
                </a:solidFill>
                <a:latin typeface="+mj-lt"/>
              </a:rPr>
              <a:t>for</a:t>
            </a:r>
            <a:r>
              <a:rPr lang="es-ES" sz="1700" dirty="0" smtClean="0">
                <a:solidFill>
                  <a:srgbClr val="000000"/>
                </a:solidFill>
                <a:latin typeface="+mj-lt"/>
              </a:rPr>
              <a:t> 50,000 </a:t>
            </a:r>
            <a:r>
              <a:rPr lang="es-ES" sz="1700" dirty="0" err="1" smtClean="0">
                <a:solidFill>
                  <a:srgbClr val="000000"/>
                </a:solidFill>
                <a:latin typeface="+mj-lt"/>
              </a:rPr>
              <a:t>students</a:t>
            </a:r>
            <a:r>
              <a:rPr lang="es-ES" sz="1700" dirty="0" smtClean="0">
                <a:solidFill>
                  <a:srgbClr val="000000"/>
                </a:solidFill>
                <a:latin typeface="+mj-lt"/>
              </a:rPr>
              <a:t>, UA </a:t>
            </a:r>
            <a:r>
              <a:rPr lang="es-ES" sz="1700" dirty="0" err="1" smtClean="0">
                <a:solidFill>
                  <a:srgbClr val="000000"/>
                </a:solidFill>
                <a:latin typeface="+mj-lt"/>
              </a:rPr>
              <a:t>occupying</a:t>
            </a:r>
            <a:r>
              <a:rPr lang="es-ES" sz="1700" dirty="0" smtClean="0">
                <a:solidFill>
                  <a:srgbClr val="000000"/>
                </a:solidFill>
                <a:latin typeface="+mj-lt"/>
              </a:rPr>
              <a:t> </a:t>
            </a:r>
            <a:r>
              <a:rPr lang="es-ES" sz="1700" dirty="0" err="1" smtClean="0">
                <a:solidFill>
                  <a:srgbClr val="000000"/>
                </a:solidFill>
                <a:latin typeface="+mj-lt"/>
              </a:rPr>
              <a:t>its</a:t>
            </a:r>
            <a:r>
              <a:rPr lang="es-ES" sz="1700" dirty="0" smtClean="0">
                <a:solidFill>
                  <a:srgbClr val="000000"/>
                </a:solidFill>
                <a:latin typeface="+mj-lt"/>
              </a:rPr>
              <a:t> </a:t>
            </a:r>
            <a:r>
              <a:rPr lang="es-ES" sz="1700" dirty="0" err="1" smtClean="0">
                <a:solidFill>
                  <a:srgbClr val="000000"/>
                </a:solidFill>
                <a:latin typeface="+mj-lt"/>
              </a:rPr>
              <a:t>presidency</a:t>
            </a:r>
            <a:r>
              <a:rPr lang="es-ES" sz="1700" dirty="0" smtClean="0">
                <a:solidFill>
                  <a:srgbClr val="000000"/>
                </a:solidFill>
                <a:latin typeface="+mj-lt"/>
              </a:rPr>
              <a:t> at </a:t>
            </a:r>
            <a:r>
              <a:rPr lang="es-ES" sz="1700" dirty="0" err="1" smtClean="0">
                <a:solidFill>
                  <a:srgbClr val="000000"/>
                </a:solidFill>
                <a:latin typeface="+mj-lt"/>
              </a:rPr>
              <a:t>present</a:t>
            </a:r>
            <a:r>
              <a:rPr lang="es-ES" sz="1700" dirty="0" smtClean="0">
                <a:solidFill>
                  <a:srgbClr val="000000"/>
                </a:solidFill>
                <a:latin typeface="+mj-lt"/>
              </a:rPr>
              <a:t>. </a:t>
            </a:r>
            <a:r>
              <a:rPr lang="es-ES" sz="1700" dirty="0">
                <a:solidFill>
                  <a:srgbClr val="000000"/>
                </a:solidFill>
                <a:hlinkClick r:id="rId6"/>
              </a:rPr>
              <a:t>http://www.aepumayores.org/</a:t>
            </a:r>
            <a:r>
              <a:rPr lang="es-ES" sz="1700" dirty="0">
                <a:solidFill>
                  <a:srgbClr val="000000"/>
                </a:solidFill>
              </a:rPr>
              <a:t> </a:t>
            </a:r>
            <a:endParaRPr lang="es-ES" sz="1700" dirty="0">
              <a:solidFill>
                <a:srgbClr val="000000"/>
              </a:solidFill>
              <a:latin typeface="+mj-lt"/>
            </a:endParaRPr>
          </a:p>
          <a:p>
            <a:pPr algn="just">
              <a:buFontTx/>
              <a:buAutoNum type="arabicPeriod"/>
              <a:defRPr/>
            </a:pPr>
            <a:r>
              <a:rPr lang="fr-FR" sz="1700" b="1" dirty="0" smtClean="0">
                <a:latin typeface="+mj-lt"/>
              </a:rPr>
              <a:t>XPUM CV – </a:t>
            </a:r>
            <a:r>
              <a:rPr lang="fr-FR" sz="1700" b="1" i="1" dirty="0" smtClean="0">
                <a:latin typeface="+mj-lt"/>
              </a:rPr>
              <a:t>Network of </a:t>
            </a:r>
            <a:r>
              <a:rPr lang="fr-FR" sz="1700" b="1" i="1" dirty="0" err="1" smtClean="0">
                <a:latin typeface="+mj-lt"/>
              </a:rPr>
              <a:t>Older</a:t>
            </a:r>
            <a:r>
              <a:rPr lang="fr-FR" sz="1700" b="1" i="1" dirty="0" smtClean="0">
                <a:latin typeface="+mj-lt"/>
              </a:rPr>
              <a:t> </a:t>
            </a:r>
            <a:r>
              <a:rPr lang="fr-FR" sz="1700" b="1" i="1" dirty="0" err="1" smtClean="0">
                <a:latin typeface="+mj-lt"/>
              </a:rPr>
              <a:t>Adult</a:t>
            </a:r>
            <a:r>
              <a:rPr lang="fr-FR" sz="1700" b="1" i="1" dirty="0" smtClean="0">
                <a:latin typeface="+mj-lt"/>
              </a:rPr>
              <a:t> </a:t>
            </a:r>
            <a:r>
              <a:rPr lang="fr-FR" sz="1700" b="1" i="1" dirty="0" err="1" smtClean="0">
                <a:latin typeface="+mj-lt"/>
              </a:rPr>
              <a:t>University</a:t>
            </a:r>
            <a:r>
              <a:rPr lang="fr-FR" sz="1700" b="1" i="1" dirty="0" smtClean="0">
                <a:latin typeface="+mj-lt"/>
              </a:rPr>
              <a:t> Programmes </a:t>
            </a:r>
            <a:r>
              <a:rPr lang="fr-FR" sz="1700" b="1" i="1" dirty="0" err="1" smtClean="0">
                <a:latin typeface="+mj-lt"/>
              </a:rPr>
              <a:t>offered</a:t>
            </a:r>
            <a:r>
              <a:rPr lang="fr-FR" sz="1700" b="1" i="1" dirty="0" smtClean="0">
                <a:latin typeface="+mj-lt"/>
              </a:rPr>
              <a:t> by </a:t>
            </a:r>
            <a:r>
              <a:rPr lang="fr-FR" sz="1700" b="1" i="1" dirty="0" err="1" smtClean="0">
                <a:latin typeface="+mj-lt"/>
              </a:rPr>
              <a:t>Valencian</a:t>
            </a:r>
            <a:r>
              <a:rPr lang="fr-FR" sz="1700" b="1" i="1" dirty="0" smtClean="0">
                <a:latin typeface="+mj-lt"/>
              </a:rPr>
              <a:t> Public </a:t>
            </a:r>
            <a:r>
              <a:rPr lang="fr-FR" sz="1700" b="1" i="1" dirty="0" err="1" smtClean="0">
                <a:latin typeface="+mj-lt"/>
              </a:rPr>
              <a:t>Universities</a:t>
            </a:r>
            <a:r>
              <a:rPr lang="fr-FR" sz="1700" b="1" i="1" dirty="0" smtClean="0">
                <a:latin typeface="+mj-lt"/>
              </a:rPr>
              <a:t>.</a:t>
            </a:r>
            <a:r>
              <a:rPr lang="fr-FR" sz="1700" b="1" dirty="0" smtClean="0">
                <a:latin typeface="+mj-lt"/>
              </a:rPr>
              <a:t> </a:t>
            </a:r>
            <a:r>
              <a:rPr lang="fr-FR" sz="1700" dirty="0" smtClean="0"/>
              <a:t>This </a:t>
            </a:r>
            <a:r>
              <a:rPr lang="fr-FR" sz="1700" dirty="0" err="1" smtClean="0"/>
              <a:t>is</a:t>
            </a:r>
            <a:r>
              <a:rPr lang="fr-FR" sz="1700" dirty="0" smtClean="0"/>
              <a:t> a network </a:t>
            </a:r>
            <a:r>
              <a:rPr lang="fr-FR" sz="1700" dirty="0" err="1" smtClean="0"/>
              <a:t>which</a:t>
            </a:r>
            <a:r>
              <a:rPr lang="fr-FR" sz="1700" dirty="0" smtClean="0"/>
              <a:t> has as </a:t>
            </a:r>
            <a:r>
              <a:rPr lang="fr-FR" sz="1700" dirty="0" err="1" smtClean="0"/>
              <a:t>its</a:t>
            </a:r>
            <a:r>
              <a:rPr lang="fr-FR" sz="1700" dirty="0" smtClean="0"/>
              <a:t> </a:t>
            </a:r>
            <a:r>
              <a:rPr lang="fr-FR" sz="1700" dirty="0" err="1" smtClean="0"/>
              <a:t>aim</a:t>
            </a:r>
            <a:r>
              <a:rPr lang="fr-FR" sz="1700" dirty="0" smtClean="0"/>
              <a:t> to </a:t>
            </a:r>
            <a:r>
              <a:rPr lang="fr-FR" sz="1700" dirty="0" err="1" smtClean="0"/>
              <a:t>undertake</a:t>
            </a:r>
            <a:r>
              <a:rPr lang="fr-FR" sz="1700" dirty="0" smtClean="0"/>
              <a:t> </a:t>
            </a:r>
            <a:r>
              <a:rPr lang="es-ES" sz="1700" b="1" dirty="0" err="1" smtClean="0">
                <a:solidFill>
                  <a:srgbClr val="000000"/>
                </a:solidFill>
              </a:rPr>
              <a:t>joint</a:t>
            </a:r>
            <a:r>
              <a:rPr lang="es-ES" sz="1700" b="1" dirty="0" smtClean="0">
                <a:solidFill>
                  <a:srgbClr val="000000"/>
                </a:solidFill>
              </a:rPr>
              <a:t> training, </a:t>
            </a:r>
            <a:r>
              <a:rPr lang="es-ES" sz="1700" b="1" dirty="0" err="1" smtClean="0">
                <a:solidFill>
                  <a:srgbClr val="000000"/>
                </a:solidFill>
              </a:rPr>
              <a:t>research</a:t>
            </a:r>
            <a:r>
              <a:rPr lang="es-ES" sz="1700" b="1" dirty="0" smtClean="0">
                <a:solidFill>
                  <a:srgbClr val="000000"/>
                </a:solidFill>
              </a:rPr>
              <a:t> and </a:t>
            </a:r>
            <a:r>
              <a:rPr lang="es-ES" sz="1700" b="1" dirty="0" err="1" smtClean="0">
                <a:solidFill>
                  <a:srgbClr val="000000"/>
                </a:solidFill>
              </a:rPr>
              <a:t>student</a:t>
            </a:r>
            <a:r>
              <a:rPr lang="es-ES" sz="1700" b="1" dirty="0" smtClean="0">
                <a:solidFill>
                  <a:srgbClr val="000000"/>
                </a:solidFill>
              </a:rPr>
              <a:t> </a:t>
            </a:r>
            <a:r>
              <a:rPr lang="es-ES" sz="1700" b="1" dirty="0" err="1" smtClean="0">
                <a:solidFill>
                  <a:srgbClr val="000000"/>
                </a:solidFill>
              </a:rPr>
              <a:t>exchange</a:t>
            </a:r>
            <a:r>
              <a:rPr lang="es-ES" sz="1700" b="1" dirty="0" smtClean="0">
                <a:solidFill>
                  <a:srgbClr val="000000"/>
                </a:solidFill>
              </a:rPr>
              <a:t> </a:t>
            </a:r>
            <a:r>
              <a:rPr lang="es-ES" sz="1700" b="1" dirty="0" err="1" smtClean="0">
                <a:solidFill>
                  <a:srgbClr val="000000"/>
                </a:solidFill>
              </a:rPr>
              <a:t>initiatives</a:t>
            </a:r>
            <a:r>
              <a:rPr lang="es-ES" sz="1700" dirty="0" smtClean="0">
                <a:solidFill>
                  <a:srgbClr val="000000"/>
                </a:solidFill>
              </a:rPr>
              <a:t>. UA </a:t>
            </a:r>
            <a:r>
              <a:rPr lang="es-ES" sz="1700" dirty="0" err="1" smtClean="0">
                <a:solidFill>
                  <a:srgbClr val="000000"/>
                </a:solidFill>
              </a:rPr>
              <a:t>currently</a:t>
            </a:r>
            <a:r>
              <a:rPr lang="es-ES" sz="1700" dirty="0" smtClean="0">
                <a:solidFill>
                  <a:srgbClr val="000000"/>
                </a:solidFill>
              </a:rPr>
              <a:t> </a:t>
            </a:r>
            <a:r>
              <a:rPr lang="es-ES" sz="1700" dirty="0" err="1" smtClean="0">
                <a:solidFill>
                  <a:srgbClr val="000000"/>
                </a:solidFill>
              </a:rPr>
              <a:t>chairs</a:t>
            </a:r>
            <a:r>
              <a:rPr lang="es-ES" sz="1700" dirty="0" smtClean="0">
                <a:solidFill>
                  <a:srgbClr val="000000"/>
                </a:solidFill>
              </a:rPr>
              <a:t> </a:t>
            </a:r>
            <a:r>
              <a:rPr lang="es-ES" sz="1700" dirty="0" err="1" smtClean="0">
                <a:solidFill>
                  <a:srgbClr val="000000"/>
                </a:solidFill>
              </a:rPr>
              <a:t>it</a:t>
            </a:r>
            <a:r>
              <a:rPr lang="es-ES" sz="1700" dirty="0" smtClean="0">
                <a:solidFill>
                  <a:srgbClr val="000000"/>
                </a:solidFill>
              </a:rPr>
              <a:t>. </a:t>
            </a:r>
            <a:r>
              <a:rPr lang="fr-FR" sz="1700" dirty="0">
                <a:hlinkClick r:id="rId7"/>
              </a:rPr>
              <a:t>http://www.xpumcv.es/ca</a:t>
            </a:r>
            <a:endParaRPr lang="es-ES" sz="1700" b="1" dirty="0">
              <a:solidFill>
                <a:srgbClr val="000000"/>
              </a:solidFill>
            </a:endParaRPr>
          </a:p>
          <a:p>
            <a:pPr algn="just">
              <a:buFontTx/>
              <a:buAutoNum type="arabicPeriod"/>
              <a:defRPr/>
            </a:pPr>
            <a:r>
              <a:rPr lang="es-ES" sz="1700" b="1" dirty="0" smtClean="0">
                <a:solidFill>
                  <a:srgbClr val="000000"/>
                </a:solidFill>
                <a:latin typeface="+mj-lt"/>
              </a:rPr>
              <a:t>XARXA </a:t>
            </a:r>
            <a:r>
              <a:rPr lang="es-ES" sz="1700" b="1" dirty="0">
                <a:solidFill>
                  <a:srgbClr val="000000"/>
                </a:solidFill>
                <a:latin typeface="+mj-lt"/>
              </a:rPr>
              <a:t>VIVES: </a:t>
            </a:r>
            <a:r>
              <a:rPr lang="es-ES" sz="1700" b="1" dirty="0" err="1" smtClean="0">
                <a:solidFill>
                  <a:srgbClr val="000000"/>
                </a:solidFill>
                <a:latin typeface="+mj-lt"/>
              </a:rPr>
              <a:t>Development</a:t>
            </a:r>
            <a:r>
              <a:rPr lang="es-ES" sz="1700" b="1" dirty="0" smtClean="0">
                <a:solidFill>
                  <a:srgbClr val="000000"/>
                </a:solidFill>
                <a:latin typeface="+mj-lt"/>
              </a:rPr>
              <a:t> of </a:t>
            </a:r>
            <a:r>
              <a:rPr lang="es-ES" sz="1700" b="1" dirty="0" err="1" smtClean="0">
                <a:solidFill>
                  <a:srgbClr val="000000"/>
                </a:solidFill>
                <a:latin typeface="+mj-lt"/>
              </a:rPr>
              <a:t>collaborations</a:t>
            </a:r>
            <a:r>
              <a:rPr lang="es-ES" sz="1700" b="1" dirty="0" smtClean="0">
                <a:solidFill>
                  <a:srgbClr val="000000"/>
                </a:solidFill>
                <a:latin typeface="+mj-lt"/>
              </a:rPr>
              <a:t> </a:t>
            </a:r>
            <a:r>
              <a:rPr lang="es-ES" sz="1700" b="1" dirty="0" err="1" smtClean="0">
                <a:solidFill>
                  <a:srgbClr val="000000"/>
                </a:solidFill>
                <a:latin typeface="+mj-lt"/>
              </a:rPr>
              <a:t>within</a:t>
            </a:r>
            <a:r>
              <a:rPr lang="es-ES" sz="1700" b="1" dirty="0" smtClean="0">
                <a:solidFill>
                  <a:srgbClr val="000000"/>
                </a:solidFill>
                <a:latin typeface="+mj-lt"/>
              </a:rPr>
              <a:t> </a:t>
            </a:r>
            <a:r>
              <a:rPr lang="es-ES" sz="1700" b="1" dirty="0" err="1" smtClean="0">
                <a:solidFill>
                  <a:srgbClr val="000000"/>
                </a:solidFill>
                <a:latin typeface="+mj-lt"/>
              </a:rPr>
              <a:t>the</a:t>
            </a:r>
            <a:r>
              <a:rPr lang="es-ES" sz="1700" b="1" dirty="0" smtClean="0">
                <a:solidFill>
                  <a:srgbClr val="000000"/>
                </a:solidFill>
                <a:latin typeface="+mj-lt"/>
              </a:rPr>
              <a:t> </a:t>
            </a:r>
            <a:r>
              <a:rPr lang="es-ES" sz="1700" b="1" dirty="0" err="1" smtClean="0">
                <a:solidFill>
                  <a:srgbClr val="000000"/>
                </a:solidFill>
                <a:latin typeface="+mj-lt"/>
              </a:rPr>
              <a:t>context</a:t>
            </a:r>
            <a:r>
              <a:rPr lang="es-ES" sz="1700" b="1" dirty="0" smtClean="0">
                <a:solidFill>
                  <a:srgbClr val="000000"/>
                </a:solidFill>
                <a:latin typeface="+mj-lt"/>
              </a:rPr>
              <a:t> of </a:t>
            </a:r>
            <a:r>
              <a:rPr lang="es-ES" sz="1700" b="1" dirty="0" err="1" smtClean="0">
                <a:solidFill>
                  <a:srgbClr val="000000"/>
                </a:solidFill>
                <a:latin typeface="+mj-lt"/>
              </a:rPr>
              <a:t>this</a:t>
            </a:r>
            <a:r>
              <a:rPr lang="es-ES" sz="1700" b="1" dirty="0" smtClean="0">
                <a:solidFill>
                  <a:srgbClr val="000000"/>
                </a:solidFill>
                <a:latin typeface="+mj-lt"/>
              </a:rPr>
              <a:t> NETWORK: </a:t>
            </a:r>
            <a:r>
              <a:rPr lang="es-ES" sz="1700" b="1" dirty="0" err="1" smtClean="0">
                <a:solidFill>
                  <a:srgbClr val="000000"/>
                </a:solidFill>
                <a:latin typeface="+mj-lt"/>
              </a:rPr>
              <a:t>September</a:t>
            </a:r>
            <a:r>
              <a:rPr lang="es-ES" sz="1700" b="1" dirty="0" smtClean="0">
                <a:solidFill>
                  <a:srgbClr val="000000"/>
                </a:solidFill>
                <a:latin typeface="+mj-lt"/>
              </a:rPr>
              <a:t> 21st-22nd  </a:t>
            </a:r>
            <a:r>
              <a:rPr lang="pt-BR" sz="1700" i="1" dirty="0" err="1" smtClean="0">
                <a:latin typeface="+mj-lt"/>
              </a:rPr>
              <a:t>Fòrum</a:t>
            </a:r>
            <a:r>
              <a:rPr lang="pt-BR" sz="1700" i="1" dirty="0" smtClean="0">
                <a:latin typeface="+mj-lt"/>
              </a:rPr>
              <a:t> </a:t>
            </a:r>
            <a:r>
              <a:rPr lang="pt-BR" sz="1700" i="1" dirty="0">
                <a:latin typeface="+mj-lt"/>
              </a:rPr>
              <a:t>Vives </a:t>
            </a:r>
            <a:r>
              <a:rPr lang="pt-BR" sz="1700" i="1" dirty="0" err="1" smtClean="0">
                <a:latin typeface="+mj-lt"/>
              </a:rPr>
              <a:t>Seminar</a:t>
            </a:r>
            <a:r>
              <a:rPr lang="pt-BR" sz="1700" i="1" dirty="0" smtClean="0">
                <a:latin typeface="+mj-lt"/>
              </a:rPr>
              <a:t> </a:t>
            </a:r>
            <a:r>
              <a:rPr lang="pt-BR" sz="1700" i="1" dirty="0" err="1" smtClean="0">
                <a:latin typeface="+mj-lt"/>
              </a:rPr>
              <a:t>on</a:t>
            </a:r>
            <a:r>
              <a:rPr lang="pt-BR" sz="1700" i="1" dirty="0" smtClean="0">
                <a:latin typeface="+mj-lt"/>
              </a:rPr>
              <a:t> </a:t>
            </a:r>
            <a:r>
              <a:rPr lang="pt-BR" sz="1700" i="1" dirty="0" err="1" smtClean="0">
                <a:latin typeface="+mj-lt"/>
              </a:rPr>
              <a:t>Senior</a:t>
            </a:r>
            <a:r>
              <a:rPr lang="pt-BR" sz="1700" i="1" dirty="0" smtClean="0">
                <a:latin typeface="+mj-lt"/>
              </a:rPr>
              <a:t> </a:t>
            </a:r>
            <a:r>
              <a:rPr lang="pt-BR" sz="1700" i="1" dirty="0" err="1" smtClean="0">
                <a:latin typeface="+mj-lt"/>
              </a:rPr>
              <a:t>Classrooms</a:t>
            </a:r>
            <a:endParaRPr lang="pt-BR" sz="1700" dirty="0">
              <a:solidFill>
                <a:srgbClr val="000000"/>
              </a:solidFill>
              <a:latin typeface="+mj-lt"/>
            </a:endParaRPr>
          </a:p>
        </p:txBody>
      </p:sp>
      <p:pic>
        <p:nvPicPr>
          <p:cNvPr id="6" name="Imagen 6"/>
          <p:cNvPicPr>
            <a:picLocks/>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397283" y="4617312"/>
            <a:ext cx="2160000" cy="1620000"/>
          </a:xfrm>
          <a:prstGeom prst="roundRect">
            <a:avLst>
              <a:gd name="adj" fmla="val 8594"/>
            </a:avLst>
          </a:prstGeom>
          <a:solidFill>
            <a:srgbClr val="FFFFFF">
              <a:shade val="85000"/>
            </a:srgbClr>
          </a:solidFill>
          <a:ln>
            <a:noFill/>
          </a:ln>
          <a:effectLst/>
          <a:extLst>
            <a:ext uri="{91240B29-F687-4F45-9708-019B960494DF}">
              <a14:hiddenLine xmlns:a14="http://schemas.microsoft.com/office/drawing/2010/main" w="9525">
                <a:solidFill>
                  <a:srgbClr val="000000"/>
                </a:solidFill>
                <a:miter lim="800000"/>
                <a:headEnd/>
                <a:tailEnd/>
              </a14:hiddenLine>
            </a:ext>
          </a:extLst>
        </p:spPr>
      </p:pic>
      <p:pic>
        <p:nvPicPr>
          <p:cNvPr id="8" name="Imagen 7"/>
          <p:cNvPicPr>
            <a:picLocks/>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708144" y="4617312"/>
            <a:ext cx="2160000" cy="1620000"/>
          </a:xfrm>
          <a:prstGeom prst="roundRect">
            <a:avLst>
              <a:gd name="adj" fmla="val 8594"/>
            </a:avLst>
          </a:prstGeom>
          <a:solidFill>
            <a:srgbClr val="FFFFFF">
              <a:shade val="85000"/>
            </a:srgbClr>
          </a:solidFill>
          <a:ln>
            <a:noFill/>
          </a:ln>
          <a:effectLst/>
          <a:extLst>
            <a:ext uri="{91240B29-F687-4F45-9708-019B960494DF}">
              <a14:hiddenLine xmlns:a14="http://schemas.microsoft.com/office/drawing/2010/main" w="9525">
                <a:solidFill>
                  <a:srgbClr val="000000"/>
                </a:solidFill>
                <a:miter lim="800000"/>
                <a:headEnd/>
                <a:tailEnd/>
              </a14:hiddenLine>
            </a:ext>
          </a:extLst>
        </p:spPr>
      </p:pic>
      <p:grpSp>
        <p:nvGrpSpPr>
          <p:cNvPr id="13" name="12 Grupo"/>
          <p:cNvGrpSpPr/>
          <p:nvPr/>
        </p:nvGrpSpPr>
        <p:grpSpPr>
          <a:xfrm>
            <a:off x="6012400" y="4617312"/>
            <a:ext cx="2160000" cy="1620000"/>
            <a:chOff x="5940392" y="4617312"/>
            <a:chExt cx="2160000" cy="1620000"/>
          </a:xfrm>
        </p:grpSpPr>
        <p:pic>
          <p:nvPicPr>
            <p:cNvPr id="9" name="Imagen 8"/>
            <p:cNvPicPr>
              <a:picLocks noChangeAspect="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5940392" y="5489701"/>
              <a:ext cx="2160000" cy="747611"/>
            </a:xfrm>
            <a:prstGeom prst="roundRect">
              <a:avLst>
                <a:gd name="adj" fmla="val 8594"/>
              </a:avLst>
            </a:prstGeom>
            <a:solidFill>
              <a:srgbClr val="FFFFFF">
                <a:shade val="85000"/>
              </a:srgbClr>
            </a:solidFill>
            <a:ln>
              <a:noFill/>
            </a:ln>
            <a:effectLst/>
            <a:extLst>
              <a:ext uri="{91240B29-F687-4F45-9708-019B960494DF}">
                <a14:hiddenLine xmlns:a14="http://schemas.microsoft.com/office/drawing/2010/main" w="9525">
                  <a:solidFill>
                    <a:srgbClr val="000000"/>
                  </a:solidFill>
                  <a:miter lim="800000"/>
                  <a:headEnd/>
                  <a:tailEnd/>
                </a14:hiddenLine>
              </a:ext>
            </a:extLst>
          </p:spPr>
        </p:pic>
        <p:pic>
          <p:nvPicPr>
            <p:cNvPr id="10" name="Imagen 2"/>
            <p:cNvPicPr>
              <a:picLocks noChangeAspect="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5940392" y="4861221"/>
              <a:ext cx="2160000" cy="728019"/>
            </a:xfrm>
            <a:prstGeom prst="roundRect">
              <a:avLst>
                <a:gd name="adj" fmla="val 8594"/>
              </a:avLst>
            </a:prstGeom>
            <a:solidFill>
              <a:srgbClr val="FFFFFF">
                <a:shade val="85000"/>
              </a:srgbClr>
            </a:solidFill>
            <a:ln>
              <a:noFill/>
            </a:ln>
            <a:effectLst/>
            <a:extLst>
              <a:ext uri="{91240B29-F687-4F45-9708-019B960494DF}">
                <a14:hiddenLine xmlns:a14="http://schemas.microsoft.com/office/drawing/2010/main" w="9525">
                  <a:solidFill>
                    <a:srgbClr val="000000"/>
                  </a:solidFill>
                  <a:miter lim="800000"/>
                  <a:headEnd/>
                  <a:tailEnd/>
                </a14:hiddenLine>
              </a:ext>
            </a:extLst>
          </p:spPr>
        </p:pic>
        <p:pic>
          <p:nvPicPr>
            <p:cNvPr id="11" name="Imagen 3"/>
            <p:cNvPicPr>
              <a:picLocks noChangeAspect="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5940392" y="4617312"/>
              <a:ext cx="2160000" cy="267593"/>
            </a:xfrm>
            <a:prstGeom prst="roundRect">
              <a:avLst>
                <a:gd name="adj" fmla="val 8594"/>
              </a:avLst>
            </a:prstGeom>
            <a:solidFill>
              <a:srgbClr val="FFFFFF">
                <a:shade val="85000"/>
              </a:srgbClr>
            </a:solidFill>
            <a:ln>
              <a:noFill/>
            </a:ln>
            <a:effectLst/>
            <a:extLst>
              <a:ext uri="{91240B29-F687-4F45-9708-019B960494DF}">
                <a14:hiddenLine xmlns:a14="http://schemas.microsoft.com/office/drawing/2010/main" w="9525">
                  <a:solidFill>
                    <a:srgbClr val="000000"/>
                  </a:solidFill>
                  <a:miter lim="800000"/>
                  <a:headEnd/>
                  <a:tailEnd/>
                </a14:hiddenLine>
              </a:ext>
            </a:extLst>
          </p:spPr>
        </p:pic>
      </p:grpSp>
    </p:spTree>
    <p:custDataLst>
      <p:tags r:id="rId1"/>
    </p:custDataLst>
    <p:extLst>
      <p:ext uri="{BB962C8B-B14F-4D97-AF65-F5344CB8AC3E}">
        <p14:creationId xmlns:p14="http://schemas.microsoft.com/office/powerpoint/2010/main" val="27730914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683568" y="0"/>
            <a:ext cx="8352928" cy="720080"/>
          </a:xfrm>
        </p:spPr>
        <p:txBody>
          <a:bodyPr>
            <a:noAutofit/>
          </a:bodyPr>
          <a:lstStyle/>
          <a:p>
            <a:pPr algn="ctr"/>
            <a:r>
              <a:rPr lang="es-ES" sz="2600" b="1" dirty="0" smtClean="0">
                <a:solidFill>
                  <a:srgbClr val="0070C0"/>
                </a:solidFill>
              </a:rPr>
              <a:t>INTERNATIONAL NETWORKS TO WHICH UPUA BELONGS</a:t>
            </a:r>
            <a:endParaRPr lang="es-ES" sz="2600" b="1" dirty="0">
              <a:solidFill>
                <a:srgbClr val="0070C0"/>
              </a:solidFill>
            </a:endParaRPr>
          </a:p>
        </p:txBody>
      </p:sp>
      <p:sp>
        <p:nvSpPr>
          <p:cNvPr id="5" name="Content Placeholder 4"/>
          <p:cNvSpPr>
            <a:spLocks noGrp="1"/>
          </p:cNvSpPr>
          <p:nvPr>
            <p:ph idx="1"/>
            <p:custDataLst>
              <p:tags r:id="rId3"/>
            </p:custDataLst>
          </p:nvPr>
        </p:nvSpPr>
        <p:spPr>
          <a:xfrm>
            <a:off x="762000" y="620688"/>
            <a:ext cx="8130480" cy="5616624"/>
          </a:xfrm>
        </p:spPr>
        <p:txBody>
          <a:bodyPr>
            <a:noAutofit/>
          </a:bodyPr>
          <a:lstStyle/>
          <a:p>
            <a:pPr marL="0" indent="0" algn="just">
              <a:spcBef>
                <a:spcPct val="0"/>
              </a:spcBef>
              <a:buClrTx/>
              <a:buSzTx/>
              <a:buFontTx/>
              <a:buNone/>
            </a:pPr>
            <a:r>
              <a:rPr lang="es-ES" altLang="en-US" sz="1800" dirty="0" err="1" smtClean="0">
                <a:solidFill>
                  <a:srgbClr val="222222"/>
                </a:solidFill>
                <a:latin typeface="Calibri" pitchFamily="34" charset="0"/>
                <a:cs typeface="Calibri" pitchFamily="34" charset="0"/>
              </a:rPr>
              <a:t>Within</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this</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international</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network</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it</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carries</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out</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collaborations</a:t>
            </a:r>
            <a:r>
              <a:rPr lang="es-ES" altLang="en-US" sz="1800" dirty="0" smtClean="0">
                <a:solidFill>
                  <a:srgbClr val="222222"/>
                </a:solidFill>
                <a:latin typeface="Calibri" pitchFamily="34" charset="0"/>
                <a:cs typeface="Calibri" pitchFamily="34" charset="0"/>
              </a:rPr>
              <a:t> and </a:t>
            </a:r>
            <a:r>
              <a:rPr lang="es-ES" altLang="en-US" sz="1800" dirty="0" err="1" smtClean="0">
                <a:solidFill>
                  <a:srgbClr val="222222"/>
                </a:solidFill>
                <a:latin typeface="Calibri" pitchFamily="34" charset="0"/>
                <a:cs typeface="Calibri" pitchFamily="34" charset="0"/>
              </a:rPr>
              <a:t>develops</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exchanges</a:t>
            </a:r>
            <a:r>
              <a:rPr lang="es-ES" altLang="en-US" sz="1800" dirty="0" smtClean="0">
                <a:solidFill>
                  <a:srgbClr val="222222"/>
                </a:solidFill>
                <a:latin typeface="Calibri" pitchFamily="34" charset="0"/>
                <a:cs typeface="Calibri" pitchFamily="34" charset="0"/>
              </a:rPr>
              <a:t> of </a:t>
            </a:r>
            <a:r>
              <a:rPr lang="es-ES" altLang="en-US" sz="1800" dirty="0" err="1" smtClean="0">
                <a:solidFill>
                  <a:srgbClr val="222222"/>
                </a:solidFill>
                <a:latin typeface="Calibri" pitchFamily="34" charset="0"/>
                <a:cs typeface="Calibri" pitchFamily="34" charset="0"/>
              </a:rPr>
              <a:t>experiences</a:t>
            </a:r>
            <a:r>
              <a:rPr lang="es-ES" altLang="en-US" sz="1800" dirty="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along</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with</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best</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practices</a:t>
            </a:r>
            <a:r>
              <a:rPr lang="es-ES" altLang="en-US" sz="1800" dirty="0" smtClean="0">
                <a:solidFill>
                  <a:srgbClr val="222222"/>
                </a:solidFill>
                <a:latin typeface="Calibri" pitchFamily="34" charset="0"/>
                <a:cs typeface="Calibri" pitchFamily="34" charset="0"/>
              </a:rPr>
              <a:t> in </a:t>
            </a:r>
            <a:r>
              <a:rPr lang="es-ES" altLang="en-US" sz="1800" dirty="0" err="1" smtClean="0">
                <a:solidFill>
                  <a:srgbClr val="222222"/>
                </a:solidFill>
                <a:latin typeface="Calibri" pitchFamily="34" charset="0"/>
                <a:cs typeface="Calibri" pitchFamily="34" charset="0"/>
              </a:rPr>
              <a:t>management</a:t>
            </a:r>
            <a:r>
              <a:rPr lang="es-ES" altLang="en-US" sz="1800" dirty="0" smtClean="0">
                <a:solidFill>
                  <a:srgbClr val="222222"/>
                </a:solidFill>
                <a:latin typeface="Calibri" pitchFamily="34" charset="0"/>
                <a:cs typeface="Calibri" pitchFamily="34" charset="0"/>
              </a:rPr>
              <a:t>, training and </a:t>
            </a:r>
            <a:r>
              <a:rPr lang="es-ES" altLang="en-US" sz="1800" dirty="0" err="1" smtClean="0">
                <a:solidFill>
                  <a:srgbClr val="222222"/>
                </a:solidFill>
                <a:latin typeface="Calibri" pitchFamily="34" charset="0"/>
                <a:cs typeface="Calibri" pitchFamily="34" charset="0"/>
              </a:rPr>
              <a:t>research</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with</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Spanish</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universities</a:t>
            </a:r>
            <a:r>
              <a:rPr lang="es-ES" altLang="en-US" sz="1800" dirty="0" smtClean="0">
                <a:solidFill>
                  <a:srgbClr val="222222"/>
                </a:solidFill>
                <a:latin typeface="Calibri" pitchFamily="34" charset="0"/>
                <a:cs typeface="Calibri" pitchFamily="34" charset="0"/>
              </a:rPr>
              <a:t> as </a:t>
            </a:r>
            <a:r>
              <a:rPr lang="es-ES" altLang="en-US" sz="1800" dirty="0" err="1" smtClean="0">
                <a:solidFill>
                  <a:srgbClr val="222222"/>
                </a:solidFill>
                <a:latin typeface="Calibri" pitchFamily="34" charset="0"/>
                <a:cs typeface="Calibri" pitchFamily="34" charset="0"/>
              </a:rPr>
              <a:t>well</a:t>
            </a:r>
            <a:r>
              <a:rPr lang="es-ES" altLang="en-US" sz="1800" dirty="0" smtClean="0">
                <a:solidFill>
                  <a:srgbClr val="222222"/>
                </a:solidFill>
                <a:latin typeface="Calibri" pitchFamily="34" charset="0"/>
                <a:cs typeface="Calibri" pitchFamily="34" charset="0"/>
              </a:rPr>
              <a:t> as </a:t>
            </a:r>
            <a:r>
              <a:rPr lang="es-ES" altLang="en-US" sz="1800" dirty="0" err="1" smtClean="0">
                <a:solidFill>
                  <a:srgbClr val="222222"/>
                </a:solidFill>
                <a:latin typeface="Calibri" pitchFamily="34" charset="0"/>
                <a:cs typeface="Calibri" pitchFamily="34" charset="0"/>
              </a:rPr>
              <a:t>with</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other</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educational</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institutions</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internationally</a:t>
            </a:r>
            <a:r>
              <a:rPr lang="es-ES" altLang="en-US" sz="1800" dirty="0" smtClean="0">
                <a:solidFill>
                  <a:srgbClr val="222222"/>
                </a:solidFill>
                <a:latin typeface="Calibri" pitchFamily="34" charset="0"/>
                <a:cs typeface="Calibri" pitchFamily="34" charset="0"/>
              </a:rPr>
              <a:t>. </a:t>
            </a:r>
            <a:endParaRPr lang="es-ES" altLang="en-US" sz="1600" dirty="0">
              <a:latin typeface="Calibri" pitchFamily="34" charset="0"/>
              <a:ea typeface="Calibri" pitchFamily="34" charset="0"/>
              <a:cs typeface="Times New Roman" pitchFamily="18" charset="0"/>
            </a:endParaRPr>
          </a:p>
          <a:p>
            <a:pPr algn="just">
              <a:spcBef>
                <a:spcPct val="0"/>
              </a:spcBef>
            </a:pPr>
            <a:r>
              <a:rPr lang="es-ES" altLang="en-US" sz="1900" b="1" dirty="0" smtClean="0">
                <a:solidFill>
                  <a:srgbClr val="222222"/>
                </a:solidFill>
                <a:latin typeface="Calibri" pitchFamily="34" charset="0"/>
                <a:cs typeface="Calibri" pitchFamily="34" charset="0"/>
              </a:rPr>
              <a:t>AGM</a:t>
            </a:r>
            <a:r>
              <a:rPr lang="es-ES" altLang="en-US" sz="1900" b="1" dirty="0">
                <a:solidFill>
                  <a:srgbClr val="222222"/>
                </a:solidFill>
                <a:latin typeface="Calibri" pitchFamily="34" charset="0"/>
                <a:cs typeface="Calibri" pitchFamily="34" charset="0"/>
              </a:rPr>
              <a:t>:</a:t>
            </a:r>
            <a:r>
              <a:rPr lang="es-ES" altLang="en-US" sz="1900" dirty="0">
                <a:solidFill>
                  <a:srgbClr val="222222"/>
                </a:solidFill>
                <a:latin typeface="Calibri" pitchFamily="34" charset="0"/>
                <a:cs typeface="Calibri" pitchFamily="34" charset="0"/>
              </a:rPr>
              <a:t> </a:t>
            </a:r>
            <a:r>
              <a:rPr lang="es-ES" altLang="en-US" sz="1900" dirty="0" err="1" smtClean="0">
                <a:latin typeface="Calibri" pitchFamily="34" charset="0"/>
                <a:cs typeface="Calibri" pitchFamily="34" charset="0"/>
              </a:rPr>
              <a:t>Gerontological</a:t>
            </a:r>
            <a:r>
              <a:rPr lang="es-ES" altLang="en-US" sz="1900" dirty="0" smtClean="0">
                <a:latin typeface="Calibri" pitchFamily="34" charset="0"/>
                <a:cs typeface="Calibri" pitchFamily="34" charset="0"/>
              </a:rPr>
              <a:t> </a:t>
            </a:r>
            <a:r>
              <a:rPr lang="es-ES" altLang="en-US" sz="1900" dirty="0" err="1" smtClean="0">
                <a:latin typeface="Calibri" pitchFamily="34" charset="0"/>
                <a:cs typeface="Calibri" pitchFamily="34" charset="0"/>
              </a:rPr>
              <a:t>Association</a:t>
            </a:r>
            <a:r>
              <a:rPr lang="es-ES" altLang="en-US" sz="1900" dirty="0" smtClean="0">
                <a:latin typeface="Calibri" pitchFamily="34" charset="0"/>
                <a:cs typeface="Calibri" pitchFamily="34" charset="0"/>
              </a:rPr>
              <a:t> of </a:t>
            </a:r>
            <a:r>
              <a:rPr lang="es-ES" altLang="en-US" sz="1900" dirty="0" err="1" smtClean="0">
                <a:latin typeface="Calibri" pitchFamily="34" charset="0"/>
                <a:cs typeface="Calibri" pitchFamily="34" charset="0"/>
              </a:rPr>
              <a:t>the</a:t>
            </a:r>
            <a:r>
              <a:rPr lang="es-ES" altLang="en-US" sz="1900" dirty="0" smtClean="0">
                <a:latin typeface="Calibri" pitchFamily="34" charset="0"/>
                <a:cs typeface="Calibri" pitchFamily="34" charset="0"/>
              </a:rPr>
              <a:t> </a:t>
            </a:r>
            <a:r>
              <a:rPr lang="es-ES" altLang="en-US" sz="1900" dirty="0" err="1" smtClean="0">
                <a:latin typeface="Calibri" pitchFamily="34" charset="0"/>
                <a:cs typeface="Calibri" pitchFamily="34" charset="0"/>
              </a:rPr>
              <a:t>Mediterranean</a:t>
            </a:r>
            <a:r>
              <a:rPr lang="es-ES" altLang="en-US" sz="1900" dirty="0" smtClean="0">
                <a:latin typeface="Calibri" pitchFamily="34" charset="0"/>
                <a:cs typeface="Calibri" pitchFamily="34" charset="0"/>
              </a:rPr>
              <a:t> – </a:t>
            </a:r>
            <a:r>
              <a:rPr lang="es-ES" altLang="en-US" sz="1900" dirty="0" err="1" smtClean="0">
                <a:solidFill>
                  <a:srgbClr val="222222"/>
                </a:solidFill>
                <a:latin typeface="Calibri" pitchFamily="34" charset="0"/>
                <a:cs typeface="Calibri" pitchFamily="34" charset="0"/>
              </a:rPr>
              <a:t>dedicated</a:t>
            </a:r>
            <a:r>
              <a:rPr lang="es-ES" altLang="en-US" sz="1900" dirty="0" smtClean="0">
                <a:solidFill>
                  <a:srgbClr val="222222"/>
                </a:solidFill>
                <a:latin typeface="Calibri" pitchFamily="34" charset="0"/>
                <a:cs typeface="Calibri" pitchFamily="34" charset="0"/>
              </a:rPr>
              <a:t> to </a:t>
            </a:r>
            <a:r>
              <a:rPr lang="es-ES" altLang="en-US" sz="1900" dirty="0" err="1" smtClean="0">
                <a:solidFill>
                  <a:srgbClr val="222222"/>
                </a:solidFill>
                <a:latin typeface="Calibri" pitchFamily="34" charset="0"/>
                <a:cs typeface="Calibri" pitchFamily="34" charset="0"/>
              </a:rPr>
              <a:t>the</a:t>
            </a:r>
            <a:r>
              <a:rPr lang="es-ES" altLang="en-US" sz="1900" dirty="0" smtClean="0">
                <a:solidFill>
                  <a:srgbClr val="222222"/>
                </a:solidFill>
                <a:latin typeface="Calibri" pitchFamily="34" charset="0"/>
                <a:cs typeface="Calibri" pitchFamily="34" charset="0"/>
              </a:rPr>
              <a:t> </a:t>
            </a:r>
            <a:r>
              <a:rPr lang="es-ES" altLang="en-US" sz="1900" dirty="0" err="1" smtClean="0">
                <a:solidFill>
                  <a:srgbClr val="222222"/>
                </a:solidFill>
                <a:latin typeface="Calibri" pitchFamily="34" charset="0"/>
                <a:cs typeface="Calibri" pitchFamily="34" charset="0"/>
              </a:rPr>
              <a:t>promotion</a:t>
            </a:r>
            <a:r>
              <a:rPr lang="es-ES" altLang="en-US" sz="1900" dirty="0" smtClean="0">
                <a:solidFill>
                  <a:srgbClr val="222222"/>
                </a:solidFill>
                <a:latin typeface="Calibri" pitchFamily="34" charset="0"/>
                <a:cs typeface="Calibri" pitchFamily="34" charset="0"/>
              </a:rPr>
              <a:t> and </a:t>
            </a:r>
            <a:r>
              <a:rPr lang="es-ES" altLang="en-US" sz="1900" dirty="0" err="1" smtClean="0">
                <a:solidFill>
                  <a:srgbClr val="222222"/>
                </a:solidFill>
                <a:latin typeface="Calibri" pitchFamily="34" charset="0"/>
                <a:cs typeface="Calibri" pitchFamily="34" charset="0"/>
              </a:rPr>
              <a:t>progress</a:t>
            </a:r>
            <a:r>
              <a:rPr lang="es-ES" altLang="en-US" sz="1900" dirty="0" smtClean="0">
                <a:solidFill>
                  <a:srgbClr val="222222"/>
                </a:solidFill>
                <a:latin typeface="Calibri" pitchFamily="34" charset="0"/>
                <a:cs typeface="Calibri" pitchFamily="34" charset="0"/>
              </a:rPr>
              <a:t> of </a:t>
            </a:r>
            <a:r>
              <a:rPr lang="es-ES" altLang="en-US" sz="1900" dirty="0" err="1" smtClean="0">
                <a:solidFill>
                  <a:srgbClr val="222222"/>
                </a:solidFill>
                <a:latin typeface="Calibri" pitchFamily="34" charset="0"/>
                <a:cs typeface="Calibri" pitchFamily="34" charset="0"/>
              </a:rPr>
              <a:t>gerontology</a:t>
            </a:r>
            <a:r>
              <a:rPr lang="es-ES" altLang="en-US" sz="1900" dirty="0" smtClean="0">
                <a:solidFill>
                  <a:srgbClr val="222222"/>
                </a:solidFill>
                <a:latin typeface="Calibri" pitchFamily="34" charset="0"/>
                <a:cs typeface="Calibri" pitchFamily="34" charset="0"/>
              </a:rPr>
              <a:t> and </a:t>
            </a:r>
            <a:r>
              <a:rPr lang="es-ES" altLang="en-US" sz="1900" dirty="0" err="1" smtClean="0">
                <a:solidFill>
                  <a:srgbClr val="222222"/>
                </a:solidFill>
                <a:latin typeface="Calibri" pitchFamily="34" charset="0"/>
                <a:cs typeface="Calibri" pitchFamily="34" charset="0"/>
              </a:rPr>
              <a:t>geriatrics</a:t>
            </a:r>
            <a:r>
              <a:rPr lang="es-ES" altLang="en-US" sz="1900" dirty="0" smtClean="0">
                <a:solidFill>
                  <a:srgbClr val="222222"/>
                </a:solidFill>
                <a:latin typeface="Calibri" pitchFamily="34" charset="0"/>
                <a:cs typeface="Calibri" pitchFamily="34" charset="0"/>
              </a:rPr>
              <a:t> </a:t>
            </a:r>
            <a:r>
              <a:rPr lang="es-ES" altLang="en-US" sz="1900" dirty="0" err="1" smtClean="0">
                <a:solidFill>
                  <a:srgbClr val="222222"/>
                </a:solidFill>
                <a:latin typeface="Calibri" pitchFamily="34" charset="0"/>
                <a:cs typeface="Calibri" pitchFamily="34" charset="0"/>
              </a:rPr>
              <a:t>from</a:t>
            </a:r>
            <a:r>
              <a:rPr lang="es-ES" altLang="en-US" sz="1900" dirty="0" smtClean="0">
                <a:solidFill>
                  <a:srgbClr val="222222"/>
                </a:solidFill>
                <a:latin typeface="Calibri" pitchFamily="34" charset="0"/>
                <a:cs typeface="Calibri" pitchFamily="34" charset="0"/>
              </a:rPr>
              <a:t> a </a:t>
            </a:r>
            <a:r>
              <a:rPr lang="es-ES" altLang="en-US" sz="1900" dirty="0" err="1" smtClean="0">
                <a:solidFill>
                  <a:srgbClr val="222222"/>
                </a:solidFill>
                <a:latin typeface="Calibri" pitchFamily="34" charset="0"/>
                <a:cs typeface="Calibri" pitchFamily="34" charset="0"/>
              </a:rPr>
              <a:t>scientific</a:t>
            </a:r>
            <a:r>
              <a:rPr lang="es-ES" altLang="en-US" sz="1900" dirty="0" smtClean="0">
                <a:solidFill>
                  <a:srgbClr val="222222"/>
                </a:solidFill>
                <a:latin typeface="Calibri" pitchFamily="34" charset="0"/>
                <a:cs typeface="Calibri" pitchFamily="34" charset="0"/>
              </a:rPr>
              <a:t>, </a:t>
            </a:r>
            <a:r>
              <a:rPr lang="es-ES" altLang="en-US" sz="1900" dirty="0" err="1" smtClean="0">
                <a:solidFill>
                  <a:srgbClr val="222222"/>
                </a:solidFill>
                <a:latin typeface="Calibri" pitchFamily="34" charset="0"/>
                <a:cs typeface="Calibri" pitchFamily="34" charset="0"/>
              </a:rPr>
              <a:t>clinical</a:t>
            </a:r>
            <a:r>
              <a:rPr lang="es-ES" altLang="en-US" sz="1900" dirty="0" smtClean="0">
                <a:solidFill>
                  <a:srgbClr val="222222"/>
                </a:solidFill>
                <a:latin typeface="Calibri" pitchFamily="34" charset="0"/>
                <a:cs typeface="Calibri" pitchFamily="34" charset="0"/>
              </a:rPr>
              <a:t> and social </a:t>
            </a:r>
            <a:r>
              <a:rPr lang="es-ES" altLang="en-US" sz="1900" dirty="0" err="1" smtClean="0">
                <a:solidFill>
                  <a:srgbClr val="222222"/>
                </a:solidFill>
                <a:latin typeface="Calibri" pitchFamily="34" charset="0"/>
                <a:cs typeface="Calibri" pitchFamily="34" charset="0"/>
              </a:rPr>
              <a:t>point</a:t>
            </a:r>
            <a:r>
              <a:rPr lang="es-ES" altLang="en-US" sz="1900" dirty="0" smtClean="0">
                <a:solidFill>
                  <a:srgbClr val="222222"/>
                </a:solidFill>
                <a:latin typeface="Calibri" pitchFamily="34" charset="0"/>
                <a:cs typeface="Calibri" pitchFamily="34" charset="0"/>
              </a:rPr>
              <a:t> of </a:t>
            </a:r>
            <a:r>
              <a:rPr lang="es-ES" altLang="en-US" sz="1900" dirty="0" err="1" smtClean="0">
                <a:solidFill>
                  <a:srgbClr val="222222"/>
                </a:solidFill>
                <a:latin typeface="Calibri" pitchFamily="34" charset="0"/>
                <a:cs typeface="Calibri" pitchFamily="34" charset="0"/>
              </a:rPr>
              <a:t>view</a:t>
            </a:r>
            <a:r>
              <a:rPr lang="es-ES" altLang="en-US" sz="1900" dirty="0" smtClean="0">
                <a:solidFill>
                  <a:srgbClr val="222222"/>
                </a:solidFill>
                <a:latin typeface="Calibri" pitchFamily="34" charset="0"/>
                <a:cs typeface="Calibri" pitchFamily="34" charset="0"/>
              </a:rPr>
              <a:t>.</a:t>
            </a:r>
            <a:r>
              <a:rPr lang="es-ES" altLang="en-US" sz="1900" b="1" dirty="0">
                <a:solidFill>
                  <a:srgbClr val="222222"/>
                </a:solidFill>
                <a:latin typeface="Calibri" pitchFamily="34" charset="0"/>
                <a:cs typeface="Calibri" pitchFamily="34" charset="0"/>
              </a:rPr>
              <a:t> </a:t>
            </a:r>
            <a:r>
              <a:rPr lang="es-ES" altLang="en-US" sz="1900" dirty="0" smtClean="0">
                <a:solidFill>
                  <a:srgbClr val="222222"/>
                </a:solidFill>
                <a:latin typeface="Calibri" pitchFamily="34" charset="0"/>
                <a:cs typeface="Calibri" pitchFamily="34" charset="0"/>
                <a:hlinkClick r:id="rId6"/>
              </a:rPr>
              <a:t>http://asogeromed.es</a:t>
            </a:r>
            <a:endParaRPr lang="es-ES" altLang="en-US" sz="1900" dirty="0" smtClean="0">
              <a:latin typeface="Calibri" pitchFamily="34" charset="0"/>
              <a:cs typeface="Calibri" pitchFamily="34" charset="0"/>
            </a:endParaRPr>
          </a:p>
          <a:p>
            <a:pPr algn="just">
              <a:spcBef>
                <a:spcPct val="0"/>
              </a:spcBef>
            </a:pPr>
            <a:r>
              <a:rPr lang="es-ES" altLang="en-US" sz="1900" b="1" dirty="0" smtClean="0">
                <a:solidFill>
                  <a:srgbClr val="222222"/>
                </a:solidFill>
                <a:latin typeface="Calibri" pitchFamily="34" charset="0"/>
                <a:cs typeface="Calibri" pitchFamily="34" charset="0"/>
              </a:rPr>
              <a:t>IAUTA:</a:t>
            </a:r>
            <a:r>
              <a:rPr lang="es-ES" altLang="en-US" sz="1900" dirty="0" smtClean="0">
                <a:solidFill>
                  <a:srgbClr val="222222"/>
                </a:solidFill>
                <a:latin typeface="Calibri" pitchFamily="34" charset="0"/>
                <a:cs typeface="Calibri" pitchFamily="34" charset="0"/>
              </a:rPr>
              <a:t> </a:t>
            </a:r>
            <a:r>
              <a:rPr lang="es-ES" altLang="en-US" sz="1900" i="1" dirty="0" smtClean="0">
                <a:solidFill>
                  <a:srgbClr val="222222"/>
                </a:solidFill>
                <a:latin typeface="Calibri" pitchFamily="34" charset="0"/>
                <a:cs typeface="Calibri" pitchFamily="34" charset="0"/>
              </a:rPr>
              <a:t>International </a:t>
            </a:r>
            <a:r>
              <a:rPr lang="es-ES" altLang="en-US" sz="1900" i="1" dirty="0" err="1" smtClean="0">
                <a:solidFill>
                  <a:srgbClr val="222222"/>
                </a:solidFill>
                <a:latin typeface="Calibri" pitchFamily="34" charset="0"/>
                <a:cs typeface="Calibri" pitchFamily="34" charset="0"/>
              </a:rPr>
              <a:t>Association</a:t>
            </a:r>
            <a:r>
              <a:rPr lang="es-ES" altLang="en-US" sz="1900" i="1" dirty="0" smtClean="0">
                <a:solidFill>
                  <a:srgbClr val="222222"/>
                </a:solidFill>
                <a:latin typeface="Calibri" pitchFamily="34" charset="0"/>
                <a:cs typeface="Calibri" pitchFamily="34" charset="0"/>
              </a:rPr>
              <a:t> of </a:t>
            </a:r>
            <a:r>
              <a:rPr lang="es-ES" altLang="en-US" sz="1900" i="1" dirty="0" err="1" smtClean="0">
                <a:solidFill>
                  <a:srgbClr val="222222"/>
                </a:solidFill>
                <a:latin typeface="Calibri" pitchFamily="34" charset="0"/>
                <a:cs typeface="Calibri" pitchFamily="34" charset="0"/>
              </a:rPr>
              <a:t>Universities</a:t>
            </a:r>
            <a:r>
              <a:rPr lang="es-ES" altLang="en-US" sz="1900" i="1" dirty="0" smtClean="0">
                <a:solidFill>
                  <a:srgbClr val="222222"/>
                </a:solidFill>
                <a:latin typeface="Calibri" pitchFamily="34" charset="0"/>
                <a:cs typeface="Calibri" pitchFamily="34" charset="0"/>
              </a:rPr>
              <a:t> of </a:t>
            </a:r>
            <a:r>
              <a:rPr lang="es-ES" altLang="en-US" sz="1900" i="1" dirty="0" err="1" smtClean="0">
                <a:solidFill>
                  <a:srgbClr val="222222"/>
                </a:solidFill>
                <a:latin typeface="Calibri" pitchFamily="34" charset="0"/>
                <a:cs typeface="Calibri" pitchFamily="34" charset="0"/>
              </a:rPr>
              <a:t>the</a:t>
            </a:r>
            <a:r>
              <a:rPr lang="es-ES" altLang="en-US" sz="1900" i="1" dirty="0" smtClean="0">
                <a:solidFill>
                  <a:srgbClr val="222222"/>
                </a:solidFill>
                <a:latin typeface="Calibri" pitchFamily="34" charset="0"/>
                <a:cs typeface="Calibri" pitchFamily="34" charset="0"/>
              </a:rPr>
              <a:t> </a:t>
            </a:r>
            <a:r>
              <a:rPr lang="es-ES" altLang="en-US" sz="1900" i="1" dirty="0" err="1" smtClean="0">
                <a:solidFill>
                  <a:srgbClr val="222222"/>
                </a:solidFill>
                <a:latin typeface="Calibri" pitchFamily="34" charset="0"/>
                <a:cs typeface="Calibri" pitchFamily="34" charset="0"/>
              </a:rPr>
              <a:t>Third</a:t>
            </a:r>
            <a:r>
              <a:rPr lang="es-ES" altLang="en-US" sz="1900" i="1" dirty="0" smtClean="0">
                <a:solidFill>
                  <a:srgbClr val="222222"/>
                </a:solidFill>
                <a:latin typeface="Calibri" pitchFamily="34" charset="0"/>
                <a:cs typeface="Calibri" pitchFamily="34" charset="0"/>
              </a:rPr>
              <a:t> </a:t>
            </a:r>
            <a:r>
              <a:rPr lang="es-ES" altLang="en-US" sz="1900" i="1" dirty="0" err="1" smtClean="0">
                <a:solidFill>
                  <a:srgbClr val="222222"/>
                </a:solidFill>
                <a:latin typeface="Calibri" pitchFamily="34" charset="0"/>
                <a:cs typeface="Calibri" pitchFamily="34" charset="0"/>
              </a:rPr>
              <a:t>Age</a:t>
            </a:r>
            <a:r>
              <a:rPr lang="es-ES" altLang="en-US" sz="1900" i="1" dirty="0" smtClean="0">
                <a:solidFill>
                  <a:srgbClr val="222222"/>
                </a:solidFill>
                <a:latin typeface="Calibri" pitchFamily="34" charset="0"/>
                <a:cs typeface="Calibri" pitchFamily="34" charset="0"/>
              </a:rPr>
              <a:t>.</a:t>
            </a:r>
            <a:r>
              <a:rPr lang="es-ES" altLang="en-US" sz="1900" dirty="0" smtClean="0">
                <a:solidFill>
                  <a:srgbClr val="222222"/>
                </a:solidFill>
                <a:latin typeface="Calibri" pitchFamily="34" charset="0"/>
                <a:cs typeface="Calibri" pitchFamily="34" charset="0"/>
              </a:rPr>
              <a:t> UPUA </a:t>
            </a:r>
            <a:r>
              <a:rPr lang="es-ES" altLang="en-US" sz="1900" dirty="0" err="1" smtClean="0">
                <a:solidFill>
                  <a:srgbClr val="222222"/>
                </a:solidFill>
                <a:latin typeface="Calibri" pitchFamily="34" charset="0"/>
                <a:cs typeface="Calibri" pitchFamily="34" charset="0"/>
              </a:rPr>
              <a:t>currently</a:t>
            </a:r>
            <a:r>
              <a:rPr lang="es-ES" altLang="en-US" sz="1900" dirty="0" smtClean="0">
                <a:solidFill>
                  <a:srgbClr val="222222"/>
                </a:solidFill>
                <a:latin typeface="Calibri" pitchFamily="34" charset="0"/>
                <a:cs typeface="Calibri" pitchFamily="34" charset="0"/>
              </a:rPr>
              <a:t> </a:t>
            </a:r>
            <a:r>
              <a:rPr lang="es-ES" altLang="en-US" sz="1900" dirty="0" err="1" smtClean="0">
                <a:solidFill>
                  <a:srgbClr val="222222"/>
                </a:solidFill>
                <a:latin typeface="Calibri" pitchFamily="34" charset="0"/>
                <a:cs typeface="Calibri" pitchFamily="34" charset="0"/>
              </a:rPr>
              <a:t>forms</a:t>
            </a:r>
            <a:r>
              <a:rPr lang="es-ES" altLang="en-US" sz="1900" dirty="0" smtClean="0">
                <a:solidFill>
                  <a:srgbClr val="222222"/>
                </a:solidFill>
                <a:latin typeface="Calibri" pitchFamily="34" charset="0"/>
                <a:cs typeface="Calibri" pitchFamily="34" charset="0"/>
              </a:rPr>
              <a:t> </a:t>
            </a:r>
            <a:r>
              <a:rPr lang="es-ES" altLang="en-US" sz="1900" dirty="0" err="1" smtClean="0">
                <a:solidFill>
                  <a:srgbClr val="222222"/>
                </a:solidFill>
                <a:latin typeface="Calibri" pitchFamily="34" charset="0"/>
                <a:cs typeface="Calibri" pitchFamily="34" charset="0"/>
              </a:rPr>
              <a:t>part</a:t>
            </a:r>
            <a:r>
              <a:rPr lang="es-ES" altLang="en-US" sz="1900" dirty="0" smtClean="0">
                <a:solidFill>
                  <a:srgbClr val="222222"/>
                </a:solidFill>
                <a:latin typeface="Calibri" pitchFamily="34" charset="0"/>
                <a:cs typeface="Calibri" pitchFamily="34" charset="0"/>
              </a:rPr>
              <a:t> of </a:t>
            </a:r>
            <a:r>
              <a:rPr lang="es-ES" altLang="en-US" sz="1900" dirty="0" err="1" smtClean="0">
                <a:solidFill>
                  <a:srgbClr val="222222"/>
                </a:solidFill>
                <a:latin typeface="Calibri" pitchFamily="34" charset="0"/>
                <a:cs typeface="Calibri" pitchFamily="34" charset="0"/>
              </a:rPr>
              <a:t>its</a:t>
            </a:r>
            <a:r>
              <a:rPr lang="es-ES" altLang="en-US" sz="1900" dirty="0" smtClean="0">
                <a:solidFill>
                  <a:srgbClr val="222222"/>
                </a:solidFill>
                <a:latin typeface="Calibri" pitchFamily="34" charset="0"/>
                <a:cs typeface="Calibri" pitchFamily="34" charset="0"/>
              </a:rPr>
              <a:t> </a:t>
            </a:r>
            <a:r>
              <a:rPr lang="es-ES" altLang="en-US" sz="1900" dirty="0" err="1" smtClean="0">
                <a:solidFill>
                  <a:srgbClr val="222222"/>
                </a:solidFill>
                <a:latin typeface="Calibri" pitchFamily="34" charset="0"/>
                <a:cs typeface="Calibri" pitchFamily="34" charset="0"/>
              </a:rPr>
              <a:t>Governing</a:t>
            </a:r>
            <a:r>
              <a:rPr lang="es-ES" altLang="en-US" sz="1900" dirty="0" smtClean="0">
                <a:solidFill>
                  <a:srgbClr val="222222"/>
                </a:solidFill>
                <a:latin typeface="Calibri" pitchFamily="34" charset="0"/>
                <a:cs typeface="Calibri" pitchFamily="34" charset="0"/>
              </a:rPr>
              <a:t> </a:t>
            </a:r>
            <a:r>
              <a:rPr lang="es-ES" altLang="en-US" sz="1900" dirty="0" err="1" smtClean="0">
                <a:solidFill>
                  <a:srgbClr val="222222"/>
                </a:solidFill>
                <a:latin typeface="Calibri" pitchFamily="34" charset="0"/>
                <a:cs typeface="Calibri" pitchFamily="34" charset="0"/>
              </a:rPr>
              <a:t>Board</a:t>
            </a:r>
            <a:r>
              <a:rPr lang="es-ES" altLang="en-US" sz="1900" dirty="0" smtClean="0">
                <a:solidFill>
                  <a:srgbClr val="222222"/>
                </a:solidFill>
                <a:latin typeface="Calibri" pitchFamily="34" charset="0"/>
                <a:cs typeface="Calibri" pitchFamily="34" charset="0"/>
              </a:rPr>
              <a:t>. </a:t>
            </a:r>
            <a:r>
              <a:rPr lang="es-ES" altLang="en-US" sz="1900" u="sng" dirty="0" smtClean="0">
                <a:solidFill>
                  <a:srgbClr val="0000FF"/>
                </a:solidFill>
                <a:latin typeface="Calibri" pitchFamily="34" charset="0"/>
                <a:cs typeface="Calibri" pitchFamily="34" charset="0"/>
                <a:hlinkClick r:id="rId7"/>
              </a:rPr>
              <a:t>http://www.aiu3a.com/</a:t>
            </a:r>
            <a:r>
              <a:rPr lang="es-ES" altLang="en-US" sz="1900" dirty="0" smtClean="0">
                <a:solidFill>
                  <a:srgbClr val="222222"/>
                </a:solidFill>
                <a:latin typeface="Calibri" pitchFamily="34" charset="0"/>
                <a:cs typeface="Calibri" pitchFamily="34" charset="0"/>
              </a:rPr>
              <a:t> </a:t>
            </a:r>
            <a:r>
              <a:rPr lang="es-ES" altLang="en-US" sz="1900" b="1" dirty="0">
                <a:solidFill>
                  <a:srgbClr val="222222"/>
                </a:solidFill>
                <a:latin typeface="Calibri" pitchFamily="34" charset="0"/>
                <a:cs typeface="Calibri" pitchFamily="34" charset="0"/>
              </a:rPr>
              <a:t> </a:t>
            </a:r>
            <a:endParaRPr lang="es-ES" altLang="en-US" sz="1900" dirty="0">
              <a:latin typeface="Calibri" pitchFamily="34" charset="0"/>
              <a:cs typeface="Calibri" pitchFamily="34" charset="0"/>
            </a:endParaRPr>
          </a:p>
          <a:p>
            <a:pPr algn="just">
              <a:spcBef>
                <a:spcPct val="0"/>
              </a:spcBef>
            </a:pPr>
            <a:r>
              <a:rPr lang="es-ES" altLang="en-US" sz="1900" b="1" dirty="0">
                <a:solidFill>
                  <a:srgbClr val="222222"/>
                </a:solidFill>
                <a:latin typeface="Calibri" pitchFamily="34" charset="0"/>
                <a:cs typeface="Calibri" pitchFamily="34" charset="0"/>
              </a:rPr>
              <a:t>EFOS:</a:t>
            </a:r>
            <a:r>
              <a:rPr lang="es-ES" altLang="en-US" sz="1900" dirty="0">
                <a:solidFill>
                  <a:srgbClr val="222222"/>
                </a:solidFill>
                <a:latin typeface="Calibri" pitchFamily="34" charset="0"/>
                <a:cs typeface="Calibri" pitchFamily="34" charset="0"/>
              </a:rPr>
              <a:t> </a:t>
            </a:r>
            <a:r>
              <a:rPr lang="es-ES" altLang="en-US" sz="1900" i="1" dirty="0" err="1">
                <a:solidFill>
                  <a:srgbClr val="222222"/>
                </a:solidFill>
                <a:latin typeface="Calibri" pitchFamily="34" charset="0"/>
                <a:cs typeface="Calibri" pitchFamily="34" charset="0"/>
              </a:rPr>
              <a:t>European</a:t>
            </a:r>
            <a:r>
              <a:rPr lang="es-ES" altLang="en-US" sz="1900" i="1" dirty="0">
                <a:solidFill>
                  <a:srgbClr val="222222"/>
                </a:solidFill>
                <a:latin typeface="Calibri" pitchFamily="34" charset="0"/>
                <a:cs typeface="Calibri" pitchFamily="34" charset="0"/>
              </a:rPr>
              <a:t> </a:t>
            </a:r>
            <a:r>
              <a:rPr lang="es-ES" altLang="en-US" sz="1900" i="1" dirty="0" err="1">
                <a:solidFill>
                  <a:srgbClr val="222222"/>
                </a:solidFill>
                <a:latin typeface="Calibri" pitchFamily="34" charset="0"/>
                <a:cs typeface="Calibri" pitchFamily="34" charset="0"/>
              </a:rPr>
              <a:t>Federation</a:t>
            </a:r>
            <a:r>
              <a:rPr lang="es-ES" altLang="en-US" sz="1900" i="1" dirty="0">
                <a:solidFill>
                  <a:srgbClr val="222222"/>
                </a:solidFill>
                <a:latin typeface="Calibri" pitchFamily="34" charset="0"/>
                <a:cs typeface="Calibri" pitchFamily="34" charset="0"/>
              </a:rPr>
              <a:t> of </a:t>
            </a:r>
            <a:r>
              <a:rPr lang="es-ES" altLang="en-US" sz="1900" i="1" dirty="0" err="1">
                <a:solidFill>
                  <a:srgbClr val="222222"/>
                </a:solidFill>
                <a:latin typeface="Calibri" pitchFamily="34" charset="0"/>
                <a:cs typeface="Calibri" pitchFamily="34" charset="0"/>
              </a:rPr>
              <a:t>Older</a:t>
            </a:r>
            <a:r>
              <a:rPr lang="es-ES" altLang="en-US" sz="1900" i="1" dirty="0">
                <a:solidFill>
                  <a:srgbClr val="222222"/>
                </a:solidFill>
                <a:latin typeface="Calibri" pitchFamily="34" charset="0"/>
                <a:cs typeface="Calibri" pitchFamily="34" charset="0"/>
              </a:rPr>
              <a:t> </a:t>
            </a:r>
            <a:r>
              <a:rPr lang="es-ES" altLang="en-US" sz="1900" i="1" dirty="0" err="1">
                <a:solidFill>
                  <a:srgbClr val="222222"/>
                </a:solidFill>
                <a:latin typeface="Calibri" pitchFamily="34" charset="0"/>
                <a:cs typeface="Calibri" pitchFamily="34" charset="0"/>
              </a:rPr>
              <a:t>Students</a:t>
            </a:r>
            <a:r>
              <a:rPr lang="es-ES" altLang="en-US" sz="1900" i="1" dirty="0">
                <a:solidFill>
                  <a:srgbClr val="222222"/>
                </a:solidFill>
                <a:latin typeface="Calibri" pitchFamily="34" charset="0"/>
                <a:cs typeface="Calibri" pitchFamily="34" charset="0"/>
              </a:rPr>
              <a:t> at </a:t>
            </a:r>
            <a:r>
              <a:rPr lang="es-ES" altLang="en-US" sz="1900" i="1" dirty="0" err="1" smtClean="0">
                <a:solidFill>
                  <a:srgbClr val="222222"/>
                </a:solidFill>
                <a:latin typeface="Calibri" pitchFamily="34" charset="0"/>
                <a:cs typeface="Calibri" pitchFamily="34" charset="0"/>
              </a:rPr>
              <a:t>Universities</a:t>
            </a:r>
            <a:r>
              <a:rPr lang="es-ES" altLang="en-US" sz="1900" dirty="0">
                <a:solidFill>
                  <a:srgbClr val="222222"/>
                </a:solidFill>
                <a:latin typeface="Calibri" pitchFamily="34" charset="0"/>
                <a:cs typeface="Calibri" pitchFamily="34" charset="0"/>
              </a:rPr>
              <a:t>, </a:t>
            </a:r>
            <a:r>
              <a:rPr lang="es-ES" altLang="en-US" sz="1900" dirty="0" err="1" smtClean="0">
                <a:solidFill>
                  <a:srgbClr val="222222"/>
                </a:solidFill>
                <a:latin typeface="Calibri" pitchFamily="34" charset="0"/>
                <a:cs typeface="Calibri" pitchFamily="34" charset="0"/>
              </a:rPr>
              <a:t>with</a:t>
            </a:r>
            <a:r>
              <a:rPr lang="es-ES" altLang="en-US" sz="1900" dirty="0" smtClean="0">
                <a:solidFill>
                  <a:srgbClr val="222222"/>
                </a:solidFill>
                <a:latin typeface="Calibri" pitchFamily="34" charset="0"/>
                <a:cs typeface="Calibri" pitchFamily="34" charset="0"/>
              </a:rPr>
              <a:t> </a:t>
            </a:r>
            <a:r>
              <a:rPr lang="es-ES" altLang="en-US" sz="1900" dirty="0" err="1" smtClean="0">
                <a:solidFill>
                  <a:srgbClr val="222222"/>
                </a:solidFill>
                <a:latin typeface="Calibri" pitchFamily="34" charset="0"/>
                <a:cs typeface="Calibri" pitchFamily="34" charset="0"/>
              </a:rPr>
              <a:t>which</a:t>
            </a:r>
            <a:r>
              <a:rPr lang="es-ES" altLang="en-US" sz="1900" dirty="0" smtClean="0">
                <a:solidFill>
                  <a:srgbClr val="222222"/>
                </a:solidFill>
                <a:latin typeface="Calibri" pitchFamily="34" charset="0"/>
                <a:cs typeface="Calibri" pitchFamily="34" charset="0"/>
              </a:rPr>
              <a:t> UPUA </a:t>
            </a:r>
            <a:r>
              <a:rPr lang="es-ES" altLang="en-US" sz="1900" dirty="0" err="1" smtClean="0">
                <a:solidFill>
                  <a:srgbClr val="222222"/>
                </a:solidFill>
                <a:latin typeface="Calibri" pitchFamily="34" charset="0"/>
                <a:cs typeface="Calibri" pitchFamily="34" charset="0"/>
              </a:rPr>
              <a:t>is</a:t>
            </a:r>
            <a:r>
              <a:rPr lang="es-ES" altLang="en-US" sz="1900" dirty="0" smtClean="0">
                <a:solidFill>
                  <a:srgbClr val="222222"/>
                </a:solidFill>
                <a:latin typeface="Calibri" pitchFamily="34" charset="0"/>
                <a:cs typeface="Calibri" pitchFamily="34" charset="0"/>
              </a:rPr>
              <a:t> </a:t>
            </a:r>
            <a:r>
              <a:rPr lang="es-ES" altLang="en-US" sz="1900" dirty="0" err="1" smtClean="0">
                <a:solidFill>
                  <a:srgbClr val="222222"/>
                </a:solidFill>
                <a:latin typeface="Calibri" pitchFamily="34" charset="0"/>
                <a:cs typeface="Calibri" pitchFamily="34" charset="0"/>
              </a:rPr>
              <a:t>developing</a:t>
            </a:r>
            <a:r>
              <a:rPr lang="es-ES" altLang="en-US" sz="1900" dirty="0" smtClean="0">
                <a:solidFill>
                  <a:srgbClr val="222222"/>
                </a:solidFill>
                <a:latin typeface="Calibri" pitchFamily="34" charset="0"/>
                <a:cs typeface="Calibri" pitchFamily="34" charset="0"/>
              </a:rPr>
              <a:t> </a:t>
            </a:r>
            <a:r>
              <a:rPr lang="es-ES" altLang="en-US" sz="1900" dirty="0" err="1" smtClean="0">
                <a:solidFill>
                  <a:srgbClr val="222222"/>
                </a:solidFill>
                <a:latin typeface="Calibri" pitchFamily="34" charset="0"/>
                <a:cs typeface="Calibri" pitchFamily="34" charset="0"/>
              </a:rPr>
              <a:t>an</a:t>
            </a:r>
            <a:r>
              <a:rPr lang="es-ES" altLang="en-US" sz="1900" dirty="0" smtClean="0">
                <a:solidFill>
                  <a:srgbClr val="222222"/>
                </a:solidFill>
                <a:latin typeface="Calibri" pitchFamily="34" charset="0"/>
                <a:cs typeface="Calibri" pitchFamily="34" charset="0"/>
              </a:rPr>
              <a:t> ERASMUS+ Project at </a:t>
            </a:r>
            <a:r>
              <a:rPr lang="es-ES" altLang="en-US" sz="1900" dirty="0" err="1" smtClean="0">
                <a:solidFill>
                  <a:srgbClr val="222222"/>
                </a:solidFill>
                <a:latin typeface="Calibri" pitchFamily="34" charset="0"/>
                <a:cs typeface="Calibri" pitchFamily="34" charset="0"/>
              </a:rPr>
              <a:t>present</a:t>
            </a:r>
            <a:r>
              <a:rPr lang="es-ES" altLang="en-US" sz="1900" dirty="0" smtClean="0">
                <a:solidFill>
                  <a:srgbClr val="222222"/>
                </a:solidFill>
                <a:latin typeface="Calibri" pitchFamily="34" charset="0"/>
                <a:cs typeface="Calibri" pitchFamily="34" charset="0"/>
              </a:rPr>
              <a:t>.</a:t>
            </a:r>
            <a:endParaRPr lang="es-ES" altLang="en-US" sz="1900" b="1" dirty="0">
              <a:solidFill>
                <a:srgbClr val="222222"/>
              </a:solidFill>
              <a:latin typeface="Calibri" pitchFamily="34" charset="0"/>
              <a:cs typeface="Calibri" pitchFamily="34" charset="0"/>
            </a:endParaRPr>
          </a:p>
          <a:p>
            <a:pPr algn="just">
              <a:spcBef>
                <a:spcPct val="0"/>
              </a:spcBef>
            </a:pPr>
            <a:r>
              <a:rPr lang="es-ES" altLang="en-US" sz="1900" b="1" dirty="0">
                <a:solidFill>
                  <a:srgbClr val="222222"/>
                </a:solidFill>
                <a:latin typeface="Calibri" pitchFamily="34" charset="0"/>
                <a:cs typeface="Calibri" pitchFamily="34" charset="0"/>
              </a:rPr>
              <a:t>RIPUAM: </a:t>
            </a:r>
            <a:r>
              <a:rPr lang="es-ES" altLang="en-US" sz="1900" dirty="0" err="1" smtClean="0">
                <a:solidFill>
                  <a:srgbClr val="222222"/>
                </a:solidFill>
                <a:latin typeface="Calibri" pitchFamily="34" charset="0"/>
                <a:cs typeface="Calibri" pitchFamily="34" charset="0"/>
              </a:rPr>
              <a:t>Latin</a:t>
            </a:r>
            <a:r>
              <a:rPr lang="es-ES" altLang="en-US" sz="1900" dirty="0" smtClean="0">
                <a:solidFill>
                  <a:srgbClr val="222222"/>
                </a:solidFill>
                <a:latin typeface="Calibri" pitchFamily="34" charset="0"/>
                <a:cs typeface="Calibri" pitchFamily="34" charset="0"/>
              </a:rPr>
              <a:t> American Network of </a:t>
            </a:r>
            <a:r>
              <a:rPr lang="es-ES" altLang="en-US" sz="1900" dirty="0" err="1" smtClean="0">
                <a:solidFill>
                  <a:srgbClr val="222222"/>
                </a:solidFill>
                <a:latin typeface="Calibri" pitchFamily="34" charset="0"/>
                <a:cs typeface="Calibri" pitchFamily="34" charset="0"/>
              </a:rPr>
              <a:t>Older</a:t>
            </a:r>
            <a:r>
              <a:rPr lang="es-ES" altLang="en-US" sz="1900" dirty="0" smtClean="0">
                <a:solidFill>
                  <a:srgbClr val="222222"/>
                </a:solidFill>
                <a:latin typeface="Calibri" pitchFamily="34" charset="0"/>
                <a:cs typeface="Calibri" pitchFamily="34" charset="0"/>
              </a:rPr>
              <a:t> </a:t>
            </a:r>
            <a:r>
              <a:rPr lang="es-ES" altLang="en-US" sz="1900" dirty="0" err="1" smtClean="0">
                <a:solidFill>
                  <a:srgbClr val="222222"/>
                </a:solidFill>
                <a:latin typeface="Calibri" pitchFamily="34" charset="0"/>
                <a:cs typeface="Calibri" pitchFamily="34" charset="0"/>
              </a:rPr>
              <a:t>Adult</a:t>
            </a:r>
            <a:r>
              <a:rPr lang="es-ES" altLang="en-US" sz="1900" dirty="0" smtClean="0">
                <a:solidFill>
                  <a:srgbClr val="222222"/>
                </a:solidFill>
                <a:latin typeface="Calibri" pitchFamily="34" charset="0"/>
                <a:cs typeface="Calibri" pitchFamily="34" charset="0"/>
              </a:rPr>
              <a:t> </a:t>
            </a:r>
            <a:r>
              <a:rPr lang="es-ES" altLang="en-US" sz="1900" dirty="0" err="1" smtClean="0">
                <a:solidFill>
                  <a:srgbClr val="222222"/>
                </a:solidFill>
                <a:latin typeface="Calibri" pitchFamily="34" charset="0"/>
                <a:cs typeface="Calibri" pitchFamily="34" charset="0"/>
              </a:rPr>
              <a:t>University</a:t>
            </a:r>
            <a:r>
              <a:rPr lang="es-ES" altLang="en-US" sz="1900" dirty="0" smtClean="0">
                <a:solidFill>
                  <a:srgbClr val="222222"/>
                </a:solidFill>
                <a:latin typeface="Calibri" pitchFamily="34" charset="0"/>
                <a:cs typeface="Calibri" pitchFamily="34" charset="0"/>
              </a:rPr>
              <a:t> </a:t>
            </a:r>
            <a:r>
              <a:rPr lang="es-ES" altLang="en-US" sz="1900" dirty="0" err="1" smtClean="0">
                <a:solidFill>
                  <a:srgbClr val="222222"/>
                </a:solidFill>
                <a:latin typeface="Calibri" pitchFamily="34" charset="0"/>
                <a:cs typeface="Calibri" pitchFamily="34" charset="0"/>
              </a:rPr>
              <a:t>Programmes</a:t>
            </a:r>
            <a:r>
              <a:rPr lang="es-ES" altLang="en-US" sz="1900" dirty="0" smtClean="0">
                <a:solidFill>
                  <a:srgbClr val="222222"/>
                </a:solidFill>
                <a:latin typeface="Calibri" pitchFamily="34" charset="0"/>
                <a:cs typeface="Calibri" pitchFamily="34" charset="0"/>
              </a:rPr>
              <a:t>. </a:t>
            </a:r>
            <a:r>
              <a:rPr lang="es-ES" altLang="en-US" sz="1900" u="sng" dirty="0" smtClean="0">
                <a:solidFill>
                  <a:srgbClr val="0000FF"/>
                </a:solidFill>
                <a:latin typeface="Calibri" pitchFamily="34" charset="0"/>
                <a:cs typeface="Calibri" pitchFamily="34" charset="0"/>
                <a:hlinkClick r:id="rId8"/>
              </a:rPr>
              <a:t>RIPUAM</a:t>
            </a:r>
            <a:r>
              <a:rPr lang="es-ES" altLang="en-US" sz="1900" dirty="0" smtClean="0">
                <a:solidFill>
                  <a:srgbClr val="222222"/>
                </a:solidFill>
                <a:latin typeface="Calibri" pitchFamily="34" charset="0"/>
                <a:cs typeface="Calibri" pitchFamily="34" charset="0"/>
              </a:rPr>
              <a:t> </a:t>
            </a:r>
            <a:r>
              <a:rPr lang="es-ES" altLang="en-US" sz="1900" dirty="0">
                <a:solidFill>
                  <a:srgbClr val="222222"/>
                </a:solidFill>
                <a:latin typeface="Calibri" pitchFamily="34" charset="0"/>
                <a:cs typeface="Calibri" pitchFamily="34" charset="0"/>
              </a:rPr>
              <a:t> </a:t>
            </a:r>
            <a:endParaRPr lang="es-ES" altLang="en-US" sz="1900" dirty="0">
              <a:latin typeface="Calibri" pitchFamily="34" charset="0"/>
              <a:cs typeface="Calibri" pitchFamily="34" charset="0"/>
            </a:endParaRPr>
          </a:p>
          <a:p>
            <a:pPr marL="0" indent="0" algn="just">
              <a:spcBef>
                <a:spcPct val="0"/>
              </a:spcBef>
              <a:buClrTx/>
              <a:buSzTx/>
              <a:buFontTx/>
              <a:buNone/>
            </a:pPr>
            <a:r>
              <a:rPr lang="es-ES" altLang="en-US" sz="1800" dirty="0" err="1" smtClean="0">
                <a:solidFill>
                  <a:srgbClr val="222222"/>
                </a:solidFill>
                <a:latin typeface="Calibri" pitchFamily="34" charset="0"/>
                <a:cs typeface="Calibri" pitchFamily="34" charset="0"/>
              </a:rPr>
              <a:t>It</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is</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additionally</a:t>
            </a:r>
            <a:r>
              <a:rPr lang="es-ES" altLang="en-US" sz="1800" dirty="0" smtClean="0">
                <a:solidFill>
                  <a:srgbClr val="222222"/>
                </a:solidFill>
                <a:latin typeface="Calibri" pitchFamily="34" charset="0"/>
                <a:cs typeface="Calibri" pitchFamily="34" charset="0"/>
              </a:rPr>
              <a:t> a </a:t>
            </a:r>
            <a:r>
              <a:rPr lang="es-ES" altLang="en-US" sz="1800" dirty="0" err="1" smtClean="0">
                <a:solidFill>
                  <a:srgbClr val="222222"/>
                </a:solidFill>
                <a:latin typeface="Calibri" pitchFamily="34" charset="0"/>
                <a:cs typeface="Calibri" pitchFamily="34" charset="0"/>
              </a:rPr>
              <a:t>member</a:t>
            </a:r>
            <a:r>
              <a:rPr lang="es-ES" altLang="en-US" sz="1800" dirty="0" smtClean="0">
                <a:solidFill>
                  <a:srgbClr val="222222"/>
                </a:solidFill>
                <a:latin typeface="Calibri" pitchFamily="34" charset="0"/>
                <a:cs typeface="Calibri" pitchFamily="34" charset="0"/>
              </a:rPr>
              <a:t> of </a:t>
            </a:r>
            <a:r>
              <a:rPr lang="es-ES" altLang="en-US" sz="1800" dirty="0" err="1" smtClean="0">
                <a:solidFill>
                  <a:srgbClr val="222222"/>
                </a:solidFill>
                <a:latin typeface="Calibri" pitchFamily="34" charset="0"/>
                <a:cs typeface="Calibri" pitchFamily="34" charset="0"/>
              </a:rPr>
              <a:t>the</a:t>
            </a:r>
            <a:r>
              <a:rPr lang="es-ES" altLang="en-US" sz="1800" dirty="0" smtClean="0">
                <a:solidFill>
                  <a:srgbClr val="222222"/>
                </a:solidFill>
                <a:latin typeface="Calibri" pitchFamily="34" charset="0"/>
                <a:cs typeface="Calibri" pitchFamily="34" charset="0"/>
              </a:rPr>
              <a:t> </a:t>
            </a:r>
            <a:r>
              <a:rPr lang="es-ES" altLang="en-US" sz="1800" u="sng" dirty="0" smtClean="0">
                <a:solidFill>
                  <a:srgbClr val="0000FF"/>
                </a:solidFill>
                <a:latin typeface="Calibri" pitchFamily="34" charset="0"/>
                <a:cs typeface="Calibri" pitchFamily="34" charset="0"/>
              </a:rPr>
              <a:t>EPALE </a:t>
            </a:r>
            <a:r>
              <a:rPr lang="es-ES" altLang="en-US" sz="1800" u="sng" dirty="0" err="1" smtClean="0">
                <a:solidFill>
                  <a:srgbClr val="0000FF"/>
                </a:solidFill>
                <a:latin typeface="Calibri" pitchFamily="34" charset="0"/>
                <a:cs typeface="Calibri" pitchFamily="34" charset="0"/>
              </a:rPr>
              <a:t>P</a:t>
            </a:r>
            <a:r>
              <a:rPr lang="es-ES" altLang="en-US" sz="1800" u="sng" dirty="0" err="1" smtClean="0">
                <a:solidFill>
                  <a:srgbClr val="0000FF"/>
                </a:solidFill>
                <a:latin typeface="Calibri" pitchFamily="34" charset="0"/>
                <a:cs typeface="Calibri" pitchFamily="34" charset="0"/>
                <a:hlinkClick r:id="rId9"/>
              </a:rPr>
              <a:t>latform</a:t>
            </a:r>
            <a:endParaRPr lang="es-ES" altLang="en-US" sz="1800" dirty="0">
              <a:solidFill>
                <a:srgbClr val="222222"/>
              </a:solidFill>
              <a:latin typeface="Calibri" pitchFamily="34" charset="0"/>
              <a:cs typeface="Calibri" pitchFamily="34" charset="0"/>
            </a:endParaRPr>
          </a:p>
          <a:p>
            <a:pPr marL="0" indent="0" algn="just">
              <a:spcBef>
                <a:spcPct val="0"/>
              </a:spcBef>
              <a:buClrTx/>
              <a:buSzTx/>
              <a:buFontTx/>
              <a:buNone/>
            </a:pPr>
            <a:endParaRPr lang="es-ES" altLang="en-US" sz="1800" dirty="0" smtClean="0">
              <a:solidFill>
                <a:srgbClr val="222222"/>
              </a:solidFill>
              <a:latin typeface="Calibri" pitchFamily="34" charset="0"/>
              <a:cs typeface="Calibri" pitchFamily="34" charset="0"/>
            </a:endParaRPr>
          </a:p>
          <a:p>
            <a:pPr marL="0" indent="0" algn="just">
              <a:spcBef>
                <a:spcPct val="0"/>
              </a:spcBef>
              <a:buClrTx/>
              <a:buSzTx/>
              <a:buFontTx/>
              <a:buNone/>
            </a:pPr>
            <a:r>
              <a:rPr lang="es-ES" altLang="en-US" sz="1800" dirty="0" err="1" smtClean="0">
                <a:solidFill>
                  <a:srgbClr val="222222"/>
                </a:solidFill>
                <a:latin typeface="Calibri" pitchFamily="34" charset="0"/>
                <a:cs typeface="Calibri" pitchFamily="34" charset="0"/>
              </a:rPr>
              <a:t>The</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University</a:t>
            </a:r>
            <a:r>
              <a:rPr lang="es-ES" altLang="en-US" sz="1800" dirty="0" smtClean="0">
                <a:solidFill>
                  <a:srgbClr val="222222"/>
                </a:solidFill>
                <a:latin typeface="Calibri" pitchFamily="34" charset="0"/>
                <a:cs typeface="Calibri" pitchFamily="34" charset="0"/>
              </a:rPr>
              <a:t> of Alicante </a:t>
            </a:r>
            <a:r>
              <a:rPr lang="es-ES" altLang="en-US" sz="1800" dirty="0" err="1" smtClean="0">
                <a:solidFill>
                  <a:srgbClr val="222222"/>
                </a:solidFill>
                <a:latin typeface="Calibri" pitchFamily="34" charset="0"/>
                <a:cs typeface="Calibri" pitchFamily="34" charset="0"/>
              </a:rPr>
              <a:t>advises</a:t>
            </a:r>
            <a:r>
              <a:rPr lang="es-ES" altLang="en-US" sz="1800" dirty="0" smtClean="0">
                <a:solidFill>
                  <a:srgbClr val="222222"/>
                </a:solidFill>
                <a:latin typeface="Calibri" pitchFamily="34" charset="0"/>
                <a:cs typeface="Calibri" pitchFamily="34" charset="0"/>
              </a:rPr>
              <a:t> and </a:t>
            </a:r>
            <a:r>
              <a:rPr lang="es-ES" altLang="en-US" sz="1800" dirty="0" err="1" smtClean="0">
                <a:solidFill>
                  <a:srgbClr val="222222"/>
                </a:solidFill>
                <a:latin typeface="Calibri" pitchFamily="34" charset="0"/>
                <a:cs typeface="Calibri" pitchFamily="34" charset="0"/>
              </a:rPr>
              <a:t>collaborates</a:t>
            </a:r>
            <a:r>
              <a:rPr lang="es-ES" altLang="en-US" sz="1800" dirty="0" smtClean="0">
                <a:solidFill>
                  <a:srgbClr val="222222"/>
                </a:solidFill>
                <a:latin typeface="Calibri" pitchFamily="34" charset="0"/>
                <a:cs typeface="Calibri" pitchFamily="34" charset="0"/>
              </a:rPr>
              <a:t> </a:t>
            </a:r>
            <a:r>
              <a:rPr lang="es-ES" altLang="en-US" sz="1800" dirty="0" err="1" smtClean="0">
                <a:solidFill>
                  <a:srgbClr val="222222"/>
                </a:solidFill>
                <a:latin typeface="Calibri" pitchFamily="34" charset="0"/>
                <a:cs typeface="Calibri" pitchFamily="34" charset="0"/>
              </a:rPr>
              <a:t>with</a:t>
            </a:r>
            <a:r>
              <a:rPr lang="es-ES" altLang="en-US" sz="1800" dirty="0" smtClean="0">
                <a:latin typeface="Calibri" pitchFamily="34" charset="0"/>
                <a:cs typeface="Calibri" pitchFamily="34" charset="0"/>
              </a:rPr>
              <a:t>:</a:t>
            </a:r>
          </a:p>
          <a:p>
            <a:pPr algn="just">
              <a:spcBef>
                <a:spcPct val="0"/>
              </a:spcBef>
            </a:pPr>
            <a:r>
              <a:rPr lang="es-ES" altLang="en-US" sz="1800" dirty="0" err="1" smtClean="0">
                <a:latin typeface="Calibri" pitchFamily="34" charset="0"/>
                <a:cs typeface="Calibri" pitchFamily="34" charset="0"/>
              </a:rPr>
              <a:t>The</a:t>
            </a:r>
            <a:r>
              <a:rPr lang="es-ES" altLang="en-US" sz="1800" dirty="0" smtClean="0">
                <a:latin typeface="Calibri" pitchFamily="34" charset="0"/>
                <a:cs typeface="Calibri" pitchFamily="34" charset="0"/>
              </a:rPr>
              <a:t> </a:t>
            </a:r>
            <a:r>
              <a:rPr lang="es-ES" altLang="en-US" sz="1800" dirty="0" smtClean="0">
                <a:latin typeface="Calibri" pitchFamily="34" charset="0"/>
                <a:cs typeface="Calibri" pitchFamily="34" charset="0"/>
                <a:hlinkClick r:id="rId10"/>
              </a:rPr>
              <a:t>Vice-</a:t>
            </a:r>
            <a:r>
              <a:rPr lang="es-ES" altLang="en-US" sz="1800" dirty="0" err="1" smtClean="0">
                <a:latin typeface="Calibri" pitchFamily="34" charset="0"/>
                <a:cs typeface="Calibri" pitchFamily="34" charset="0"/>
                <a:hlinkClick r:id="rId10"/>
              </a:rPr>
              <a:t>Directorate</a:t>
            </a:r>
            <a:r>
              <a:rPr lang="es-ES" altLang="en-US" sz="1800" dirty="0" smtClean="0">
                <a:latin typeface="Calibri" pitchFamily="34" charset="0"/>
                <a:cs typeface="Calibri" pitchFamily="34" charset="0"/>
                <a:hlinkClick r:id="rId10"/>
              </a:rPr>
              <a:t> General </a:t>
            </a:r>
            <a:r>
              <a:rPr lang="es-ES" altLang="en-US" sz="1800" dirty="0" err="1" smtClean="0">
                <a:latin typeface="Calibri" pitchFamily="34" charset="0"/>
                <a:cs typeface="Calibri" pitchFamily="34" charset="0"/>
                <a:hlinkClick r:id="rId10"/>
              </a:rPr>
              <a:t>for</a:t>
            </a:r>
            <a:r>
              <a:rPr lang="es-ES" altLang="en-US" sz="1800" dirty="0" smtClean="0">
                <a:latin typeface="Calibri" pitchFamily="34" charset="0"/>
                <a:cs typeface="Calibri" pitchFamily="34" charset="0"/>
                <a:hlinkClick r:id="rId10"/>
              </a:rPr>
              <a:t> </a:t>
            </a:r>
            <a:r>
              <a:rPr lang="es-ES" altLang="en-US" sz="1800" dirty="0" err="1" smtClean="0">
                <a:latin typeface="Calibri" pitchFamily="34" charset="0"/>
                <a:cs typeface="Calibri" pitchFamily="34" charset="0"/>
                <a:hlinkClick r:id="rId10"/>
              </a:rPr>
              <a:t>Lifelong</a:t>
            </a:r>
            <a:r>
              <a:rPr lang="es-ES" altLang="en-US" sz="1800" dirty="0" smtClean="0">
                <a:latin typeface="Calibri" pitchFamily="34" charset="0"/>
                <a:cs typeface="Calibri" pitchFamily="34" charset="0"/>
                <a:hlinkClick r:id="rId10"/>
              </a:rPr>
              <a:t> </a:t>
            </a:r>
            <a:r>
              <a:rPr lang="es-ES" altLang="en-US" sz="1800" dirty="0" err="1" smtClean="0">
                <a:latin typeface="Calibri" pitchFamily="34" charset="0"/>
                <a:cs typeface="Calibri" pitchFamily="34" charset="0"/>
                <a:hlinkClick r:id="rId10"/>
              </a:rPr>
              <a:t>Learning</a:t>
            </a:r>
            <a:r>
              <a:rPr lang="es-ES" altLang="en-US" sz="1800" dirty="0" smtClean="0">
                <a:latin typeface="Calibri" pitchFamily="34" charset="0"/>
                <a:cs typeface="Calibri" pitchFamily="34" charset="0"/>
              </a:rPr>
              <a:t> </a:t>
            </a:r>
            <a:r>
              <a:rPr lang="es-ES" altLang="en-US" sz="1800" dirty="0">
                <a:latin typeface="Calibri" pitchFamily="34" charset="0"/>
                <a:cs typeface="Calibri" pitchFamily="34" charset="0"/>
              </a:rPr>
              <a:t>(</a:t>
            </a:r>
            <a:r>
              <a:rPr lang="es-ES" altLang="en-US" sz="1800" dirty="0" err="1" smtClean="0">
                <a:latin typeface="Calibri" pitchFamily="34" charset="0"/>
                <a:cs typeface="Calibri" pitchFamily="34" charset="0"/>
              </a:rPr>
              <a:t>Ministry</a:t>
            </a:r>
            <a:r>
              <a:rPr lang="es-ES" altLang="en-US" sz="1800" dirty="0" smtClean="0">
                <a:latin typeface="Calibri" pitchFamily="34" charset="0"/>
                <a:cs typeface="Calibri" pitchFamily="34" charset="0"/>
              </a:rPr>
              <a:t> of </a:t>
            </a:r>
            <a:r>
              <a:rPr lang="es-ES" altLang="en-US" sz="1800" dirty="0" err="1" smtClean="0">
                <a:latin typeface="Calibri" pitchFamily="34" charset="0"/>
                <a:cs typeface="Calibri" pitchFamily="34" charset="0"/>
              </a:rPr>
              <a:t>Education</a:t>
            </a:r>
            <a:r>
              <a:rPr lang="es-ES" altLang="en-US" sz="1800" dirty="0" smtClean="0">
                <a:latin typeface="Calibri" pitchFamily="34" charset="0"/>
                <a:cs typeface="Calibri" pitchFamily="34" charset="0"/>
              </a:rPr>
              <a:t>, Culture and Sport)</a:t>
            </a:r>
          </a:p>
          <a:p>
            <a:pPr algn="just">
              <a:spcBef>
                <a:spcPct val="0"/>
              </a:spcBef>
            </a:pPr>
            <a:r>
              <a:rPr lang="es-ES" altLang="en-US" sz="1800" dirty="0" smtClean="0">
                <a:latin typeface="Calibri" pitchFamily="34" charset="0"/>
                <a:cs typeface="Calibri" pitchFamily="34" charset="0"/>
                <a:hlinkClick r:id="rId11"/>
              </a:rPr>
              <a:t>IMSERSO</a:t>
            </a:r>
            <a:r>
              <a:rPr lang="es-ES" altLang="en-US" sz="1800" dirty="0" smtClean="0">
                <a:latin typeface="Calibri" pitchFamily="34" charset="0"/>
                <a:cs typeface="Calibri" pitchFamily="34" charset="0"/>
              </a:rPr>
              <a:t> [</a:t>
            </a:r>
            <a:r>
              <a:rPr lang="es-ES" altLang="en-US" sz="1800" dirty="0" err="1" smtClean="0">
                <a:latin typeface="Calibri" pitchFamily="34" charset="0"/>
                <a:cs typeface="Calibri" pitchFamily="34" charset="0"/>
              </a:rPr>
              <a:t>acronym</a:t>
            </a:r>
            <a:r>
              <a:rPr lang="es-ES" altLang="en-US" sz="1800" dirty="0" smtClean="0">
                <a:latin typeface="Calibri" pitchFamily="34" charset="0"/>
                <a:cs typeface="Calibri" pitchFamily="34" charset="0"/>
              </a:rPr>
              <a:t> </a:t>
            </a:r>
            <a:r>
              <a:rPr lang="es-ES" altLang="en-US" sz="1800" dirty="0" err="1" smtClean="0">
                <a:latin typeface="Calibri" pitchFamily="34" charset="0"/>
                <a:cs typeface="Calibri" pitchFamily="34" charset="0"/>
              </a:rPr>
              <a:t>for</a:t>
            </a:r>
            <a:r>
              <a:rPr lang="es-ES" altLang="en-US" sz="1800" dirty="0" smtClean="0">
                <a:latin typeface="Calibri" pitchFamily="34" charset="0"/>
                <a:cs typeface="Calibri" pitchFamily="34" charset="0"/>
              </a:rPr>
              <a:t> </a:t>
            </a:r>
            <a:r>
              <a:rPr lang="es-ES" altLang="en-US" sz="1800" dirty="0" err="1">
                <a:latin typeface="Calibri" pitchFamily="34" charset="0"/>
                <a:cs typeface="Calibri" pitchFamily="34" charset="0"/>
              </a:rPr>
              <a:t>I</a:t>
            </a:r>
            <a:r>
              <a:rPr lang="es-ES" altLang="en-US" sz="1800" dirty="0" err="1" smtClean="0">
                <a:latin typeface="Calibri" pitchFamily="34" charset="0"/>
                <a:cs typeface="Calibri" pitchFamily="34" charset="0"/>
              </a:rPr>
              <a:t>nstitute</a:t>
            </a:r>
            <a:r>
              <a:rPr lang="es-ES" altLang="en-US" sz="1800" dirty="0" smtClean="0">
                <a:latin typeface="Calibri" pitchFamily="34" charset="0"/>
                <a:cs typeface="Calibri" pitchFamily="34" charset="0"/>
              </a:rPr>
              <a:t> of Seniors and Social </a:t>
            </a:r>
            <a:r>
              <a:rPr lang="es-ES" altLang="en-US" sz="1800" dirty="0" err="1" smtClean="0">
                <a:latin typeface="Calibri" pitchFamily="34" charset="0"/>
                <a:cs typeface="Calibri" pitchFamily="34" charset="0"/>
              </a:rPr>
              <a:t>Services</a:t>
            </a:r>
            <a:r>
              <a:rPr lang="es-ES" altLang="en-US" sz="1800" dirty="0" smtClean="0">
                <a:latin typeface="Calibri" pitchFamily="34" charset="0"/>
                <a:cs typeface="Calibri" pitchFamily="34" charset="0"/>
              </a:rPr>
              <a:t>] (</a:t>
            </a:r>
            <a:r>
              <a:rPr lang="es-ES" altLang="en-US" sz="1800" dirty="0" err="1" smtClean="0">
                <a:latin typeface="Calibri" pitchFamily="34" charset="0"/>
                <a:cs typeface="Calibri" pitchFamily="34" charset="0"/>
              </a:rPr>
              <a:t>Ministry</a:t>
            </a:r>
            <a:r>
              <a:rPr lang="es-ES" altLang="en-US" sz="1800" dirty="0" smtClean="0">
                <a:latin typeface="Calibri" pitchFamily="34" charset="0"/>
                <a:cs typeface="Calibri" pitchFamily="34" charset="0"/>
              </a:rPr>
              <a:t> of </a:t>
            </a:r>
            <a:r>
              <a:rPr lang="es-ES" altLang="en-US" sz="1800" dirty="0" err="1" smtClean="0">
                <a:latin typeface="Calibri" pitchFamily="34" charset="0"/>
                <a:cs typeface="Calibri" pitchFamily="34" charset="0"/>
              </a:rPr>
              <a:t>Health</a:t>
            </a:r>
            <a:r>
              <a:rPr lang="es-ES" altLang="en-US" sz="1800" dirty="0" smtClean="0">
                <a:latin typeface="Calibri" pitchFamily="34" charset="0"/>
                <a:cs typeface="Calibri" pitchFamily="34" charset="0"/>
              </a:rPr>
              <a:t>, Social </a:t>
            </a:r>
            <a:r>
              <a:rPr lang="es-ES" altLang="en-US" sz="1800" dirty="0" err="1" smtClean="0">
                <a:latin typeface="Calibri" pitchFamily="34" charset="0"/>
                <a:cs typeface="Calibri" pitchFamily="34" charset="0"/>
              </a:rPr>
              <a:t>Services</a:t>
            </a:r>
            <a:r>
              <a:rPr lang="es-ES" altLang="en-US" sz="1800" dirty="0" smtClean="0">
                <a:latin typeface="Calibri" pitchFamily="34" charset="0"/>
                <a:cs typeface="Calibri" pitchFamily="34" charset="0"/>
              </a:rPr>
              <a:t> and </a:t>
            </a:r>
            <a:r>
              <a:rPr lang="es-ES" altLang="en-US" sz="1800" dirty="0" err="1" smtClean="0">
                <a:latin typeface="Calibri" pitchFamily="34" charset="0"/>
                <a:cs typeface="Calibri" pitchFamily="34" charset="0"/>
              </a:rPr>
              <a:t>Equality</a:t>
            </a:r>
            <a:r>
              <a:rPr lang="es-ES" altLang="en-US" sz="1800" dirty="0" smtClean="0">
                <a:latin typeface="Calibri" pitchFamily="34" charset="0"/>
                <a:cs typeface="Calibri" pitchFamily="34" charset="0"/>
              </a:rPr>
              <a:t>)</a:t>
            </a:r>
            <a:endParaRPr lang="es-ES" altLang="en-US" sz="1600" dirty="0">
              <a:latin typeface="Calibri" pitchFamily="34" charset="0"/>
              <a:cs typeface="Calibri" pitchFamily="34" charset="0"/>
            </a:endParaRPr>
          </a:p>
        </p:txBody>
      </p:sp>
    </p:spTree>
    <p:custDataLst>
      <p:tags r:id="rId1"/>
    </p:custDataLst>
    <p:extLst>
      <p:ext uri="{BB962C8B-B14F-4D97-AF65-F5344CB8AC3E}">
        <p14:creationId xmlns:p14="http://schemas.microsoft.com/office/powerpoint/2010/main" val="37160747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683568" y="0"/>
            <a:ext cx="8352928" cy="1152128"/>
          </a:xfrm>
        </p:spPr>
        <p:txBody>
          <a:bodyPr>
            <a:noAutofit/>
          </a:bodyPr>
          <a:lstStyle/>
          <a:p>
            <a:pPr algn="ctr"/>
            <a:r>
              <a:rPr lang="es-ES" sz="2100" b="1" dirty="0" smtClean="0">
                <a:solidFill>
                  <a:srgbClr val="0070C0"/>
                </a:solidFill>
              </a:rPr>
              <a:t>COLLABORATION WITH THE STUDENT AND ALUMNI ASSOCIATION OF THE PERMANENT UNIVERSITY OF THE UNIVERSITY OF </a:t>
            </a:r>
            <a:r>
              <a:rPr lang="es-ES" sz="2100" b="1" dirty="0">
                <a:solidFill>
                  <a:srgbClr val="0070C0"/>
                </a:solidFill>
              </a:rPr>
              <a:t>ALICANTE SINCE 2001 </a:t>
            </a:r>
          </a:p>
        </p:txBody>
      </p:sp>
      <p:pic>
        <p:nvPicPr>
          <p:cNvPr id="6" name="2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bwMode="auto">
          <a:xfrm>
            <a:off x="1475733" y="980786"/>
            <a:ext cx="6686396" cy="5057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8"/>
          <p:cNvSpPr>
            <a:spLocks noChangeArrowheads="1"/>
          </p:cNvSpPr>
          <p:nvPr/>
        </p:nvSpPr>
        <p:spPr bwMode="auto">
          <a:xfrm>
            <a:off x="3923928" y="6309320"/>
            <a:ext cx="32303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01646A"/>
              </a:buClr>
              <a:buSzPct val="90000"/>
              <a:buFont typeface="Wingdings" pitchFamily="2" charset="2"/>
              <a:buChar char="q"/>
              <a:defRPr sz="3200">
                <a:solidFill>
                  <a:srgbClr val="01646A"/>
                </a:solidFill>
                <a:latin typeface="Arial" pitchFamily="34" charset="0"/>
                <a:cs typeface="Arial" pitchFamily="34" charset="0"/>
              </a:defRPr>
            </a:lvl1pPr>
            <a:lvl2pPr marL="742950" indent="-285750">
              <a:spcBef>
                <a:spcPct val="20000"/>
              </a:spcBef>
              <a:buClr>
                <a:schemeClr val="accent1"/>
              </a:buClr>
              <a:buSzPct val="150000"/>
              <a:buChar char="•"/>
              <a:defRPr sz="2800">
                <a:solidFill>
                  <a:srgbClr val="01646A"/>
                </a:solidFill>
                <a:latin typeface="Arial" pitchFamily="34" charset="0"/>
                <a:cs typeface="Arial" pitchFamily="34" charset="0"/>
              </a:defRPr>
            </a:lvl2pPr>
            <a:lvl3pPr marL="1143000" indent="-228600">
              <a:spcBef>
                <a:spcPct val="20000"/>
              </a:spcBef>
              <a:buClr>
                <a:schemeClr val="tx1"/>
              </a:buClr>
              <a:buSzPct val="150000"/>
              <a:buChar char="•"/>
              <a:defRPr sz="2400">
                <a:solidFill>
                  <a:srgbClr val="01646A"/>
                </a:solidFill>
                <a:latin typeface="Arial" pitchFamily="34" charset="0"/>
                <a:cs typeface="Arial" pitchFamily="34" charset="0"/>
              </a:defRPr>
            </a:lvl3pPr>
            <a:lvl4pPr marL="1600200" indent="-228600">
              <a:spcBef>
                <a:spcPct val="20000"/>
              </a:spcBef>
              <a:buClr>
                <a:schemeClr val="tx2"/>
              </a:buClr>
              <a:buSzPct val="150000"/>
              <a:buChar char="•"/>
              <a:defRPr sz="2000">
                <a:solidFill>
                  <a:srgbClr val="01646A"/>
                </a:solidFill>
                <a:latin typeface="Arial" pitchFamily="34" charset="0"/>
                <a:cs typeface="Arial" pitchFamily="34" charset="0"/>
              </a:defRPr>
            </a:lvl4pPr>
            <a:lvl5pPr marL="2057400" indent="-228600">
              <a:spcBef>
                <a:spcPct val="20000"/>
              </a:spcBef>
              <a:buClr>
                <a:schemeClr val="folHlink"/>
              </a:buClr>
              <a:buSzPct val="150000"/>
              <a:buChar char="•"/>
              <a:defRPr sz="2000">
                <a:solidFill>
                  <a:srgbClr val="01646A"/>
                </a:solidFill>
                <a:latin typeface="Arial" pitchFamily="34" charset="0"/>
                <a:cs typeface="Arial" pitchFamily="34" charset="0"/>
              </a:defRPr>
            </a:lvl5pPr>
            <a:lvl6pPr marL="2514600" indent="-228600" eaLnBrk="0" fontAlgn="base" hangingPunct="0">
              <a:spcBef>
                <a:spcPct val="20000"/>
              </a:spcBef>
              <a:spcAft>
                <a:spcPct val="0"/>
              </a:spcAft>
              <a:buClr>
                <a:schemeClr val="folHlink"/>
              </a:buClr>
              <a:buSzPct val="150000"/>
              <a:buChar char="•"/>
              <a:defRPr sz="2000">
                <a:solidFill>
                  <a:srgbClr val="01646A"/>
                </a:solidFill>
                <a:latin typeface="Arial" pitchFamily="34" charset="0"/>
                <a:cs typeface="Arial" pitchFamily="34" charset="0"/>
              </a:defRPr>
            </a:lvl6pPr>
            <a:lvl7pPr marL="2971800" indent="-228600" eaLnBrk="0" fontAlgn="base" hangingPunct="0">
              <a:spcBef>
                <a:spcPct val="20000"/>
              </a:spcBef>
              <a:spcAft>
                <a:spcPct val="0"/>
              </a:spcAft>
              <a:buClr>
                <a:schemeClr val="folHlink"/>
              </a:buClr>
              <a:buSzPct val="150000"/>
              <a:buChar char="•"/>
              <a:defRPr sz="2000">
                <a:solidFill>
                  <a:srgbClr val="01646A"/>
                </a:solidFill>
                <a:latin typeface="Arial" pitchFamily="34" charset="0"/>
                <a:cs typeface="Arial" pitchFamily="34" charset="0"/>
              </a:defRPr>
            </a:lvl7pPr>
            <a:lvl8pPr marL="3429000" indent="-228600" eaLnBrk="0" fontAlgn="base" hangingPunct="0">
              <a:spcBef>
                <a:spcPct val="20000"/>
              </a:spcBef>
              <a:spcAft>
                <a:spcPct val="0"/>
              </a:spcAft>
              <a:buClr>
                <a:schemeClr val="folHlink"/>
              </a:buClr>
              <a:buSzPct val="150000"/>
              <a:buChar char="•"/>
              <a:defRPr sz="2000">
                <a:solidFill>
                  <a:srgbClr val="01646A"/>
                </a:solidFill>
                <a:latin typeface="Arial" pitchFamily="34" charset="0"/>
                <a:cs typeface="Arial" pitchFamily="34" charset="0"/>
              </a:defRPr>
            </a:lvl8pPr>
            <a:lvl9pPr marL="3886200" indent="-228600" eaLnBrk="0" fontAlgn="base" hangingPunct="0">
              <a:spcBef>
                <a:spcPct val="20000"/>
              </a:spcBef>
              <a:spcAft>
                <a:spcPct val="0"/>
              </a:spcAft>
              <a:buClr>
                <a:schemeClr val="folHlink"/>
              </a:buClr>
              <a:buSzPct val="150000"/>
              <a:buChar char="•"/>
              <a:defRPr sz="2000">
                <a:solidFill>
                  <a:srgbClr val="01646A"/>
                </a:solidFill>
                <a:latin typeface="Arial" pitchFamily="34" charset="0"/>
                <a:cs typeface="Arial" pitchFamily="34" charset="0"/>
              </a:defRPr>
            </a:lvl9pPr>
          </a:lstStyle>
          <a:p>
            <a:pPr>
              <a:spcBef>
                <a:spcPct val="0"/>
              </a:spcBef>
              <a:buClrTx/>
              <a:buSzTx/>
              <a:buNone/>
            </a:pPr>
            <a:r>
              <a:rPr lang="es-ES" altLang="es-ES" sz="1600" b="1" dirty="0">
                <a:solidFill>
                  <a:schemeClr val="tx1"/>
                </a:solidFill>
                <a:hlinkClick r:id="rId6"/>
              </a:rPr>
              <a:t>https://web.ua.es/en/upua/aaup</a:t>
            </a:r>
            <a:endParaRPr lang="es-ES" altLang="es-ES" sz="1600" b="1" dirty="0">
              <a:solidFill>
                <a:schemeClr val="tx1"/>
              </a:solidFill>
            </a:endParaRPr>
          </a:p>
        </p:txBody>
      </p:sp>
    </p:spTree>
    <p:custDataLst>
      <p:tags r:id="rId1"/>
    </p:custDataLst>
    <p:extLst>
      <p:ext uri="{BB962C8B-B14F-4D97-AF65-F5344CB8AC3E}">
        <p14:creationId xmlns:p14="http://schemas.microsoft.com/office/powerpoint/2010/main" val="40126798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708920"/>
            <a:ext cx="7691758" cy="1362075"/>
          </a:xfrm>
        </p:spPr>
        <p:txBody>
          <a:bodyPr>
            <a:noAutofit/>
          </a:bodyPr>
          <a:lstStyle/>
          <a:p>
            <a:r>
              <a:rPr lang="es-ES" sz="5400" dirty="0" smtClean="0">
                <a:solidFill>
                  <a:srgbClr val="0070C0"/>
                </a:solidFill>
              </a:rPr>
              <a:t>SIGNIFICANT OUTCOMES</a:t>
            </a:r>
            <a:endParaRPr lang="en-US" sz="5400" dirty="0">
              <a:solidFill>
                <a:srgbClr val="0070C0"/>
              </a:solidFill>
            </a:endParaRPr>
          </a:p>
        </p:txBody>
      </p:sp>
      <p:pic>
        <p:nvPicPr>
          <p:cNvPr id="3" name="Picture 2" descr="C:\Users\Hrapkova\Desktop\Erasmus +\LOGO neu RED.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358506" y="836712"/>
            <a:ext cx="2115765"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3 Imagen"/>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596336" y="5697272"/>
            <a:ext cx="1263913" cy="1080000"/>
          </a:xfrm>
          <a:prstGeom prst="rect">
            <a:avLst/>
          </a:prstGeom>
        </p:spPr>
      </p:pic>
      <p:pic>
        <p:nvPicPr>
          <p:cNvPr id="5" name="4 Imagen"/>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07842" y="5877272"/>
            <a:ext cx="3514284" cy="900000"/>
          </a:xfrm>
          <a:prstGeom prst="rect">
            <a:avLst/>
          </a:prstGeom>
        </p:spPr>
      </p:pic>
      <p:sp>
        <p:nvSpPr>
          <p:cNvPr id="6" name="5 CuadroTexto"/>
          <p:cNvSpPr txBox="1"/>
          <p:nvPr/>
        </p:nvSpPr>
        <p:spPr>
          <a:xfrm>
            <a:off x="2843808" y="3972855"/>
            <a:ext cx="3744000" cy="1200329"/>
          </a:xfrm>
          <a:prstGeom prst="rect">
            <a:avLst/>
          </a:prstGeom>
          <a:noFill/>
        </p:spPr>
        <p:txBody>
          <a:bodyPr wrap="square" rtlCol="0">
            <a:spAutoFit/>
          </a:bodyPr>
          <a:lstStyle/>
          <a:p>
            <a:pPr algn="ctr"/>
            <a:r>
              <a:rPr lang="es-ES" sz="3600" b="1" dirty="0" err="1" smtClean="0">
                <a:solidFill>
                  <a:srgbClr val="0070C0"/>
                </a:solidFill>
              </a:rPr>
              <a:t>EduSenNet</a:t>
            </a:r>
            <a:r>
              <a:rPr lang="es-ES" sz="3600" b="1" dirty="0" smtClean="0">
                <a:solidFill>
                  <a:srgbClr val="0070C0"/>
                </a:solidFill>
              </a:rPr>
              <a:t> Project</a:t>
            </a:r>
            <a:endParaRPr lang="en-US" sz="3600" b="1" dirty="0">
              <a:solidFill>
                <a:srgbClr val="0070C0"/>
              </a:solidFill>
            </a:endParaRPr>
          </a:p>
        </p:txBody>
      </p:sp>
    </p:spTree>
    <p:extLst>
      <p:ext uri="{BB962C8B-B14F-4D97-AF65-F5344CB8AC3E}">
        <p14:creationId xmlns:p14="http://schemas.microsoft.com/office/powerpoint/2010/main" val="19415040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1155735" y="3416409"/>
            <a:ext cx="4121734" cy="2484296"/>
          </a:xfrm>
          <a:prstGeom prst="roundRect">
            <a:avLst>
              <a:gd name="adj" fmla="val 8999"/>
            </a:avLst>
          </a:prstGeom>
          <a:solidFill>
            <a:srgbClr val="D3DFE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1 Título"/>
          <p:cNvSpPr>
            <a:spLocks noGrp="1"/>
          </p:cNvSpPr>
          <p:nvPr>
            <p:ph type="title"/>
          </p:nvPr>
        </p:nvSpPr>
        <p:spPr>
          <a:xfrm>
            <a:off x="450267" y="188640"/>
            <a:ext cx="8110508" cy="720080"/>
          </a:xfrm>
        </p:spPr>
        <p:txBody>
          <a:bodyPr>
            <a:normAutofit fontScale="90000"/>
          </a:bodyPr>
          <a:lstStyle/>
          <a:p>
            <a:pPr algn="ctr"/>
            <a:r>
              <a:rPr lang="es-ES" sz="3200" b="1" dirty="0" smtClean="0">
                <a:solidFill>
                  <a:srgbClr val="0070C0"/>
                </a:solidFill>
              </a:rPr>
              <a:t>BASIC SOCIODEMOGRAPHIC DATA</a:t>
            </a:r>
            <a:br>
              <a:rPr lang="es-ES" sz="3200" b="1" dirty="0" smtClean="0">
                <a:solidFill>
                  <a:srgbClr val="0070C0"/>
                </a:solidFill>
              </a:rPr>
            </a:br>
            <a:r>
              <a:rPr lang="es-ES" sz="3200" b="1" dirty="0" smtClean="0">
                <a:solidFill>
                  <a:srgbClr val="0070C0"/>
                </a:solidFill>
              </a:rPr>
              <a:t>INTERVIEWEES’ PROFILE</a:t>
            </a:r>
            <a:endParaRPr lang="es-ES" dirty="0">
              <a:solidFill>
                <a:srgbClr val="0070C0"/>
              </a:solidFill>
            </a:endParaRPr>
          </a:p>
        </p:txBody>
      </p:sp>
      <p:pic>
        <p:nvPicPr>
          <p:cNvPr id="24" name="Picture 6"/>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flipH="1">
            <a:off x="1222215" y="2636912"/>
            <a:ext cx="989351" cy="100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Rectángulo redondeado"/>
          <p:cNvSpPr/>
          <p:nvPr/>
        </p:nvSpPr>
        <p:spPr>
          <a:xfrm>
            <a:off x="3216602" y="2756912"/>
            <a:ext cx="2060868" cy="576064"/>
          </a:xfrm>
          <a:prstGeom prst="roundRect">
            <a:avLst>
              <a:gd name="adj" fmla="val 50000"/>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latin typeface="+mj-lt"/>
                <a:cs typeface="Arial" panose="020B0604020202020204" pitchFamily="34" charset="0"/>
              </a:rPr>
              <a:t>RESPONDENTS’</a:t>
            </a:r>
            <a:endParaRPr lang="en-US" b="1" dirty="0">
              <a:latin typeface="+mj-lt"/>
              <a:cs typeface="Arial" panose="020B0604020202020204" pitchFamily="34" charset="0"/>
            </a:endParaRPr>
          </a:p>
        </p:txBody>
      </p:sp>
      <p:sp>
        <p:nvSpPr>
          <p:cNvPr id="8" name="7 Rectángulo"/>
          <p:cNvSpPr/>
          <p:nvPr/>
        </p:nvSpPr>
        <p:spPr>
          <a:xfrm>
            <a:off x="2224633" y="2636913"/>
            <a:ext cx="1058449" cy="769441"/>
          </a:xfrm>
          <a:prstGeom prst="rect">
            <a:avLst/>
          </a:prstGeom>
          <a:noFill/>
          <a:ln>
            <a:noFill/>
          </a:ln>
        </p:spPr>
        <p:txBody>
          <a:bodyPr wrap="none" lIns="91440" tIns="45720" rIns="91440" bIns="45720">
            <a:spAutoFit/>
          </a:bodyPr>
          <a:lstStyle/>
          <a:p>
            <a:pPr algn="ctr"/>
            <a:r>
              <a:rPr lang="es-ES"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357</a:t>
            </a:r>
            <a:endParaRPr lang="es-ES"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aphicFrame>
        <p:nvGraphicFramePr>
          <p:cNvPr id="22" name="2 Gráfico"/>
          <p:cNvGraphicFramePr>
            <a:graphicFrameLocks noChangeAspect="1"/>
          </p:cNvGraphicFramePr>
          <p:nvPr>
            <p:extLst>
              <p:ext uri="{D42A27DB-BD31-4B8C-83A1-F6EECF244321}">
                <p14:modId xmlns:p14="http://schemas.microsoft.com/office/powerpoint/2010/main" val="3327155495"/>
              </p:ext>
            </p:extLst>
          </p:nvPr>
        </p:nvGraphicFramePr>
        <p:xfrm>
          <a:off x="1111320" y="3332977"/>
          <a:ext cx="4088850" cy="2495721"/>
        </p:xfrm>
        <a:graphic>
          <a:graphicData uri="http://schemas.openxmlformats.org/drawingml/2006/chart">
            <c:chart xmlns:c="http://schemas.openxmlformats.org/drawingml/2006/chart" xmlns:r="http://schemas.openxmlformats.org/officeDocument/2006/relationships" r:id="rId3"/>
          </a:graphicData>
        </a:graphic>
      </p:graphicFrame>
      <p:sp>
        <p:nvSpPr>
          <p:cNvPr id="3" name="2 Rectángulo"/>
          <p:cNvSpPr/>
          <p:nvPr/>
        </p:nvSpPr>
        <p:spPr>
          <a:xfrm>
            <a:off x="809120" y="1290620"/>
            <a:ext cx="7884613" cy="954107"/>
          </a:xfrm>
          <a:prstGeom prst="rect">
            <a:avLst/>
          </a:prstGeom>
        </p:spPr>
        <p:txBody>
          <a:bodyPr wrap="square">
            <a:spAutoFit/>
          </a:bodyPr>
          <a:lstStyle/>
          <a:p>
            <a:pPr algn="just"/>
            <a:r>
              <a:rPr lang="is-IS" sz="2800" dirty="0" smtClean="0">
                <a:latin typeface="+mj-lt"/>
              </a:rPr>
              <a:t>Survey to</a:t>
            </a:r>
            <a:r>
              <a:rPr lang="en-GB" sz="2800" dirty="0" smtClean="0">
                <a:latin typeface="+mj-lt"/>
              </a:rPr>
              <a:t> </a:t>
            </a:r>
            <a:r>
              <a:rPr lang="en-GB" sz="2800" dirty="0">
                <a:latin typeface="+mj-lt"/>
              </a:rPr>
              <a:t>older adults enrolled in </a:t>
            </a:r>
            <a:r>
              <a:rPr lang="en-GB" sz="2800" dirty="0" smtClean="0">
                <a:latin typeface="+mj-lt"/>
              </a:rPr>
              <a:t>Permanent </a:t>
            </a:r>
            <a:r>
              <a:rPr lang="en-GB" sz="2800" dirty="0">
                <a:latin typeface="+mj-lt"/>
              </a:rPr>
              <a:t>University of the University of </a:t>
            </a:r>
            <a:r>
              <a:rPr lang="en-GB" sz="2800" dirty="0" smtClean="0">
                <a:latin typeface="+mj-lt"/>
              </a:rPr>
              <a:t>Alicante (</a:t>
            </a:r>
            <a:r>
              <a:rPr lang="en-GB" sz="2800" b="1" dirty="0" smtClean="0">
                <a:latin typeface="+mj-lt"/>
              </a:rPr>
              <a:t>UPUA</a:t>
            </a:r>
            <a:r>
              <a:rPr lang="en-GB" sz="2800" dirty="0" smtClean="0">
                <a:latin typeface="+mj-lt"/>
              </a:rPr>
              <a:t>). </a:t>
            </a:r>
            <a:endParaRPr lang="en-US" sz="2800" b="1" dirty="0">
              <a:latin typeface="+mj-lt"/>
            </a:endParaRPr>
          </a:p>
        </p:txBody>
      </p:sp>
      <p:sp>
        <p:nvSpPr>
          <p:cNvPr id="4" name="3 Rectángulo"/>
          <p:cNvSpPr/>
          <p:nvPr/>
        </p:nvSpPr>
        <p:spPr>
          <a:xfrm>
            <a:off x="5546249" y="2792162"/>
            <a:ext cx="2986191" cy="1815882"/>
          </a:xfrm>
          <a:prstGeom prst="rect">
            <a:avLst/>
          </a:prstGeom>
        </p:spPr>
        <p:txBody>
          <a:bodyPr wrap="square">
            <a:spAutoFit/>
          </a:bodyPr>
          <a:lstStyle/>
          <a:p>
            <a:pPr algn="just"/>
            <a:r>
              <a:rPr lang="en-GB" sz="2800" dirty="0" smtClean="0">
                <a:latin typeface="+mj-lt"/>
              </a:rPr>
              <a:t>total number: </a:t>
            </a:r>
            <a:r>
              <a:rPr lang="en-GB" sz="2800" b="1" dirty="0" smtClean="0">
                <a:latin typeface="+mj-lt"/>
              </a:rPr>
              <a:t>357 </a:t>
            </a:r>
          </a:p>
          <a:p>
            <a:pPr algn="just"/>
            <a:endParaRPr lang="en-GB" sz="2800" dirty="0" smtClean="0">
              <a:latin typeface="+mj-lt"/>
            </a:endParaRPr>
          </a:p>
          <a:p>
            <a:pPr marL="457200" indent="-457200" algn="just">
              <a:buFont typeface="Arial" panose="020B0604020202020204" pitchFamily="34" charset="0"/>
              <a:buChar char="•"/>
            </a:pPr>
            <a:r>
              <a:rPr lang="en-GB" sz="2800" b="1" dirty="0" smtClean="0">
                <a:latin typeface="+mj-lt"/>
              </a:rPr>
              <a:t>50,98</a:t>
            </a:r>
            <a:r>
              <a:rPr lang="en-GB" sz="2800" b="1" dirty="0">
                <a:latin typeface="+mj-lt"/>
              </a:rPr>
              <a:t>%</a:t>
            </a:r>
            <a:r>
              <a:rPr lang="en-GB" sz="2800" dirty="0">
                <a:latin typeface="+mj-lt"/>
              </a:rPr>
              <a:t> </a:t>
            </a:r>
            <a:r>
              <a:rPr lang="en-GB" sz="2800" dirty="0" smtClean="0">
                <a:latin typeface="+mj-lt"/>
              </a:rPr>
              <a:t>women </a:t>
            </a:r>
          </a:p>
          <a:p>
            <a:pPr marL="457200" indent="-457200" algn="just">
              <a:buFont typeface="Arial" panose="020B0604020202020204" pitchFamily="34" charset="0"/>
              <a:buChar char="•"/>
            </a:pPr>
            <a:r>
              <a:rPr lang="en-GB" sz="2800" b="1" dirty="0" smtClean="0">
                <a:latin typeface="+mj-lt"/>
              </a:rPr>
              <a:t>49,02</a:t>
            </a:r>
            <a:r>
              <a:rPr lang="en-GB" sz="2800" b="1" dirty="0">
                <a:latin typeface="+mj-lt"/>
              </a:rPr>
              <a:t>%</a:t>
            </a:r>
            <a:r>
              <a:rPr lang="en-GB" sz="2800" dirty="0">
                <a:latin typeface="+mj-lt"/>
              </a:rPr>
              <a:t> </a:t>
            </a:r>
            <a:r>
              <a:rPr lang="en-GB" sz="2800" dirty="0" smtClean="0">
                <a:latin typeface="+mj-lt"/>
              </a:rPr>
              <a:t> </a:t>
            </a:r>
            <a:r>
              <a:rPr lang="en-GB" sz="2800" dirty="0">
                <a:latin typeface="+mj-lt"/>
              </a:rPr>
              <a:t>men.</a:t>
            </a:r>
            <a:endParaRPr lang="en-US" sz="2800" dirty="0">
              <a:latin typeface="+mj-lt"/>
            </a:endParaRPr>
          </a:p>
        </p:txBody>
      </p:sp>
      <p:pic>
        <p:nvPicPr>
          <p:cNvPr id="10" name="Picture 2" descr="C:\Users\Hrapkova\Desktop\Erasmus +\LOGO neu RED.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93111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43 Rectángulo redondeado"/>
          <p:cNvSpPr/>
          <p:nvPr/>
        </p:nvSpPr>
        <p:spPr>
          <a:xfrm>
            <a:off x="4461461" y="2023577"/>
            <a:ext cx="4121734" cy="2484296"/>
          </a:xfrm>
          <a:prstGeom prst="roundRect">
            <a:avLst>
              <a:gd name="adj" fmla="val 8999"/>
            </a:avLst>
          </a:prstGeom>
          <a:solidFill>
            <a:srgbClr val="D3DFEE"/>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1 Título"/>
          <p:cNvSpPr>
            <a:spLocks noGrp="1"/>
          </p:cNvSpPr>
          <p:nvPr>
            <p:ph type="title"/>
          </p:nvPr>
        </p:nvSpPr>
        <p:spPr>
          <a:xfrm>
            <a:off x="450267" y="188640"/>
            <a:ext cx="8110508" cy="720080"/>
          </a:xfrm>
        </p:spPr>
        <p:txBody>
          <a:bodyPr>
            <a:normAutofit fontScale="90000"/>
          </a:bodyPr>
          <a:lstStyle/>
          <a:p>
            <a:pPr algn="ctr"/>
            <a:r>
              <a:rPr lang="es-ES" sz="3200" b="1" dirty="0" smtClean="0">
                <a:solidFill>
                  <a:srgbClr val="0070C0"/>
                </a:solidFill>
              </a:rPr>
              <a:t>BASIC SOCIODEMOGRAPHIC DATA</a:t>
            </a:r>
            <a:br>
              <a:rPr lang="es-ES" sz="3200" b="1" dirty="0" smtClean="0">
                <a:solidFill>
                  <a:srgbClr val="0070C0"/>
                </a:solidFill>
              </a:rPr>
            </a:br>
            <a:r>
              <a:rPr lang="es-ES" sz="3200" b="1" dirty="0" smtClean="0">
                <a:solidFill>
                  <a:srgbClr val="0070C0"/>
                </a:solidFill>
              </a:rPr>
              <a:t>INTERVIEWEES’ PROFILE</a:t>
            </a:r>
            <a:endParaRPr lang="es-ES" dirty="0">
              <a:solidFill>
                <a:srgbClr val="0070C0"/>
              </a:solidFill>
            </a:endParaRPr>
          </a:p>
        </p:txBody>
      </p:sp>
      <p:sp>
        <p:nvSpPr>
          <p:cNvPr id="12" name="11 Rectángulo redondeado"/>
          <p:cNvSpPr/>
          <p:nvPr/>
        </p:nvSpPr>
        <p:spPr>
          <a:xfrm>
            <a:off x="4658038" y="2828296"/>
            <a:ext cx="2326785" cy="360000"/>
          </a:xfrm>
          <a:prstGeom prst="roundRect">
            <a:avLst/>
          </a:prstGeom>
          <a:solidFill>
            <a:srgbClr val="D6182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1" dirty="0" smtClean="0">
                <a:latin typeface="+mj-lt"/>
                <a:cs typeface="Arial" panose="020B0604020202020204" pitchFamily="34" charset="0"/>
              </a:rPr>
              <a:t>61-70</a:t>
            </a:r>
            <a:endParaRPr lang="en-US" b="1" dirty="0">
              <a:latin typeface="+mj-lt"/>
              <a:cs typeface="Arial" panose="020B0604020202020204" pitchFamily="34" charset="0"/>
            </a:endParaRPr>
          </a:p>
        </p:txBody>
      </p:sp>
      <p:sp>
        <p:nvSpPr>
          <p:cNvPr id="13" name="12 Rectángulo redondeado"/>
          <p:cNvSpPr/>
          <p:nvPr/>
        </p:nvSpPr>
        <p:spPr>
          <a:xfrm>
            <a:off x="4482117" y="1340768"/>
            <a:ext cx="4101077" cy="576064"/>
          </a:xfrm>
          <a:prstGeom prst="roundRect">
            <a:avLst>
              <a:gd name="adj" fmla="val 50000"/>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latin typeface="+mj-lt"/>
                <a:cs typeface="Arial" panose="020B0604020202020204" pitchFamily="34" charset="0"/>
              </a:rPr>
              <a:t>AGE GROUPS</a:t>
            </a:r>
            <a:endParaRPr lang="en-US" b="1" dirty="0">
              <a:latin typeface="+mj-lt"/>
              <a:cs typeface="Arial" panose="020B0604020202020204" pitchFamily="34" charset="0"/>
            </a:endParaRPr>
          </a:p>
        </p:txBody>
      </p:sp>
      <p:sp>
        <p:nvSpPr>
          <p:cNvPr id="14" name="13 Rectángulo redondeado"/>
          <p:cNvSpPr/>
          <p:nvPr/>
        </p:nvSpPr>
        <p:spPr>
          <a:xfrm>
            <a:off x="4658038" y="2238916"/>
            <a:ext cx="1547811" cy="360000"/>
          </a:xfrm>
          <a:prstGeom prst="roundRect">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1" dirty="0" smtClean="0">
                <a:latin typeface="+mj-lt"/>
                <a:cs typeface="Arial" panose="020B0604020202020204" pitchFamily="34" charset="0"/>
              </a:rPr>
              <a:t>50-60</a:t>
            </a:r>
            <a:endParaRPr lang="en-US" b="1" dirty="0">
              <a:latin typeface="+mj-lt"/>
              <a:cs typeface="Arial" panose="020B0604020202020204" pitchFamily="34" charset="0"/>
            </a:endParaRPr>
          </a:p>
        </p:txBody>
      </p:sp>
      <p:sp>
        <p:nvSpPr>
          <p:cNvPr id="15" name="14 Rectángulo redondeado"/>
          <p:cNvSpPr/>
          <p:nvPr/>
        </p:nvSpPr>
        <p:spPr>
          <a:xfrm>
            <a:off x="7279164" y="2238916"/>
            <a:ext cx="1004075" cy="360000"/>
          </a:xfrm>
          <a:prstGeom prst="roundRect">
            <a:avLst/>
          </a:prstGeom>
          <a:solidFill>
            <a:srgbClr val="00B05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latin typeface="+mj-lt"/>
                <a:cs typeface="Arial" panose="020B0604020202020204" pitchFamily="34" charset="0"/>
              </a:rPr>
              <a:t>21,85%</a:t>
            </a:r>
            <a:endParaRPr lang="en-US" b="1" dirty="0">
              <a:latin typeface="+mj-lt"/>
              <a:cs typeface="Arial" panose="020B0604020202020204" pitchFamily="34" charset="0"/>
            </a:endParaRPr>
          </a:p>
        </p:txBody>
      </p:sp>
      <p:sp>
        <p:nvSpPr>
          <p:cNvPr id="16" name="15 Rectángulo redondeado"/>
          <p:cNvSpPr/>
          <p:nvPr/>
        </p:nvSpPr>
        <p:spPr>
          <a:xfrm>
            <a:off x="7282870" y="2828296"/>
            <a:ext cx="1004075" cy="360000"/>
          </a:xfrm>
          <a:prstGeom prst="roundRect">
            <a:avLst/>
          </a:prstGeom>
          <a:solidFill>
            <a:srgbClr val="D6182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latin typeface="+mj-lt"/>
                <a:cs typeface="Arial" panose="020B0604020202020204" pitchFamily="34" charset="0"/>
              </a:rPr>
              <a:t>56,58%</a:t>
            </a:r>
            <a:endParaRPr lang="en-US" b="1" dirty="0">
              <a:latin typeface="+mj-lt"/>
              <a:cs typeface="Arial" panose="020B0604020202020204" pitchFamily="34" charset="0"/>
            </a:endParaRPr>
          </a:p>
        </p:txBody>
      </p:sp>
      <p:sp>
        <p:nvSpPr>
          <p:cNvPr id="17" name="16 Rectángulo redondeado"/>
          <p:cNvSpPr/>
          <p:nvPr/>
        </p:nvSpPr>
        <p:spPr>
          <a:xfrm>
            <a:off x="4658038" y="3404360"/>
            <a:ext cx="1396071" cy="360000"/>
          </a:xfrm>
          <a:prstGeom prst="roundRect">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1" dirty="0" smtClean="0">
                <a:latin typeface="+mj-lt"/>
                <a:cs typeface="Arial" panose="020B0604020202020204" pitchFamily="34" charset="0"/>
              </a:rPr>
              <a:t>71-80</a:t>
            </a:r>
            <a:endParaRPr lang="en-US" b="1" dirty="0">
              <a:latin typeface="+mj-lt"/>
              <a:cs typeface="Arial" panose="020B0604020202020204" pitchFamily="34" charset="0"/>
            </a:endParaRPr>
          </a:p>
        </p:txBody>
      </p:sp>
      <p:sp>
        <p:nvSpPr>
          <p:cNvPr id="18" name="17 Rectángulo redondeado"/>
          <p:cNvSpPr/>
          <p:nvPr/>
        </p:nvSpPr>
        <p:spPr>
          <a:xfrm>
            <a:off x="7282870" y="3404360"/>
            <a:ext cx="1004075" cy="360000"/>
          </a:xfrm>
          <a:prstGeom prst="roundRect">
            <a:avLst/>
          </a:prstGeom>
          <a:solidFill>
            <a:srgbClr val="00B05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latin typeface="+mj-lt"/>
                <a:cs typeface="Arial" panose="020B0604020202020204" pitchFamily="34" charset="0"/>
              </a:rPr>
              <a:t>19,89%</a:t>
            </a:r>
            <a:endParaRPr lang="en-US" b="1" dirty="0">
              <a:latin typeface="+mj-lt"/>
              <a:cs typeface="Arial" panose="020B0604020202020204" pitchFamily="34" charset="0"/>
            </a:endParaRPr>
          </a:p>
        </p:txBody>
      </p:sp>
      <p:sp>
        <p:nvSpPr>
          <p:cNvPr id="19" name="18 Rectángulo redondeado"/>
          <p:cNvSpPr/>
          <p:nvPr/>
        </p:nvSpPr>
        <p:spPr>
          <a:xfrm>
            <a:off x="4658038" y="3944400"/>
            <a:ext cx="766763" cy="360000"/>
          </a:xfrm>
          <a:prstGeom prst="roundRect">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1" dirty="0" smtClean="0">
                <a:latin typeface="+mj-lt"/>
                <a:cs typeface="Arial" panose="020B0604020202020204" pitchFamily="34" charset="0"/>
              </a:rPr>
              <a:t>+ 80</a:t>
            </a:r>
            <a:endParaRPr lang="en-US" b="1" dirty="0">
              <a:latin typeface="+mj-lt"/>
              <a:cs typeface="Arial" panose="020B0604020202020204" pitchFamily="34" charset="0"/>
            </a:endParaRPr>
          </a:p>
        </p:txBody>
      </p:sp>
      <p:sp>
        <p:nvSpPr>
          <p:cNvPr id="20" name="19 Rectángulo redondeado"/>
          <p:cNvSpPr/>
          <p:nvPr/>
        </p:nvSpPr>
        <p:spPr>
          <a:xfrm>
            <a:off x="7279164" y="3944440"/>
            <a:ext cx="1004075" cy="360000"/>
          </a:xfrm>
          <a:prstGeom prst="roundRect">
            <a:avLst/>
          </a:prstGeom>
          <a:solidFill>
            <a:srgbClr val="00B05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latin typeface="+mj-lt"/>
                <a:cs typeface="Arial" panose="020B0604020202020204" pitchFamily="34" charset="0"/>
              </a:rPr>
              <a:t>1,68%</a:t>
            </a:r>
            <a:endParaRPr lang="en-US" b="1" dirty="0">
              <a:latin typeface="+mj-lt"/>
              <a:cs typeface="Arial" panose="020B0604020202020204" pitchFamily="34" charset="0"/>
            </a:endParaRPr>
          </a:p>
        </p:txBody>
      </p:sp>
      <p:sp>
        <p:nvSpPr>
          <p:cNvPr id="3" name="2 Rectángulo"/>
          <p:cNvSpPr/>
          <p:nvPr/>
        </p:nvSpPr>
        <p:spPr>
          <a:xfrm>
            <a:off x="683568" y="1239016"/>
            <a:ext cx="3678200" cy="2677656"/>
          </a:xfrm>
          <a:prstGeom prst="rect">
            <a:avLst/>
          </a:prstGeom>
        </p:spPr>
        <p:txBody>
          <a:bodyPr wrap="square">
            <a:spAutoFit/>
          </a:bodyPr>
          <a:lstStyle/>
          <a:p>
            <a:pPr algn="just"/>
            <a:r>
              <a:rPr lang="en-GB" sz="2400" b="1" dirty="0" smtClean="0">
                <a:latin typeface="+mj-lt"/>
              </a:rPr>
              <a:t>Age distribution</a:t>
            </a:r>
            <a:r>
              <a:rPr lang="en-GB" sz="2400" dirty="0" smtClean="0">
                <a:latin typeface="+mj-lt"/>
              </a:rPr>
              <a:t>:</a:t>
            </a:r>
          </a:p>
          <a:p>
            <a:pPr algn="just"/>
            <a:endParaRPr lang="en-GB" sz="2400" dirty="0" smtClean="0">
              <a:latin typeface="+mj-lt"/>
            </a:endParaRPr>
          </a:p>
          <a:p>
            <a:pPr marL="342900" indent="-342900" algn="just">
              <a:buFontTx/>
              <a:buChar char="-"/>
            </a:pPr>
            <a:r>
              <a:rPr lang="en-GB" sz="2400" b="1" dirty="0" smtClean="0">
                <a:latin typeface="+mj-lt"/>
              </a:rPr>
              <a:t>61-70</a:t>
            </a:r>
            <a:r>
              <a:rPr lang="en-GB" sz="2400" dirty="0" smtClean="0">
                <a:latin typeface="+mj-lt"/>
              </a:rPr>
              <a:t> </a:t>
            </a:r>
            <a:r>
              <a:rPr lang="en-GB" sz="2400" dirty="0" err="1" smtClean="0">
                <a:latin typeface="+mj-lt"/>
              </a:rPr>
              <a:t>yo</a:t>
            </a:r>
            <a:r>
              <a:rPr lang="en-GB" sz="2400" dirty="0" smtClean="0">
                <a:latin typeface="+mj-lt"/>
              </a:rPr>
              <a:t>. – </a:t>
            </a:r>
            <a:r>
              <a:rPr lang="en-GB" sz="2400" b="1" dirty="0" smtClean="0">
                <a:latin typeface="+mj-lt"/>
              </a:rPr>
              <a:t>56,58%</a:t>
            </a:r>
            <a:r>
              <a:rPr lang="en-GB" sz="2400" dirty="0" smtClean="0">
                <a:latin typeface="+mj-lt"/>
              </a:rPr>
              <a:t> prevailing group</a:t>
            </a:r>
          </a:p>
          <a:p>
            <a:pPr algn="just"/>
            <a:r>
              <a:rPr lang="en-GB" sz="2400" dirty="0" smtClean="0">
                <a:latin typeface="+mj-lt"/>
              </a:rPr>
              <a:t> </a:t>
            </a:r>
          </a:p>
          <a:p>
            <a:pPr marL="342900" indent="-342900" algn="just">
              <a:buFontTx/>
              <a:buChar char="-"/>
            </a:pPr>
            <a:r>
              <a:rPr lang="en-GB" sz="2400" b="1" dirty="0" smtClean="0">
                <a:latin typeface="+mj-lt"/>
              </a:rPr>
              <a:t>Over 70s – 21,57</a:t>
            </a:r>
            <a:r>
              <a:rPr lang="en-GB" sz="2400" b="1" dirty="0">
                <a:latin typeface="+mj-lt"/>
              </a:rPr>
              <a:t>% </a:t>
            </a:r>
            <a:r>
              <a:rPr lang="en-GB" sz="2400" b="1" dirty="0" smtClean="0">
                <a:latin typeface="+mj-lt"/>
              </a:rPr>
              <a:t> </a:t>
            </a:r>
          </a:p>
          <a:p>
            <a:pPr algn="just"/>
            <a:r>
              <a:rPr lang="en-GB" sz="2400" dirty="0" smtClean="0">
                <a:latin typeface="+mj-lt"/>
              </a:rPr>
              <a:t>    significant number</a:t>
            </a:r>
            <a:endParaRPr lang="en-US" sz="2400" dirty="0">
              <a:latin typeface="+mj-lt"/>
            </a:endParaRPr>
          </a:p>
        </p:txBody>
      </p:sp>
      <p:sp>
        <p:nvSpPr>
          <p:cNvPr id="4" name="3 Rectángulo"/>
          <p:cNvSpPr/>
          <p:nvPr/>
        </p:nvSpPr>
        <p:spPr>
          <a:xfrm>
            <a:off x="2325424" y="4880652"/>
            <a:ext cx="5939103" cy="1200329"/>
          </a:xfrm>
          <a:prstGeom prst="rect">
            <a:avLst/>
          </a:prstGeom>
        </p:spPr>
        <p:txBody>
          <a:bodyPr wrap="square">
            <a:spAutoFit/>
          </a:bodyPr>
          <a:lstStyle/>
          <a:p>
            <a:pPr algn="just"/>
            <a:r>
              <a:rPr lang="is-IS" sz="2400" dirty="0" smtClean="0">
                <a:latin typeface="+mj-lt"/>
              </a:rPr>
              <a:t>Majority </a:t>
            </a:r>
            <a:r>
              <a:rPr lang="is-IS" sz="2400" dirty="0">
                <a:latin typeface="+mj-lt"/>
              </a:rPr>
              <a:t>of </a:t>
            </a:r>
            <a:r>
              <a:rPr lang="is-IS" sz="2400" dirty="0" smtClean="0">
                <a:latin typeface="+mj-lt"/>
              </a:rPr>
              <a:t>interviewed pop has </a:t>
            </a:r>
            <a:r>
              <a:rPr lang="is-IS" sz="2400" dirty="0">
                <a:latin typeface="+mj-lt"/>
              </a:rPr>
              <a:t>either </a:t>
            </a:r>
            <a:r>
              <a:rPr lang="is-IS" sz="2400" b="1" dirty="0">
                <a:latin typeface="+mj-lt"/>
              </a:rPr>
              <a:t>University Degree </a:t>
            </a:r>
            <a:r>
              <a:rPr lang="is-IS" sz="2400" dirty="0">
                <a:latin typeface="+mj-lt"/>
              </a:rPr>
              <a:t>(</a:t>
            </a:r>
            <a:r>
              <a:rPr lang="is-IS" sz="2400" dirty="0" smtClean="0">
                <a:latin typeface="+mj-lt"/>
              </a:rPr>
              <a:t>57,42</a:t>
            </a:r>
            <a:r>
              <a:rPr lang="is-IS" sz="2400" dirty="0">
                <a:latin typeface="+mj-lt"/>
              </a:rPr>
              <a:t>%) or </a:t>
            </a:r>
            <a:r>
              <a:rPr lang="is-IS" sz="2400" b="1" dirty="0">
                <a:latin typeface="+mj-lt"/>
              </a:rPr>
              <a:t>Secondary school level </a:t>
            </a:r>
            <a:r>
              <a:rPr lang="is-IS" sz="2400" dirty="0">
                <a:latin typeface="+mj-lt"/>
              </a:rPr>
              <a:t>(</a:t>
            </a:r>
            <a:r>
              <a:rPr lang="is-IS" sz="2400" dirty="0" smtClean="0">
                <a:latin typeface="+mj-lt"/>
              </a:rPr>
              <a:t>30,81</a:t>
            </a:r>
            <a:r>
              <a:rPr lang="is-IS" sz="2400" dirty="0">
                <a:latin typeface="+mj-lt"/>
              </a:rPr>
              <a:t>%).</a:t>
            </a:r>
            <a:endParaRPr lang="en-US" sz="2400" b="1" dirty="0">
              <a:latin typeface="+mj-lt"/>
            </a:endParaRPr>
          </a:p>
        </p:txBody>
      </p:sp>
      <p:pic>
        <p:nvPicPr>
          <p:cNvPr id="21" name="Picture 5"/>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08138" y="4976447"/>
            <a:ext cx="1317286" cy="1116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descr="C:\Users\Hrapkova\Desktop\Erasmus +\LOGO neu RED.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45819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683568" y="0"/>
            <a:ext cx="8352928" cy="720080"/>
          </a:xfrm>
        </p:spPr>
        <p:txBody>
          <a:bodyPr>
            <a:noAutofit/>
          </a:bodyPr>
          <a:lstStyle/>
          <a:p>
            <a:pPr algn="ctr"/>
            <a:r>
              <a:rPr lang="es-ES" sz="2800" b="1" dirty="0" smtClean="0">
                <a:solidFill>
                  <a:srgbClr val="0070C0"/>
                </a:solidFill>
              </a:rPr>
              <a:t>STRUCTURE OF PRESENTATION</a:t>
            </a:r>
            <a:endParaRPr lang="es-ES" sz="2800" b="1" dirty="0">
              <a:solidFill>
                <a:srgbClr val="0070C0"/>
              </a:solidFill>
            </a:endParaRPr>
          </a:p>
        </p:txBody>
      </p:sp>
      <p:sp>
        <p:nvSpPr>
          <p:cNvPr id="5" name="Content Placeholder 4"/>
          <p:cNvSpPr>
            <a:spLocks noGrp="1"/>
          </p:cNvSpPr>
          <p:nvPr>
            <p:ph idx="1"/>
            <p:custDataLst>
              <p:tags r:id="rId3"/>
            </p:custDataLst>
          </p:nvPr>
        </p:nvSpPr>
        <p:spPr>
          <a:xfrm>
            <a:off x="762000" y="764704"/>
            <a:ext cx="8077200" cy="5328592"/>
          </a:xfrm>
        </p:spPr>
        <p:txBody>
          <a:bodyPr>
            <a:normAutofit fontScale="85000" lnSpcReduction="20000"/>
          </a:bodyPr>
          <a:lstStyle/>
          <a:p>
            <a:pPr algn="just">
              <a:buFont typeface="Wingdings" panose="05000000000000000000" pitchFamily="2" charset="2"/>
              <a:buChar char="Ø"/>
            </a:pPr>
            <a:r>
              <a:rPr lang="en-GB" altLang="es-ES" sz="2800" b="1" dirty="0" smtClean="0"/>
              <a:t>University Programmes for Older Adults in Spain</a:t>
            </a:r>
          </a:p>
          <a:p>
            <a:pPr lvl="1" algn="just">
              <a:buFont typeface="Arial" panose="020B0604020202020204" pitchFamily="34" charset="0"/>
              <a:buChar char="•"/>
            </a:pPr>
            <a:r>
              <a:rPr lang="en-GB" altLang="es-ES" sz="2400" dirty="0" smtClean="0"/>
              <a:t>Characteristics</a:t>
            </a:r>
          </a:p>
          <a:p>
            <a:pPr lvl="1" algn="just">
              <a:buFont typeface="Arial" panose="020B0604020202020204" pitchFamily="34" charset="0"/>
              <a:buChar char="•"/>
            </a:pPr>
            <a:r>
              <a:rPr lang="en-GB" altLang="es-ES" sz="2400" dirty="0" smtClean="0"/>
              <a:t>New challenges</a:t>
            </a:r>
          </a:p>
          <a:p>
            <a:pPr lvl="1" algn="just">
              <a:spcAft>
                <a:spcPts val="600"/>
              </a:spcAft>
              <a:buFont typeface="Arial" panose="020B0604020202020204" pitchFamily="34" charset="0"/>
              <a:buChar char="•"/>
            </a:pPr>
            <a:r>
              <a:rPr lang="en-GB" altLang="es-ES" sz="2400" dirty="0" smtClean="0"/>
              <a:t>AEPUM – Spain’s National Association of Older Adult University Programmes</a:t>
            </a:r>
          </a:p>
          <a:p>
            <a:pPr algn="just">
              <a:buFont typeface="Wingdings" panose="05000000000000000000" pitchFamily="2" charset="2"/>
              <a:buChar char="Ø"/>
            </a:pPr>
            <a:r>
              <a:rPr lang="en-GB" altLang="es-ES" sz="2800" b="1" dirty="0" smtClean="0"/>
              <a:t>UPUA – Permanent University of the University of Alicante</a:t>
            </a:r>
          </a:p>
          <a:p>
            <a:pPr lvl="1" algn="just">
              <a:buFont typeface="Arial" panose="020B0604020202020204" pitchFamily="34" charset="0"/>
              <a:buChar char="•"/>
            </a:pPr>
            <a:r>
              <a:rPr lang="en-GB" altLang="es-ES" sz="2400" dirty="0" smtClean="0"/>
              <a:t>Birth and context. What it pursues</a:t>
            </a:r>
          </a:p>
          <a:p>
            <a:pPr lvl="1" algn="just">
              <a:buFont typeface="Arial" panose="020B0604020202020204" pitchFamily="34" charset="0"/>
              <a:buChar char="•"/>
            </a:pPr>
            <a:r>
              <a:rPr lang="en-GB" altLang="es-ES" sz="2400" dirty="0" smtClean="0"/>
              <a:t>Characteristics of teaching and studies</a:t>
            </a:r>
          </a:p>
          <a:p>
            <a:pPr lvl="1" algn="just">
              <a:buFont typeface="Arial" panose="020B0604020202020204" pitchFamily="34" charset="0"/>
              <a:buChar char="•"/>
            </a:pPr>
            <a:r>
              <a:rPr lang="en-GB" altLang="es-ES" sz="2400" dirty="0" smtClean="0"/>
              <a:t>Collaborative learning and self-development</a:t>
            </a:r>
          </a:p>
          <a:p>
            <a:pPr lvl="1" algn="just">
              <a:buFont typeface="Arial" panose="020B0604020202020204" pitchFamily="34" charset="0"/>
              <a:buChar char="•"/>
            </a:pPr>
            <a:r>
              <a:rPr lang="en-GB" altLang="es-ES" sz="2400" dirty="0" smtClean="0"/>
              <a:t>Research</a:t>
            </a:r>
          </a:p>
          <a:p>
            <a:pPr lvl="1" algn="just">
              <a:buFont typeface="Arial" panose="020B0604020202020204" pitchFamily="34" charset="0"/>
              <a:buChar char="•"/>
            </a:pPr>
            <a:r>
              <a:rPr lang="en-GB" altLang="es-ES" sz="2400" dirty="0" smtClean="0"/>
              <a:t>Best practices</a:t>
            </a:r>
          </a:p>
          <a:p>
            <a:pPr lvl="1" algn="just">
              <a:spcAft>
                <a:spcPts val="600"/>
              </a:spcAft>
              <a:buFont typeface="Arial" panose="020B0604020202020204" pitchFamily="34" charset="0"/>
              <a:buChar char="•"/>
            </a:pPr>
            <a:r>
              <a:rPr lang="en-GB" altLang="es-ES" sz="2400" dirty="0" smtClean="0"/>
              <a:t>Activity in research, training and planning networks</a:t>
            </a:r>
          </a:p>
          <a:p>
            <a:pPr algn="just">
              <a:buFont typeface="Wingdings" panose="05000000000000000000" pitchFamily="2" charset="2"/>
              <a:buChar char="Ø"/>
            </a:pPr>
            <a:r>
              <a:rPr lang="en-GB" altLang="es-ES" sz="2800" b="1" dirty="0" smtClean="0"/>
              <a:t>AAUP – Permanent University Student and Alumni Association</a:t>
            </a:r>
          </a:p>
          <a:p>
            <a:pPr lvl="1" algn="just">
              <a:buFont typeface="Arial" panose="020B0604020202020204" pitchFamily="34" charset="0"/>
              <a:buChar char="•"/>
            </a:pPr>
            <a:r>
              <a:rPr lang="en-GB" altLang="es-ES" sz="2400" dirty="0" smtClean="0"/>
              <a:t>National and International Networks</a:t>
            </a:r>
          </a:p>
        </p:txBody>
      </p:sp>
    </p:spTree>
    <p:custDataLst>
      <p:tags r:id="rId1"/>
    </p:custDataLst>
    <p:extLst>
      <p:ext uri="{BB962C8B-B14F-4D97-AF65-F5344CB8AC3E}">
        <p14:creationId xmlns:p14="http://schemas.microsoft.com/office/powerpoint/2010/main" val="15100690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50267" y="188640"/>
            <a:ext cx="8110508" cy="720080"/>
          </a:xfrm>
          <a:prstGeom prst="rect">
            <a:avLst/>
          </a:prstGeom>
        </p:spPr>
        <p:txBody>
          <a:bodyPr/>
          <a:lstStyle>
            <a:lvl1pPr algn="l" rtl="0" eaLnBrk="1" latinLnBrk="0" hangingPunct="1">
              <a:spcBef>
                <a:spcPct val="0"/>
              </a:spcBef>
              <a:buNone/>
              <a:defRPr kumimoji="0" sz="3000" b="0" kern="1200" cap="small" baseline="0">
                <a:solidFill>
                  <a:schemeClr val="tx2"/>
                </a:solidFill>
                <a:latin typeface="Futura Lt BT" panose="020B0402020204020303" pitchFamily="34" charset="0"/>
                <a:ea typeface="+mj-ea"/>
                <a:cs typeface="+mj-cs"/>
              </a:defRPr>
            </a:lvl1pPr>
          </a:lstStyle>
          <a:p>
            <a:pPr algn="ctr" fontAlgn="auto">
              <a:spcAft>
                <a:spcPts val="0"/>
              </a:spcAft>
            </a:pPr>
            <a:r>
              <a:rPr lang="es-ES" sz="3200" b="1" dirty="0" smtClean="0">
                <a:solidFill>
                  <a:srgbClr val="0070C0"/>
                </a:solidFill>
                <a:latin typeface="+mj-lt"/>
              </a:rPr>
              <a:t>BASIC SOCIODEMOGRAPHIC DATA</a:t>
            </a:r>
            <a:br>
              <a:rPr lang="es-ES" sz="3200" b="1" dirty="0" smtClean="0">
                <a:solidFill>
                  <a:srgbClr val="0070C0"/>
                </a:solidFill>
                <a:latin typeface="+mj-lt"/>
              </a:rPr>
            </a:br>
            <a:r>
              <a:rPr lang="es-ES" sz="3200" b="1" dirty="0" smtClean="0">
                <a:solidFill>
                  <a:srgbClr val="0070C0"/>
                </a:solidFill>
                <a:latin typeface="+mj-lt"/>
              </a:rPr>
              <a:t>INTERVIEWEES’ PROFILE</a:t>
            </a:r>
            <a:endParaRPr lang="es-ES" dirty="0">
              <a:solidFill>
                <a:srgbClr val="0070C0"/>
              </a:solidFill>
              <a:latin typeface="+mj-lt"/>
            </a:endParaRPr>
          </a:p>
        </p:txBody>
      </p:sp>
      <p:graphicFrame>
        <p:nvGraphicFramePr>
          <p:cNvPr id="12" name="1 Gráfico"/>
          <p:cNvGraphicFramePr>
            <a:graphicFrameLocks noChangeAspect="1"/>
          </p:cNvGraphicFramePr>
          <p:nvPr>
            <p:extLst>
              <p:ext uri="{D42A27DB-BD31-4B8C-83A1-F6EECF244321}">
                <p14:modId xmlns:p14="http://schemas.microsoft.com/office/powerpoint/2010/main" val="3100493527"/>
              </p:ext>
            </p:extLst>
          </p:nvPr>
        </p:nvGraphicFramePr>
        <p:xfrm>
          <a:off x="5298050" y="1194429"/>
          <a:ext cx="3810454" cy="3242684"/>
        </p:xfrm>
        <a:graphic>
          <a:graphicData uri="http://schemas.openxmlformats.org/drawingml/2006/chart">
            <c:chart xmlns:c="http://schemas.openxmlformats.org/drawingml/2006/chart" xmlns:r="http://schemas.openxmlformats.org/officeDocument/2006/relationships" r:id="rId2"/>
          </a:graphicData>
        </a:graphic>
      </p:graphicFrame>
      <p:sp>
        <p:nvSpPr>
          <p:cNvPr id="2" name="1 Rectángulo"/>
          <p:cNvSpPr/>
          <p:nvPr/>
        </p:nvSpPr>
        <p:spPr>
          <a:xfrm>
            <a:off x="683568" y="1628801"/>
            <a:ext cx="5040560" cy="2215991"/>
          </a:xfrm>
          <a:prstGeom prst="rect">
            <a:avLst/>
          </a:prstGeom>
        </p:spPr>
        <p:txBody>
          <a:bodyPr wrap="square">
            <a:spAutoFit/>
          </a:bodyPr>
          <a:lstStyle/>
          <a:p>
            <a:pPr marL="342900" indent="-342900" algn="just">
              <a:buFont typeface="Arial" panose="020B0604020202020204" pitchFamily="34" charset="0"/>
              <a:buChar char="•"/>
            </a:pPr>
            <a:r>
              <a:rPr lang="en-GB" sz="2300" b="1" dirty="0" smtClean="0">
                <a:latin typeface="+mj-lt"/>
              </a:rPr>
              <a:t>82,91</a:t>
            </a:r>
            <a:r>
              <a:rPr lang="en-GB" sz="2300" b="1" dirty="0">
                <a:latin typeface="+mj-lt"/>
              </a:rPr>
              <a:t>%</a:t>
            </a:r>
            <a:r>
              <a:rPr lang="en-GB" sz="2300" dirty="0">
                <a:latin typeface="+mj-lt"/>
              </a:rPr>
              <a:t> </a:t>
            </a:r>
            <a:r>
              <a:rPr lang="en-GB" sz="2300" dirty="0" smtClean="0">
                <a:latin typeface="+mj-lt"/>
              </a:rPr>
              <a:t>respondents: homes </a:t>
            </a:r>
            <a:r>
              <a:rPr lang="en-GB" sz="2300" dirty="0">
                <a:latin typeface="+mj-lt"/>
              </a:rPr>
              <a:t>in </a:t>
            </a:r>
            <a:r>
              <a:rPr lang="en-GB" sz="2300" b="1" dirty="0" smtClean="0">
                <a:latin typeface="+mj-lt"/>
              </a:rPr>
              <a:t>large cities </a:t>
            </a:r>
            <a:r>
              <a:rPr lang="en-GB" sz="2300" b="1" dirty="0">
                <a:latin typeface="+mj-lt"/>
              </a:rPr>
              <a:t>or towns</a:t>
            </a:r>
            <a:r>
              <a:rPr lang="en-GB" sz="2300" dirty="0">
                <a:latin typeface="+mj-lt"/>
              </a:rPr>
              <a:t> </a:t>
            </a:r>
            <a:r>
              <a:rPr lang="en-GB" sz="2300" dirty="0" smtClean="0">
                <a:latin typeface="+mj-lt"/>
              </a:rPr>
              <a:t>(over 100,000 pop) </a:t>
            </a:r>
          </a:p>
          <a:p>
            <a:pPr marL="342900" indent="-342900" algn="just">
              <a:buFont typeface="Arial" panose="020B0604020202020204" pitchFamily="34" charset="0"/>
              <a:buChar char="•"/>
            </a:pPr>
            <a:endParaRPr lang="en-GB" sz="2300" dirty="0" smtClean="0">
              <a:latin typeface="+mj-lt"/>
            </a:endParaRPr>
          </a:p>
          <a:p>
            <a:pPr marL="342900" indent="-342900" algn="just">
              <a:buFont typeface="Arial" panose="020B0604020202020204" pitchFamily="34" charset="0"/>
              <a:buChar char="•"/>
            </a:pPr>
            <a:r>
              <a:rPr lang="en-GB" sz="2300" b="1" dirty="0" smtClean="0">
                <a:latin typeface="+mj-lt"/>
              </a:rPr>
              <a:t>17,09%: smaller </a:t>
            </a:r>
            <a:r>
              <a:rPr lang="en-GB" sz="2300" b="1" dirty="0">
                <a:latin typeface="+mj-lt"/>
              </a:rPr>
              <a:t>towns or villages/rural </a:t>
            </a:r>
            <a:r>
              <a:rPr lang="en-GB" sz="2300" dirty="0">
                <a:latin typeface="+mj-lt"/>
              </a:rPr>
              <a:t>areas </a:t>
            </a:r>
            <a:r>
              <a:rPr lang="en-GB" sz="2300" dirty="0" smtClean="0">
                <a:latin typeface="+mj-lt"/>
              </a:rPr>
              <a:t>(pop 10,001-100,000 </a:t>
            </a:r>
            <a:r>
              <a:rPr lang="en-GB" sz="2300" dirty="0">
                <a:latin typeface="+mj-lt"/>
              </a:rPr>
              <a:t>inhabitants). </a:t>
            </a:r>
            <a:endParaRPr lang="en-US" sz="2300" dirty="0">
              <a:latin typeface="+mj-lt"/>
            </a:endParaRPr>
          </a:p>
        </p:txBody>
      </p:sp>
      <p:sp>
        <p:nvSpPr>
          <p:cNvPr id="3" name="2 Rectángulo"/>
          <p:cNvSpPr/>
          <p:nvPr/>
        </p:nvSpPr>
        <p:spPr>
          <a:xfrm>
            <a:off x="683567" y="4437113"/>
            <a:ext cx="7877207" cy="1508105"/>
          </a:xfrm>
          <a:prstGeom prst="rect">
            <a:avLst/>
          </a:prstGeom>
        </p:spPr>
        <p:txBody>
          <a:bodyPr wrap="square">
            <a:spAutoFit/>
          </a:bodyPr>
          <a:lstStyle/>
          <a:p>
            <a:pPr marL="342900" indent="-342900" algn="just">
              <a:buFont typeface="Arial" panose="020B0604020202020204" pitchFamily="34" charset="0"/>
              <a:buChar char="•"/>
            </a:pPr>
            <a:r>
              <a:rPr lang="en-US" sz="2300" b="1" dirty="0" smtClean="0">
                <a:latin typeface="+mj-lt"/>
              </a:rPr>
              <a:t>Free time</a:t>
            </a:r>
            <a:r>
              <a:rPr lang="en-US" sz="2300" dirty="0" smtClean="0">
                <a:latin typeface="+mj-lt"/>
              </a:rPr>
              <a:t>: hobbies</a:t>
            </a:r>
            <a:r>
              <a:rPr lang="en-US" sz="2300" dirty="0">
                <a:latin typeface="+mj-lt"/>
              </a:rPr>
              <a:t>, household activities and other activities</a:t>
            </a:r>
            <a:r>
              <a:rPr lang="en-US" sz="2300" dirty="0" smtClean="0">
                <a:latin typeface="+mj-lt"/>
              </a:rPr>
              <a:t>.</a:t>
            </a:r>
          </a:p>
          <a:p>
            <a:pPr marL="342900" indent="-342900" algn="just">
              <a:buFont typeface="Arial" panose="020B0604020202020204" pitchFamily="34" charset="0"/>
              <a:buChar char="•"/>
            </a:pPr>
            <a:endParaRPr lang="en-US" sz="2300" dirty="0" smtClean="0">
              <a:latin typeface="+mj-lt"/>
            </a:endParaRPr>
          </a:p>
          <a:p>
            <a:pPr marL="342900" indent="-342900" algn="just">
              <a:buFont typeface="Arial" panose="020B0604020202020204" pitchFamily="34" charset="0"/>
              <a:buChar char="•"/>
            </a:pPr>
            <a:r>
              <a:rPr lang="en-US" sz="2300" dirty="0" smtClean="0">
                <a:latin typeface="+mj-lt"/>
              </a:rPr>
              <a:t>Significant number to </a:t>
            </a:r>
            <a:r>
              <a:rPr lang="en-US" sz="2300" b="1" dirty="0" smtClean="0">
                <a:latin typeface="+mj-lt"/>
              </a:rPr>
              <a:t>altruistic activities</a:t>
            </a:r>
            <a:r>
              <a:rPr lang="en-US" sz="2300" dirty="0" smtClean="0">
                <a:latin typeface="+mj-lt"/>
              </a:rPr>
              <a:t>: volunteering </a:t>
            </a:r>
            <a:r>
              <a:rPr lang="en-US" sz="2300" dirty="0">
                <a:latin typeface="+mj-lt"/>
              </a:rPr>
              <a:t>(</a:t>
            </a:r>
            <a:r>
              <a:rPr lang="en-US" sz="2300" dirty="0" smtClean="0">
                <a:latin typeface="+mj-lt"/>
              </a:rPr>
              <a:t>11,48</a:t>
            </a:r>
            <a:r>
              <a:rPr lang="en-US" sz="2300" dirty="0">
                <a:latin typeface="+mj-lt"/>
              </a:rPr>
              <a:t>%) or care of family and grandchildren. </a:t>
            </a:r>
          </a:p>
        </p:txBody>
      </p:sp>
      <p:pic>
        <p:nvPicPr>
          <p:cNvPr id="6" name="Picture 2" descr="C:\Users\Hrapkova\Desktop\Erasmus +\LOGO neu RED.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21134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0267" y="188640"/>
            <a:ext cx="8110508" cy="720080"/>
          </a:xfrm>
        </p:spPr>
        <p:txBody>
          <a:bodyPr/>
          <a:lstStyle/>
          <a:p>
            <a:pPr algn="ctr"/>
            <a:r>
              <a:rPr lang="es-ES" sz="3200" b="1" dirty="0" smtClean="0">
                <a:solidFill>
                  <a:srgbClr val="0070C0"/>
                </a:solidFill>
              </a:rPr>
              <a:t>LEARNING</a:t>
            </a:r>
            <a:endParaRPr lang="es-ES" dirty="0">
              <a:solidFill>
                <a:srgbClr val="0070C0"/>
              </a:solidFill>
            </a:endParaRPr>
          </a:p>
        </p:txBody>
      </p:sp>
      <p:pic>
        <p:nvPicPr>
          <p:cNvPr id="3" name="2 Imagen"/>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27584" y="2621268"/>
            <a:ext cx="2096996" cy="1703536"/>
          </a:xfrm>
          <a:prstGeom prst="rect">
            <a:avLst/>
          </a:prstGeom>
        </p:spPr>
      </p:pic>
      <p:sp>
        <p:nvSpPr>
          <p:cNvPr id="8" name="7 CuadroTexto"/>
          <p:cNvSpPr txBox="1"/>
          <p:nvPr/>
        </p:nvSpPr>
        <p:spPr>
          <a:xfrm>
            <a:off x="250827" y="764704"/>
            <a:ext cx="8376426" cy="400110"/>
          </a:xfrm>
          <a:prstGeom prst="rect">
            <a:avLst/>
          </a:prstGeom>
          <a:noFill/>
        </p:spPr>
        <p:txBody>
          <a:bodyPr wrap="square" rtlCol="0">
            <a:spAutoFit/>
          </a:bodyPr>
          <a:lstStyle/>
          <a:p>
            <a:pPr algn="ctr"/>
            <a:r>
              <a:rPr lang="es-ES" sz="2000" b="1" dirty="0" err="1" smtClean="0">
                <a:solidFill>
                  <a:srgbClr val="0070C0"/>
                </a:solidFill>
                <a:latin typeface="+mj-lt"/>
              </a:rPr>
              <a:t>Statements</a:t>
            </a:r>
            <a:r>
              <a:rPr lang="es-ES" sz="2000" b="1" dirty="0" smtClean="0">
                <a:solidFill>
                  <a:srgbClr val="0070C0"/>
                </a:solidFill>
                <a:latin typeface="+mj-lt"/>
              </a:rPr>
              <a:t> </a:t>
            </a:r>
            <a:r>
              <a:rPr lang="es-ES" sz="2000" b="1" dirty="0" err="1" smtClean="0">
                <a:solidFill>
                  <a:srgbClr val="0070C0"/>
                </a:solidFill>
                <a:latin typeface="+mj-lt"/>
              </a:rPr>
              <a:t>that</a:t>
            </a:r>
            <a:r>
              <a:rPr lang="es-ES" sz="2000" b="1" dirty="0" smtClean="0">
                <a:solidFill>
                  <a:srgbClr val="0070C0"/>
                </a:solidFill>
                <a:latin typeface="+mj-lt"/>
              </a:rPr>
              <a:t> </a:t>
            </a:r>
            <a:r>
              <a:rPr lang="es-ES" sz="2000" b="1" dirty="0" err="1" smtClean="0">
                <a:solidFill>
                  <a:srgbClr val="0070C0"/>
                </a:solidFill>
                <a:latin typeface="+mj-lt"/>
              </a:rPr>
              <a:t>fit</a:t>
            </a:r>
            <a:r>
              <a:rPr lang="es-ES" sz="2000" b="1" dirty="0" smtClean="0">
                <a:solidFill>
                  <a:srgbClr val="0070C0"/>
                </a:solidFill>
                <a:latin typeface="+mj-lt"/>
              </a:rPr>
              <a:t> </a:t>
            </a:r>
            <a:r>
              <a:rPr lang="es-ES" sz="2000" b="1" dirty="0" err="1" smtClean="0">
                <a:solidFill>
                  <a:srgbClr val="0070C0"/>
                </a:solidFill>
                <a:latin typeface="+mj-lt"/>
              </a:rPr>
              <a:t>best</a:t>
            </a:r>
            <a:r>
              <a:rPr lang="es-ES" sz="2000" b="1" dirty="0" smtClean="0">
                <a:solidFill>
                  <a:srgbClr val="0070C0"/>
                </a:solidFill>
                <a:latin typeface="+mj-lt"/>
              </a:rPr>
              <a:t> </a:t>
            </a:r>
            <a:r>
              <a:rPr lang="es-ES" sz="2000" b="1" dirty="0" err="1" smtClean="0">
                <a:solidFill>
                  <a:srgbClr val="0070C0"/>
                </a:solidFill>
                <a:latin typeface="+mj-lt"/>
              </a:rPr>
              <a:t>with</a:t>
            </a:r>
            <a:r>
              <a:rPr lang="es-ES" sz="2000" b="1" dirty="0" smtClean="0">
                <a:solidFill>
                  <a:srgbClr val="0070C0"/>
                </a:solidFill>
                <a:latin typeface="+mj-lt"/>
              </a:rPr>
              <a:t> digital </a:t>
            </a:r>
            <a:r>
              <a:rPr lang="es-ES" sz="2000" b="1" dirty="0" err="1" smtClean="0">
                <a:solidFill>
                  <a:srgbClr val="0070C0"/>
                </a:solidFill>
                <a:latin typeface="+mj-lt"/>
              </a:rPr>
              <a:t>activities</a:t>
            </a:r>
            <a:endParaRPr lang="en-US" sz="2000" b="1" dirty="0">
              <a:solidFill>
                <a:srgbClr val="0070C0"/>
              </a:solidFill>
              <a:latin typeface="+mj-lt"/>
            </a:endParaRPr>
          </a:p>
        </p:txBody>
      </p:sp>
      <p:pic>
        <p:nvPicPr>
          <p:cNvPr id="5" name="4 Imagen"/>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flipH="1">
            <a:off x="6253399" y="2531940"/>
            <a:ext cx="2300082" cy="1657300"/>
          </a:xfrm>
          <a:prstGeom prst="rect">
            <a:avLst/>
          </a:prstGeom>
        </p:spPr>
      </p:pic>
      <p:pic>
        <p:nvPicPr>
          <p:cNvPr id="9" name="8 Imagen"/>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824414" y="2531940"/>
            <a:ext cx="1661989" cy="1882192"/>
          </a:xfrm>
          <a:prstGeom prst="rect">
            <a:avLst/>
          </a:prstGeom>
        </p:spPr>
      </p:pic>
      <p:sp>
        <p:nvSpPr>
          <p:cNvPr id="14" name="13 Rectángulo"/>
          <p:cNvSpPr/>
          <p:nvPr/>
        </p:nvSpPr>
        <p:spPr>
          <a:xfrm>
            <a:off x="683567" y="1194644"/>
            <a:ext cx="7943685" cy="830997"/>
          </a:xfrm>
          <a:prstGeom prst="rect">
            <a:avLst/>
          </a:prstGeom>
        </p:spPr>
        <p:txBody>
          <a:bodyPr wrap="square">
            <a:spAutoFit/>
          </a:bodyPr>
          <a:lstStyle/>
          <a:p>
            <a:pPr algn="just"/>
            <a:r>
              <a:rPr lang="en-US" sz="2400" dirty="0">
                <a:latin typeface="+mj-lt"/>
              </a:rPr>
              <a:t>M</a:t>
            </a:r>
            <a:r>
              <a:rPr lang="en-US" sz="2400" dirty="0" smtClean="0">
                <a:latin typeface="+mj-lt"/>
              </a:rPr>
              <a:t>ost </a:t>
            </a:r>
            <a:r>
              <a:rPr lang="en-US" sz="2400" dirty="0">
                <a:latin typeface="+mj-lt"/>
              </a:rPr>
              <a:t>respondents </a:t>
            </a:r>
            <a:r>
              <a:rPr lang="en-US" sz="2400" dirty="0" smtClean="0">
                <a:latin typeface="+mj-lt"/>
              </a:rPr>
              <a:t>use a </a:t>
            </a:r>
            <a:r>
              <a:rPr lang="en-US" sz="2400" b="1" dirty="0" smtClean="0">
                <a:latin typeface="+mj-lt"/>
              </a:rPr>
              <a:t>computer </a:t>
            </a:r>
            <a:r>
              <a:rPr lang="en-US" sz="2400" dirty="0" smtClean="0">
                <a:latin typeface="+mj-lt"/>
              </a:rPr>
              <a:t>as main tool, followed </a:t>
            </a:r>
            <a:r>
              <a:rPr lang="en-US" sz="2400" dirty="0">
                <a:latin typeface="+mj-lt"/>
              </a:rPr>
              <a:t>by the </a:t>
            </a:r>
            <a:r>
              <a:rPr lang="en-US" sz="2400" b="1" dirty="0">
                <a:latin typeface="+mj-lt"/>
              </a:rPr>
              <a:t>smartphone</a:t>
            </a:r>
            <a:r>
              <a:rPr lang="en-US" sz="2400" dirty="0">
                <a:latin typeface="+mj-lt"/>
              </a:rPr>
              <a:t> and </a:t>
            </a:r>
            <a:r>
              <a:rPr lang="en-US" sz="2400" dirty="0" smtClean="0">
                <a:latin typeface="+mj-lt"/>
              </a:rPr>
              <a:t> </a:t>
            </a:r>
            <a:r>
              <a:rPr lang="en-US" sz="2400" b="1" dirty="0" smtClean="0">
                <a:latin typeface="+mj-lt"/>
              </a:rPr>
              <a:t>tablet</a:t>
            </a:r>
            <a:endParaRPr lang="en-US" sz="2400" b="1" dirty="0">
              <a:latin typeface="+mj-lt"/>
            </a:endParaRPr>
          </a:p>
        </p:txBody>
      </p:sp>
      <p:sp>
        <p:nvSpPr>
          <p:cNvPr id="15" name="14 Rectángulo"/>
          <p:cNvSpPr/>
          <p:nvPr/>
        </p:nvSpPr>
        <p:spPr>
          <a:xfrm>
            <a:off x="683567" y="4869161"/>
            <a:ext cx="7869913" cy="954107"/>
          </a:xfrm>
          <a:prstGeom prst="rect">
            <a:avLst/>
          </a:prstGeom>
        </p:spPr>
        <p:txBody>
          <a:bodyPr wrap="square">
            <a:spAutoFit/>
          </a:bodyPr>
          <a:lstStyle/>
          <a:p>
            <a:pPr algn="just"/>
            <a:r>
              <a:rPr lang="en-US" sz="2800" dirty="0">
                <a:latin typeface="+mj-lt"/>
              </a:rPr>
              <a:t>More than half of the interviewees are able to use a computer and tablet </a:t>
            </a:r>
            <a:r>
              <a:rPr lang="en-US" sz="2800" b="1" dirty="0">
                <a:latin typeface="+mj-lt"/>
              </a:rPr>
              <a:t>without help</a:t>
            </a:r>
            <a:r>
              <a:rPr lang="en-US" sz="2800" dirty="0">
                <a:latin typeface="+mj-lt"/>
              </a:rPr>
              <a:t>. </a:t>
            </a:r>
          </a:p>
        </p:txBody>
      </p:sp>
      <p:pic>
        <p:nvPicPr>
          <p:cNvPr id="10" name="Picture 2" descr="C:\Users\Hrapkova\Desktop\Erasmus +\LOGO neu RED.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80643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de icono familia 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206366" y="2780928"/>
            <a:ext cx="2649761" cy="2870114"/>
          </a:xfrm>
          <a:prstGeom prst="rect">
            <a:avLst/>
          </a:prstGeom>
          <a:noFill/>
          <a:extLst>
            <a:ext uri="{909E8E84-426E-40DD-AFC4-6F175D3DCCD1}">
              <a14:hiddenFill xmlns:a14="http://schemas.microsoft.com/office/drawing/2010/main">
                <a:solidFill>
                  <a:srgbClr val="FFFFFF"/>
                </a:solidFill>
              </a14:hiddenFill>
            </a:ext>
          </a:extLst>
        </p:spPr>
      </p:pic>
      <p:sp>
        <p:nvSpPr>
          <p:cNvPr id="2" name="1 Título"/>
          <p:cNvSpPr>
            <a:spLocks noGrp="1"/>
          </p:cNvSpPr>
          <p:nvPr>
            <p:ph type="title"/>
          </p:nvPr>
        </p:nvSpPr>
        <p:spPr>
          <a:xfrm>
            <a:off x="755575" y="188640"/>
            <a:ext cx="7805199" cy="720080"/>
          </a:xfrm>
        </p:spPr>
        <p:txBody>
          <a:bodyPr/>
          <a:lstStyle/>
          <a:p>
            <a:pPr algn="ctr"/>
            <a:r>
              <a:rPr lang="es-ES" sz="3200" b="1" dirty="0" smtClean="0">
                <a:solidFill>
                  <a:srgbClr val="0070C0"/>
                </a:solidFill>
              </a:rPr>
              <a:t>LEARNING</a:t>
            </a:r>
            <a:endParaRPr lang="es-ES" dirty="0">
              <a:solidFill>
                <a:srgbClr val="0070C0"/>
              </a:solidFill>
            </a:endParaRPr>
          </a:p>
        </p:txBody>
      </p:sp>
      <p:sp>
        <p:nvSpPr>
          <p:cNvPr id="6" name="2 Marcador de contenido"/>
          <p:cNvSpPr>
            <a:spLocks noGrp="1"/>
          </p:cNvSpPr>
          <p:nvPr>
            <p:ph sz="quarter" idx="1"/>
          </p:nvPr>
        </p:nvSpPr>
        <p:spPr>
          <a:xfrm>
            <a:off x="683567" y="1268760"/>
            <a:ext cx="7943685" cy="5112568"/>
          </a:xfrm>
        </p:spPr>
        <p:txBody>
          <a:bodyPr>
            <a:noAutofit/>
          </a:bodyPr>
          <a:lstStyle/>
          <a:p>
            <a:pPr algn="just"/>
            <a:r>
              <a:rPr lang="is-IS" sz="2200" b="1" dirty="0" smtClean="0">
                <a:latin typeface="+mj-lt"/>
              </a:rPr>
              <a:t>First contact </a:t>
            </a:r>
            <a:r>
              <a:rPr lang="is-IS" sz="2200" dirty="0" smtClean="0">
                <a:latin typeface="+mj-lt"/>
              </a:rPr>
              <a:t>with UPUA through </a:t>
            </a:r>
            <a:r>
              <a:rPr lang="is-IS" sz="2200" b="1" dirty="0" smtClean="0">
                <a:latin typeface="+mj-lt"/>
              </a:rPr>
              <a:t>friends and relatives (78,71%) </a:t>
            </a:r>
            <a:r>
              <a:rPr lang="is-IS" sz="2200" dirty="0" smtClean="0">
                <a:latin typeface="+mj-lt"/>
              </a:rPr>
              <a:t>-  benefits of learning at the institution. </a:t>
            </a:r>
          </a:p>
          <a:p>
            <a:pPr algn="just"/>
            <a:r>
              <a:rPr lang="is-IS" sz="2200" b="1" dirty="0" smtClean="0">
                <a:latin typeface="+mj-lt"/>
              </a:rPr>
              <a:t>Internet</a:t>
            </a:r>
            <a:r>
              <a:rPr lang="is-IS" sz="2200" dirty="0" smtClean="0">
                <a:latin typeface="+mj-lt"/>
              </a:rPr>
              <a:t> also impotant (over 12,04%). </a:t>
            </a:r>
            <a:endParaRPr lang="en-US" sz="2200" dirty="0">
              <a:latin typeface="+mj-lt"/>
            </a:endParaRPr>
          </a:p>
          <a:p>
            <a:pPr marL="0" indent="0">
              <a:lnSpc>
                <a:spcPct val="119000"/>
              </a:lnSpc>
              <a:buNone/>
            </a:pPr>
            <a:endParaRPr lang="es-ES" sz="2100" dirty="0">
              <a:latin typeface="Trebuchet MS" panose="020B0603020202020204" pitchFamily="34" charset="0"/>
            </a:endParaRPr>
          </a:p>
        </p:txBody>
      </p:sp>
      <p:sp>
        <p:nvSpPr>
          <p:cNvPr id="7" name="2 Marcador de contenido"/>
          <p:cNvSpPr txBox="1">
            <a:spLocks/>
          </p:cNvSpPr>
          <p:nvPr/>
        </p:nvSpPr>
        <p:spPr>
          <a:xfrm>
            <a:off x="3042969" y="980728"/>
            <a:ext cx="5451325" cy="5112568"/>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fontAlgn="auto">
              <a:lnSpc>
                <a:spcPct val="119000"/>
              </a:lnSpc>
              <a:spcAft>
                <a:spcPts val="0"/>
              </a:spcAft>
              <a:buFont typeface="Wingdings"/>
              <a:buNone/>
            </a:pPr>
            <a:endParaRPr lang="es-ES" sz="2100" dirty="0">
              <a:latin typeface="Trebuchet MS" panose="020B0603020202020204" pitchFamily="34" charset="0"/>
            </a:endParaRPr>
          </a:p>
        </p:txBody>
      </p:sp>
      <p:sp>
        <p:nvSpPr>
          <p:cNvPr id="8" name="7 CuadroTexto"/>
          <p:cNvSpPr txBox="1"/>
          <p:nvPr/>
        </p:nvSpPr>
        <p:spPr>
          <a:xfrm>
            <a:off x="849143" y="764704"/>
            <a:ext cx="7967053" cy="400110"/>
          </a:xfrm>
          <a:prstGeom prst="rect">
            <a:avLst/>
          </a:prstGeom>
          <a:noFill/>
        </p:spPr>
        <p:txBody>
          <a:bodyPr wrap="none" rtlCol="0">
            <a:spAutoFit/>
          </a:bodyPr>
          <a:lstStyle/>
          <a:p>
            <a:r>
              <a:rPr lang="es-ES" sz="2000" b="1" dirty="0" err="1" smtClean="0">
                <a:solidFill>
                  <a:srgbClr val="0070C0"/>
                </a:solidFill>
                <a:latin typeface="+mj-lt"/>
              </a:rPr>
              <a:t>Means</a:t>
            </a:r>
            <a:r>
              <a:rPr lang="es-ES" sz="2000" b="1" dirty="0" smtClean="0">
                <a:solidFill>
                  <a:srgbClr val="0070C0"/>
                </a:solidFill>
                <a:latin typeface="+mj-lt"/>
              </a:rPr>
              <a:t> of </a:t>
            </a:r>
            <a:r>
              <a:rPr lang="es-ES" sz="2000" b="1" dirty="0" err="1" smtClean="0">
                <a:solidFill>
                  <a:srgbClr val="0070C0"/>
                </a:solidFill>
                <a:latin typeface="+mj-lt"/>
              </a:rPr>
              <a:t>contact</a:t>
            </a:r>
            <a:r>
              <a:rPr lang="es-ES" sz="2000" b="1" dirty="0" smtClean="0">
                <a:solidFill>
                  <a:srgbClr val="0070C0"/>
                </a:solidFill>
                <a:latin typeface="+mj-lt"/>
              </a:rPr>
              <a:t> </a:t>
            </a:r>
            <a:r>
              <a:rPr lang="es-ES" sz="2000" b="1" dirty="0" err="1" smtClean="0">
                <a:solidFill>
                  <a:srgbClr val="0070C0"/>
                </a:solidFill>
                <a:latin typeface="+mj-lt"/>
              </a:rPr>
              <a:t>with</a:t>
            </a:r>
            <a:r>
              <a:rPr lang="es-ES" sz="2000" b="1" dirty="0" smtClean="0">
                <a:solidFill>
                  <a:srgbClr val="0070C0"/>
                </a:solidFill>
                <a:latin typeface="+mj-lt"/>
              </a:rPr>
              <a:t> </a:t>
            </a:r>
            <a:r>
              <a:rPr lang="es-ES" sz="2000" b="1" dirty="0" err="1" smtClean="0">
                <a:solidFill>
                  <a:srgbClr val="0070C0"/>
                </a:solidFill>
                <a:latin typeface="+mj-lt"/>
              </a:rPr>
              <a:t>the</a:t>
            </a:r>
            <a:r>
              <a:rPr lang="es-ES" sz="2000" b="1" dirty="0" smtClean="0">
                <a:solidFill>
                  <a:srgbClr val="0070C0"/>
                </a:solidFill>
                <a:latin typeface="+mj-lt"/>
              </a:rPr>
              <a:t> </a:t>
            </a:r>
            <a:r>
              <a:rPr lang="es-ES" sz="2000" b="1" dirty="0" err="1" smtClean="0">
                <a:solidFill>
                  <a:srgbClr val="0070C0"/>
                </a:solidFill>
                <a:latin typeface="+mj-lt"/>
              </a:rPr>
              <a:t>Permanent</a:t>
            </a:r>
            <a:r>
              <a:rPr lang="es-ES" sz="2000" b="1" dirty="0" smtClean="0">
                <a:solidFill>
                  <a:srgbClr val="0070C0"/>
                </a:solidFill>
                <a:latin typeface="+mj-lt"/>
              </a:rPr>
              <a:t> </a:t>
            </a:r>
            <a:r>
              <a:rPr lang="es-ES" sz="2000" b="1" dirty="0" err="1" smtClean="0">
                <a:solidFill>
                  <a:srgbClr val="0070C0"/>
                </a:solidFill>
                <a:latin typeface="+mj-lt"/>
              </a:rPr>
              <a:t>University</a:t>
            </a:r>
            <a:r>
              <a:rPr lang="es-ES" sz="2000" b="1" dirty="0" smtClean="0">
                <a:solidFill>
                  <a:srgbClr val="0070C0"/>
                </a:solidFill>
                <a:latin typeface="+mj-lt"/>
              </a:rPr>
              <a:t> of </a:t>
            </a:r>
            <a:r>
              <a:rPr lang="es-ES" sz="2000" b="1" dirty="0" err="1" smtClean="0">
                <a:solidFill>
                  <a:srgbClr val="0070C0"/>
                </a:solidFill>
                <a:latin typeface="+mj-lt"/>
              </a:rPr>
              <a:t>University</a:t>
            </a:r>
            <a:r>
              <a:rPr lang="es-ES" sz="2000" b="1" dirty="0" smtClean="0">
                <a:solidFill>
                  <a:srgbClr val="0070C0"/>
                </a:solidFill>
                <a:latin typeface="+mj-lt"/>
              </a:rPr>
              <a:t> of Alicante</a:t>
            </a:r>
            <a:endParaRPr lang="en-US" sz="2000" b="1" dirty="0">
              <a:solidFill>
                <a:srgbClr val="0070C0"/>
              </a:solidFill>
              <a:latin typeface="+mj-lt"/>
            </a:endParaRPr>
          </a:p>
        </p:txBody>
      </p:sp>
      <p:sp>
        <p:nvSpPr>
          <p:cNvPr id="9" name="8 Rectángulo redondeado"/>
          <p:cNvSpPr/>
          <p:nvPr/>
        </p:nvSpPr>
        <p:spPr>
          <a:xfrm>
            <a:off x="3856127" y="3100733"/>
            <a:ext cx="1004075" cy="360000"/>
          </a:xfrm>
          <a:prstGeom prst="roundRect">
            <a:avLst/>
          </a:prstGeom>
          <a:solidFill>
            <a:srgbClr val="00B05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latin typeface="Arial" panose="020B0604020202020204" pitchFamily="34" charset="0"/>
                <a:cs typeface="Arial" panose="020B0604020202020204" pitchFamily="34" charset="0"/>
              </a:rPr>
              <a:t>78,71%</a:t>
            </a:r>
            <a:endParaRPr lang="en-US" b="1" dirty="0">
              <a:latin typeface="Arial" panose="020B0604020202020204" pitchFamily="34" charset="0"/>
              <a:cs typeface="Arial" panose="020B0604020202020204" pitchFamily="34" charset="0"/>
            </a:endParaRPr>
          </a:p>
        </p:txBody>
      </p:sp>
      <p:sp>
        <p:nvSpPr>
          <p:cNvPr id="3" name="AutoShape 4" descr="Resultado de imagen de internet png"/>
          <p:cNvSpPr>
            <a:spLocks noChangeAspect="1" noChangeArrowheads="1"/>
          </p:cNvSpPr>
          <p:nvPr/>
        </p:nvSpPr>
        <p:spPr bwMode="auto">
          <a:xfrm>
            <a:off x="143631" y="-144463"/>
            <a:ext cx="281399"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6" descr="Resultado de imagen de internet png"/>
          <p:cNvSpPr>
            <a:spLocks noChangeAspect="1" noChangeArrowheads="1"/>
          </p:cNvSpPr>
          <p:nvPr/>
        </p:nvSpPr>
        <p:spPr bwMode="auto">
          <a:xfrm>
            <a:off x="284330" y="7938"/>
            <a:ext cx="281399"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2" name="Picture 8" descr="Resultado de imagen de internet 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9617" y="3043003"/>
            <a:ext cx="2814471" cy="3048522"/>
          </a:xfrm>
          <a:prstGeom prst="rect">
            <a:avLst/>
          </a:prstGeom>
          <a:noFill/>
          <a:extLst>
            <a:ext uri="{909E8E84-426E-40DD-AFC4-6F175D3DCCD1}">
              <a14:hiddenFill xmlns:a14="http://schemas.microsoft.com/office/drawing/2010/main">
                <a:solidFill>
                  <a:srgbClr val="FFFFFF"/>
                </a:solidFill>
              </a14:hiddenFill>
            </a:ext>
          </a:extLst>
        </p:spPr>
      </p:pic>
      <p:sp>
        <p:nvSpPr>
          <p:cNvPr id="11" name="10 Rectángulo redondeado"/>
          <p:cNvSpPr/>
          <p:nvPr/>
        </p:nvSpPr>
        <p:spPr>
          <a:xfrm>
            <a:off x="7672381" y="4910541"/>
            <a:ext cx="1004075" cy="360000"/>
          </a:xfrm>
          <a:prstGeom prst="roundRect">
            <a:avLst/>
          </a:prstGeom>
          <a:solidFill>
            <a:srgbClr val="00B05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smtClean="0">
                <a:latin typeface="Arial" panose="020B0604020202020204" pitchFamily="34" charset="0"/>
                <a:cs typeface="Arial" panose="020B0604020202020204" pitchFamily="34" charset="0"/>
              </a:rPr>
              <a:t>12,04%</a:t>
            </a:r>
            <a:endParaRPr lang="en-US" b="1" dirty="0">
              <a:latin typeface="Arial" panose="020B0604020202020204" pitchFamily="34" charset="0"/>
              <a:cs typeface="Arial" panose="020B0604020202020204" pitchFamily="34" charset="0"/>
            </a:endParaRPr>
          </a:p>
        </p:txBody>
      </p:sp>
      <p:pic>
        <p:nvPicPr>
          <p:cNvPr id="12" name="Picture 2" descr="C:\Users\Hrapkova\Desktop\Erasmus +\LOGO neu RED.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456779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0267" y="188640"/>
            <a:ext cx="8110508" cy="720080"/>
          </a:xfrm>
        </p:spPr>
        <p:txBody>
          <a:bodyPr/>
          <a:lstStyle/>
          <a:p>
            <a:pPr algn="ctr"/>
            <a:r>
              <a:rPr lang="es-ES" sz="3200" b="1" dirty="0" smtClean="0">
                <a:solidFill>
                  <a:srgbClr val="0070C0"/>
                </a:solidFill>
              </a:rPr>
              <a:t>LEARNING</a:t>
            </a:r>
            <a:endParaRPr lang="es-ES" dirty="0">
              <a:solidFill>
                <a:srgbClr val="0070C0"/>
              </a:solidFill>
            </a:endParaRPr>
          </a:p>
        </p:txBody>
      </p:sp>
      <p:sp>
        <p:nvSpPr>
          <p:cNvPr id="6" name="2 Marcador de contenido"/>
          <p:cNvSpPr>
            <a:spLocks noGrp="1"/>
          </p:cNvSpPr>
          <p:nvPr>
            <p:ph sz="quarter" idx="1"/>
          </p:nvPr>
        </p:nvSpPr>
        <p:spPr>
          <a:xfrm>
            <a:off x="755576" y="1268760"/>
            <a:ext cx="8208912" cy="5112568"/>
          </a:xfrm>
        </p:spPr>
        <p:txBody>
          <a:bodyPr>
            <a:noAutofit/>
          </a:bodyPr>
          <a:lstStyle/>
          <a:p>
            <a:pPr algn="just"/>
            <a:r>
              <a:rPr lang="en-US" sz="2200" dirty="0" smtClean="0">
                <a:latin typeface="+mj-lt"/>
              </a:rPr>
              <a:t>“</a:t>
            </a:r>
            <a:r>
              <a:rPr lang="en-US" sz="2200" b="1" dirty="0">
                <a:latin typeface="+mj-lt"/>
              </a:rPr>
              <a:t>self-development</a:t>
            </a:r>
            <a:r>
              <a:rPr lang="en-US" sz="2200" b="1" dirty="0" smtClean="0">
                <a:latin typeface="+mj-lt"/>
              </a:rPr>
              <a:t>” (71,99%), </a:t>
            </a:r>
            <a:r>
              <a:rPr lang="en-US" sz="2200" dirty="0" smtClean="0">
                <a:latin typeface="+mj-lt"/>
              </a:rPr>
              <a:t>highest number</a:t>
            </a:r>
          </a:p>
          <a:p>
            <a:pPr algn="just"/>
            <a:r>
              <a:rPr lang="en-US" sz="2200" dirty="0" smtClean="0">
                <a:latin typeface="+mj-lt"/>
              </a:rPr>
              <a:t>“</a:t>
            </a:r>
            <a:r>
              <a:rPr lang="en-US" sz="2200" dirty="0">
                <a:latin typeface="+mj-lt"/>
              </a:rPr>
              <a:t>productive ways to spend time</a:t>
            </a:r>
            <a:r>
              <a:rPr lang="en-US" sz="2200" dirty="0" smtClean="0">
                <a:latin typeface="+mj-lt"/>
              </a:rPr>
              <a:t>”, second</a:t>
            </a:r>
          </a:p>
          <a:p>
            <a:pPr algn="just"/>
            <a:r>
              <a:rPr lang="en-US" sz="2200" dirty="0">
                <a:latin typeface="+mj-lt"/>
              </a:rPr>
              <a:t>“information on several topics</a:t>
            </a:r>
            <a:r>
              <a:rPr lang="en-US" sz="2200" dirty="0" smtClean="0">
                <a:latin typeface="+mj-lt"/>
              </a:rPr>
              <a:t>” and “acquisition </a:t>
            </a:r>
            <a:r>
              <a:rPr lang="en-US" sz="2200" dirty="0">
                <a:latin typeface="+mj-lt"/>
              </a:rPr>
              <a:t>of practical skills</a:t>
            </a:r>
            <a:r>
              <a:rPr lang="en-US" sz="2200" dirty="0" smtClean="0">
                <a:latin typeface="+mj-lt"/>
              </a:rPr>
              <a:t>”. </a:t>
            </a:r>
          </a:p>
          <a:p>
            <a:pPr algn="just"/>
            <a:r>
              <a:rPr lang="en-US" sz="2200" dirty="0" smtClean="0">
                <a:latin typeface="+mj-lt"/>
              </a:rPr>
              <a:t>Some students  involved </a:t>
            </a:r>
            <a:r>
              <a:rPr lang="en-US" sz="2200" dirty="0">
                <a:latin typeface="+mj-lt"/>
              </a:rPr>
              <a:t>in </a:t>
            </a:r>
            <a:r>
              <a:rPr lang="en-US" sz="2200" dirty="0" smtClean="0">
                <a:latin typeface="+mj-lt"/>
              </a:rPr>
              <a:t> training </a:t>
            </a:r>
            <a:r>
              <a:rPr lang="en-US" sz="2200" dirty="0">
                <a:latin typeface="+mj-lt"/>
              </a:rPr>
              <a:t>activities to meet new people with similar interests.</a:t>
            </a:r>
          </a:p>
          <a:p>
            <a:pPr marL="0" indent="0">
              <a:lnSpc>
                <a:spcPct val="119000"/>
              </a:lnSpc>
              <a:buNone/>
            </a:pPr>
            <a:endParaRPr lang="es-ES" sz="2100" dirty="0">
              <a:latin typeface="+mj-lt"/>
            </a:endParaRPr>
          </a:p>
        </p:txBody>
      </p:sp>
      <p:sp>
        <p:nvSpPr>
          <p:cNvPr id="7" name="2 Marcador de contenido"/>
          <p:cNvSpPr txBox="1">
            <a:spLocks/>
          </p:cNvSpPr>
          <p:nvPr/>
        </p:nvSpPr>
        <p:spPr>
          <a:xfrm>
            <a:off x="3042969" y="980728"/>
            <a:ext cx="5451325" cy="5112568"/>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fontAlgn="auto">
              <a:lnSpc>
                <a:spcPct val="119000"/>
              </a:lnSpc>
              <a:spcAft>
                <a:spcPts val="0"/>
              </a:spcAft>
              <a:buFont typeface="Wingdings"/>
              <a:buNone/>
            </a:pPr>
            <a:endParaRPr lang="es-ES" sz="2100" dirty="0">
              <a:latin typeface="Trebuchet MS" panose="020B0603020202020204" pitchFamily="34" charset="0"/>
            </a:endParaRPr>
          </a:p>
        </p:txBody>
      </p:sp>
      <p:sp>
        <p:nvSpPr>
          <p:cNvPr id="8" name="7 CuadroTexto"/>
          <p:cNvSpPr txBox="1"/>
          <p:nvPr/>
        </p:nvSpPr>
        <p:spPr>
          <a:xfrm>
            <a:off x="755576" y="764704"/>
            <a:ext cx="8136904" cy="400110"/>
          </a:xfrm>
          <a:prstGeom prst="rect">
            <a:avLst/>
          </a:prstGeom>
          <a:noFill/>
        </p:spPr>
        <p:txBody>
          <a:bodyPr wrap="square" rtlCol="0">
            <a:spAutoFit/>
          </a:bodyPr>
          <a:lstStyle/>
          <a:p>
            <a:pPr algn="ctr"/>
            <a:r>
              <a:rPr lang="es-ES" sz="2000" b="1" dirty="0" err="1" smtClean="0">
                <a:solidFill>
                  <a:srgbClr val="0070C0"/>
                </a:solidFill>
                <a:latin typeface="+mj-lt"/>
              </a:rPr>
              <a:t>Main</a:t>
            </a:r>
            <a:r>
              <a:rPr lang="es-ES" sz="2000" b="1" dirty="0" smtClean="0">
                <a:solidFill>
                  <a:srgbClr val="0070C0"/>
                </a:solidFill>
                <a:latin typeface="+mj-lt"/>
              </a:rPr>
              <a:t> </a:t>
            </a:r>
            <a:r>
              <a:rPr lang="es-ES" sz="2000" b="1" dirty="0" err="1" smtClean="0">
                <a:solidFill>
                  <a:srgbClr val="0070C0"/>
                </a:solidFill>
                <a:latin typeface="+mj-lt"/>
              </a:rPr>
              <a:t>motivations</a:t>
            </a:r>
            <a:r>
              <a:rPr lang="es-ES" sz="2000" b="1" dirty="0" smtClean="0">
                <a:solidFill>
                  <a:srgbClr val="0070C0"/>
                </a:solidFill>
                <a:latin typeface="+mj-lt"/>
              </a:rPr>
              <a:t> </a:t>
            </a:r>
            <a:r>
              <a:rPr lang="es-ES" sz="2000" b="1" dirty="0" err="1" smtClean="0">
                <a:solidFill>
                  <a:srgbClr val="0070C0"/>
                </a:solidFill>
                <a:latin typeface="+mj-lt"/>
              </a:rPr>
              <a:t>for</a:t>
            </a:r>
            <a:r>
              <a:rPr lang="es-ES" sz="2000" b="1" dirty="0" smtClean="0">
                <a:solidFill>
                  <a:srgbClr val="0070C0"/>
                </a:solidFill>
                <a:latin typeface="+mj-lt"/>
              </a:rPr>
              <a:t> </a:t>
            </a:r>
            <a:r>
              <a:rPr lang="es-ES" sz="2000" b="1" dirty="0" err="1" smtClean="0">
                <a:solidFill>
                  <a:srgbClr val="0070C0"/>
                </a:solidFill>
                <a:latin typeface="+mj-lt"/>
              </a:rPr>
              <a:t>educational</a:t>
            </a:r>
            <a:r>
              <a:rPr lang="es-ES" sz="2000" b="1" dirty="0" smtClean="0">
                <a:solidFill>
                  <a:srgbClr val="0070C0"/>
                </a:solidFill>
                <a:latin typeface="+mj-lt"/>
              </a:rPr>
              <a:t> </a:t>
            </a:r>
            <a:r>
              <a:rPr lang="es-ES" sz="2000" b="1" dirty="0" err="1" smtClean="0">
                <a:solidFill>
                  <a:srgbClr val="0070C0"/>
                </a:solidFill>
                <a:latin typeface="+mj-lt"/>
              </a:rPr>
              <a:t>activities</a:t>
            </a:r>
            <a:endParaRPr lang="en-US" sz="2000" b="1" dirty="0">
              <a:solidFill>
                <a:srgbClr val="0070C0"/>
              </a:solidFill>
              <a:latin typeface="+mj-lt"/>
            </a:endParaRPr>
          </a:p>
        </p:txBody>
      </p:sp>
      <p:graphicFrame>
        <p:nvGraphicFramePr>
          <p:cNvPr id="11" name="1 Gráfico"/>
          <p:cNvGraphicFramePr>
            <a:graphicFrameLocks/>
          </p:cNvGraphicFramePr>
          <p:nvPr>
            <p:extLst>
              <p:ext uri="{D42A27DB-BD31-4B8C-83A1-F6EECF244321}">
                <p14:modId xmlns:p14="http://schemas.microsoft.com/office/powerpoint/2010/main" val="3981353406"/>
              </p:ext>
            </p:extLst>
          </p:nvPr>
        </p:nvGraphicFramePr>
        <p:xfrm>
          <a:off x="899592" y="3284984"/>
          <a:ext cx="7810727" cy="3031232"/>
        </p:xfrm>
        <a:graphic>
          <a:graphicData uri="http://schemas.openxmlformats.org/drawingml/2006/chart">
            <c:chart xmlns:c="http://schemas.openxmlformats.org/drawingml/2006/chart" xmlns:r="http://schemas.openxmlformats.org/officeDocument/2006/relationships" r:id="rId2"/>
          </a:graphicData>
        </a:graphic>
      </p:graphicFrame>
      <p:pic>
        <p:nvPicPr>
          <p:cNvPr id="9" name="Picture 2" descr="C:\Users\Hrapkova\Desktop\Erasmus +\LOGO neu RED.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77294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0267" y="188640"/>
            <a:ext cx="8110508" cy="720080"/>
          </a:xfrm>
        </p:spPr>
        <p:txBody>
          <a:bodyPr/>
          <a:lstStyle/>
          <a:p>
            <a:pPr algn="ctr"/>
            <a:r>
              <a:rPr lang="es-ES" sz="3200" b="1" dirty="0" smtClean="0">
                <a:solidFill>
                  <a:srgbClr val="0070C0"/>
                </a:solidFill>
              </a:rPr>
              <a:t>LEARNING</a:t>
            </a:r>
            <a:endParaRPr lang="es-ES" dirty="0">
              <a:solidFill>
                <a:srgbClr val="0070C0"/>
              </a:solidFill>
            </a:endParaRPr>
          </a:p>
        </p:txBody>
      </p:sp>
      <p:sp>
        <p:nvSpPr>
          <p:cNvPr id="6" name="2 Marcador de contenido"/>
          <p:cNvSpPr>
            <a:spLocks noGrp="1"/>
          </p:cNvSpPr>
          <p:nvPr>
            <p:ph sz="quarter" idx="1"/>
          </p:nvPr>
        </p:nvSpPr>
        <p:spPr>
          <a:xfrm>
            <a:off x="755575" y="1628800"/>
            <a:ext cx="7871677" cy="4752528"/>
          </a:xfrm>
        </p:spPr>
        <p:txBody>
          <a:bodyPr>
            <a:noAutofit/>
          </a:bodyPr>
          <a:lstStyle/>
          <a:p>
            <a:pPr algn="just"/>
            <a:r>
              <a:rPr lang="en-US" dirty="0" smtClean="0">
                <a:latin typeface="+mj-lt"/>
              </a:rPr>
              <a:t>Some people </a:t>
            </a:r>
            <a:r>
              <a:rPr lang="en-US" dirty="0">
                <a:latin typeface="+mj-lt"/>
              </a:rPr>
              <a:t>still interested in the </a:t>
            </a:r>
            <a:r>
              <a:rPr lang="en-US" b="1" dirty="0">
                <a:latin typeface="+mj-lt"/>
              </a:rPr>
              <a:t>academic activities </a:t>
            </a:r>
            <a:r>
              <a:rPr lang="en-US" b="1" dirty="0" smtClean="0">
                <a:latin typeface="+mj-lt"/>
              </a:rPr>
              <a:t> </a:t>
            </a:r>
            <a:r>
              <a:rPr lang="en-US" dirty="0" smtClean="0">
                <a:latin typeface="+mj-lt"/>
              </a:rPr>
              <a:t>even </a:t>
            </a:r>
            <a:r>
              <a:rPr lang="en-US" dirty="0">
                <a:latin typeface="+mj-lt"/>
              </a:rPr>
              <a:t>though they undertook training activities more than ten or fifteen years ago. </a:t>
            </a:r>
          </a:p>
        </p:txBody>
      </p:sp>
      <p:sp>
        <p:nvSpPr>
          <p:cNvPr id="7" name="2 Marcador de contenido"/>
          <p:cNvSpPr txBox="1">
            <a:spLocks/>
          </p:cNvSpPr>
          <p:nvPr/>
        </p:nvSpPr>
        <p:spPr>
          <a:xfrm>
            <a:off x="3042969" y="980728"/>
            <a:ext cx="5451325" cy="5112568"/>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fontAlgn="auto">
              <a:lnSpc>
                <a:spcPct val="119000"/>
              </a:lnSpc>
              <a:spcAft>
                <a:spcPts val="0"/>
              </a:spcAft>
              <a:buFont typeface="Wingdings"/>
              <a:buNone/>
            </a:pPr>
            <a:endParaRPr lang="es-ES" sz="2100" dirty="0">
              <a:latin typeface="Trebuchet MS" panose="020B0603020202020204" pitchFamily="34" charset="0"/>
            </a:endParaRPr>
          </a:p>
        </p:txBody>
      </p:sp>
      <p:sp>
        <p:nvSpPr>
          <p:cNvPr id="8" name="7 CuadroTexto"/>
          <p:cNvSpPr txBox="1"/>
          <p:nvPr/>
        </p:nvSpPr>
        <p:spPr>
          <a:xfrm>
            <a:off x="755576" y="764704"/>
            <a:ext cx="8208912" cy="707886"/>
          </a:xfrm>
          <a:prstGeom prst="rect">
            <a:avLst/>
          </a:prstGeom>
          <a:noFill/>
        </p:spPr>
        <p:txBody>
          <a:bodyPr wrap="square" rtlCol="0">
            <a:spAutoFit/>
          </a:bodyPr>
          <a:lstStyle/>
          <a:p>
            <a:pPr algn="ctr"/>
            <a:r>
              <a:rPr lang="es-ES" sz="2000" b="1" dirty="0" err="1" smtClean="0">
                <a:solidFill>
                  <a:srgbClr val="0070C0"/>
                </a:solidFill>
                <a:latin typeface="+mj-lt"/>
              </a:rPr>
              <a:t>First</a:t>
            </a:r>
            <a:r>
              <a:rPr lang="es-ES" sz="2000" b="1" dirty="0" smtClean="0">
                <a:solidFill>
                  <a:srgbClr val="0070C0"/>
                </a:solidFill>
                <a:latin typeface="+mj-lt"/>
              </a:rPr>
              <a:t> </a:t>
            </a:r>
            <a:r>
              <a:rPr lang="es-ES" sz="2000" b="1" dirty="0" err="1" smtClean="0">
                <a:solidFill>
                  <a:srgbClr val="0070C0"/>
                </a:solidFill>
                <a:latin typeface="+mj-lt"/>
              </a:rPr>
              <a:t>educational</a:t>
            </a:r>
            <a:r>
              <a:rPr lang="es-ES" sz="2000" b="1" dirty="0" smtClean="0">
                <a:solidFill>
                  <a:srgbClr val="0070C0"/>
                </a:solidFill>
                <a:latin typeface="+mj-lt"/>
              </a:rPr>
              <a:t> </a:t>
            </a:r>
            <a:r>
              <a:rPr lang="es-ES" sz="2000" b="1" dirty="0" err="1" smtClean="0">
                <a:solidFill>
                  <a:srgbClr val="0070C0"/>
                </a:solidFill>
                <a:latin typeface="+mj-lt"/>
              </a:rPr>
              <a:t>activities</a:t>
            </a:r>
            <a:r>
              <a:rPr lang="es-ES" sz="2000" b="1" dirty="0" smtClean="0">
                <a:solidFill>
                  <a:srgbClr val="0070C0"/>
                </a:solidFill>
                <a:latin typeface="+mj-lt"/>
              </a:rPr>
              <a:t> at </a:t>
            </a:r>
            <a:r>
              <a:rPr lang="es-ES" sz="2000" b="1" dirty="0" err="1" smtClean="0">
                <a:solidFill>
                  <a:srgbClr val="0070C0"/>
                </a:solidFill>
                <a:latin typeface="+mj-lt"/>
              </a:rPr>
              <a:t>the</a:t>
            </a:r>
            <a:r>
              <a:rPr lang="es-ES" sz="2000" b="1" dirty="0" smtClean="0">
                <a:solidFill>
                  <a:srgbClr val="0070C0"/>
                </a:solidFill>
                <a:latin typeface="+mj-lt"/>
              </a:rPr>
              <a:t> </a:t>
            </a:r>
            <a:r>
              <a:rPr lang="es-ES" sz="2000" b="1" dirty="0" err="1" smtClean="0">
                <a:solidFill>
                  <a:srgbClr val="0070C0"/>
                </a:solidFill>
                <a:latin typeface="+mj-lt"/>
              </a:rPr>
              <a:t>Permanent</a:t>
            </a:r>
            <a:r>
              <a:rPr lang="es-ES" sz="2000" b="1" dirty="0" smtClean="0">
                <a:solidFill>
                  <a:srgbClr val="0070C0"/>
                </a:solidFill>
                <a:latin typeface="+mj-lt"/>
              </a:rPr>
              <a:t> </a:t>
            </a:r>
            <a:r>
              <a:rPr lang="es-ES" sz="2000" b="1" dirty="0" err="1" smtClean="0">
                <a:solidFill>
                  <a:srgbClr val="0070C0"/>
                </a:solidFill>
                <a:latin typeface="+mj-lt"/>
              </a:rPr>
              <a:t>University</a:t>
            </a:r>
            <a:endParaRPr lang="es-ES" sz="2000" b="1" dirty="0" smtClean="0">
              <a:solidFill>
                <a:srgbClr val="0070C0"/>
              </a:solidFill>
              <a:latin typeface="+mj-lt"/>
            </a:endParaRPr>
          </a:p>
          <a:p>
            <a:pPr algn="ctr"/>
            <a:r>
              <a:rPr lang="es-ES" sz="2000" b="1" dirty="0" smtClean="0">
                <a:solidFill>
                  <a:srgbClr val="0070C0"/>
                </a:solidFill>
                <a:latin typeface="+mj-lt"/>
              </a:rPr>
              <a:t>(</a:t>
            </a:r>
            <a:r>
              <a:rPr lang="es-ES" sz="2000" b="1" dirty="0" err="1" smtClean="0">
                <a:solidFill>
                  <a:srgbClr val="0070C0"/>
                </a:solidFill>
                <a:latin typeface="+mj-lt"/>
              </a:rPr>
              <a:t>courses</a:t>
            </a:r>
            <a:r>
              <a:rPr lang="es-ES" sz="2000" b="1" dirty="0" smtClean="0">
                <a:solidFill>
                  <a:srgbClr val="0070C0"/>
                </a:solidFill>
                <a:latin typeface="+mj-lt"/>
              </a:rPr>
              <a:t>, </a:t>
            </a:r>
            <a:r>
              <a:rPr lang="es-ES" sz="2000" b="1" dirty="0" err="1" smtClean="0">
                <a:solidFill>
                  <a:srgbClr val="0070C0"/>
                </a:solidFill>
                <a:latin typeface="+mj-lt"/>
              </a:rPr>
              <a:t>seminars</a:t>
            </a:r>
            <a:r>
              <a:rPr lang="es-ES" sz="2000" b="1" dirty="0" smtClean="0">
                <a:solidFill>
                  <a:srgbClr val="0070C0"/>
                </a:solidFill>
                <a:latin typeface="+mj-lt"/>
              </a:rPr>
              <a:t>, </a:t>
            </a:r>
            <a:r>
              <a:rPr lang="es-ES" sz="2000" b="1" dirty="0" err="1" smtClean="0">
                <a:solidFill>
                  <a:srgbClr val="0070C0"/>
                </a:solidFill>
                <a:latin typeface="+mj-lt"/>
              </a:rPr>
              <a:t>worshops</a:t>
            </a:r>
            <a:r>
              <a:rPr lang="es-ES" sz="2000" b="1" dirty="0" smtClean="0">
                <a:solidFill>
                  <a:srgbClr val="0070C0"/>
                </a:solidFill>
                <a:latin typeface="+mj-lt"/>
              </a:rPr>
              <a:t>)</a:t>
            </a:r>
            <a:endParaRPr lang="en-US" sz="2000" b="1" dirty="0">
              <a:solidFill>
                <a:srgbClr val="0070C0"/>
              </a:solidFill>
              <a:latin typeface="+mj-lt"/>
            </a:endParaRPr>
          </a:p>
        </p:txBody>
      </p:sp>
      <p:graphicFrame>
        <p:nvGraphicFramePr>
          <p:cNvPr id="10" name="1 Gráfico"/>
          <p:cNvGraphicFramePr>
            <a:graphicFrameLocks/>
          </p:cNvGraphicFramePr>
          <p:nvPr>
            <p:extLst>
              <p:ext uri="{D42A27DB-BD31-4B8C-83A1-F6EECF244321}">
                <p14:modId xmlns:p14="http://schemas.microsoft.com/office/powerpoint/2010/main" val="1191001098"/>
              </p:ext>
            </p:extLst>
          </p:nvPr>
        </p:nvGraphicFramePr>
        <p:xfrm>
          <a:off x="755576" y="2852936"/>
          <a:ext cx="8243467" cy="3240360"/>
        </p:xfrm>
        <a:graphic>
          <a:graphicData uri="http://schemas.openxmlformats.org/drawingml/2006/chart">
            <c:chart xmlns:c="http://schemas.openxmlformats.org/drawingml/2006/chart" xmlns:r="http://schemas.openxmlformats.org/officeDocument/2006/relationships" r:id="rId2"/>
          </a:graphicData>
        </a:graphic>
      </p:graphicFrame>
      <p:pic>
        <p:nvPicPr>
          <p:cNvPr id="9" name="Picture 2" descr="C:\Users\Hrapkova\Desktop\Erasmus +\LOGO neu RED.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26442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0267" y="188640"/>
            <a:ext cx="8110508" cy="720080"/>
          </a:xfrm>
        </p:spPr>
        <p:txBody>
          <a:bodyPr/>
          <a:lstStyle/>
          <a:p>
            <a:pPr algn="ctr"/>
            <a:r>
              <a:rPr lang="es-ES" sz="3200" b="1" dirty="0" smtClean="0">
                <a:solidFill>
                  <a:srgbClr val="0070C0"/>
                </a:solidFill>
              </a:rPr>
              <a:t>LEARNING</a:t>
            </a:r>
            <a:endParaRPr lang="es-ES" dirty="0">
              <a:solidFill>
                <a:srgbClr val="0070C0"/>
              </a:solidFill>
            </a:endParaRPr>
          </a:p>
        </p:txBody>
      </p:sp>
      <p:sp>
        <p:nvSpPr>
          <p:cNvPr id="6" name="2 Marcador de contenido"/>
          <p:cNvSpPr>
            <a:spLocks noGrp="1"/>
          </p:cNvSpPr>
          <p:nvPr>
            <p:ph sz="quarter" idx="1"/>
          </p:nvPr>
        </p:nvSpPr>
        <p:spPr>
          <a:xfrm>
            <a:off x="755576" y="1628800"/>
            <a:ext cx="7738718" cy="4752528"/>
          </a:xfrm>
        </p:spPr>
        <p:txBody>
          <a:bodyPr>
            <a:noAutofit/>
          </a:bodyPr>
          <a:lstStyle/>
          <a:p>
            <a:pPr algn="just"/>
            <a:r>
              <a:rPr lang="en-US" b="1" dirty="0" smtClean="0">
                <a:latin typeface="+mj-lt"/>
              </a:rPr>
              <a:t>Over 80</a:t>
            </a:r>
            <a:r>
              <a:rPr lang="en-US" b="1" dirty="0">
                <a:latin typeface="+mj-lt"/>
              </a:rPr>
              <a:t>% </a:t>
            </a:r>
            <a:r>
              <a:rPr lang="en-US" dirty="0">
                <a:latin typeface="+mj-lt"/>
              </a:rPr>
              <a:t>of </a:t>
            </a:r>
            <a:r>
              <a:rPr lang="en-US" dirty="0" smtClean="0">
                <a:latin typeface="+mj-lt"/>
              </a:rPr>
              <a:t>respondents </a:t>
            </a:r>
            <a:r>
              <a:rPr lang="en-US" dirty="0">
                <a:latin typeface="+mj-lt"/>
              </a:rPr>
              <a:t>think </a:t>
            </a:r>
            <a:r>
              <a:rPr lang="en-US" dirty="0" smtClean="0">
                <a:latin typeface="+mj-lt"/>
              </a:rPr>
              <a:t>training </a:t>
            </a:r>
            <a:r>
              <a:rPr lang="en-US" dirty="0">
                <a:latin typeface="+mj-lt"/>
              </a:rPr>
              <a:t>activities of </a:t>
            </a:r>
            <a:r>
              <a:rPr lang="en-US" dirty="0" smtClean="0">
                <a:latin typeface="+mj-lt"/>
              </a:rPr>
              <a:t>UPUA live </a:t>
            </a:r>
            <a:r>
              <a:rPr lang="en-US" dirty="0">
                <a:latin typeface="+mj-lt"/>
              </a:rPr>
              <a:t>up to their </a:t>
            </a:r>
            <a:r>
              <a:rPr lang="en-US" b="1" dirty="0">
                <a:latin typeface="+mj-lt"/>
              </a:rPr>
              <a:t>expectations</a:t>
            </a:r>
            <a:r>
              <a:rPr lang="en-US" dirty="0" smtClean="0">
                <a:latin typeface="+mj-lt"/>
              </a:rPr>
              <a:t>.</a:t>
            </a:r>
            <a:endParaRPr lang="es-ES" dirty="0">
              <a:latin typeface="+mj-lt"/>
            </a:endParaRPr>
          </a:p>
        </p:txBody>
      </p:sp>
      <p:sp>
        <p:nvSpPr>
          <p:cNvPr id="7" name="2 Marcador de contenido"/>
          <p:cNvSpPr txBox="1">
            <a:spLocks/>
          </p:cNvSpPr>
          <p:nvPr/>
        </p:nvSpPr>
        <p:spPr>
          <a:xfrm>
            <a:off x="3042969" y="980728"/>
            <a:ext cx="5451325" cy="5112568"/>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fontAlgn="auto">
              <a:lnSpc>
                <a:spcPct val="119000"/>
              </a:lnSpc>
              <a:spcAft>
                <a:spcPts val="0"/>
              </a:spcAft>
              <a:buFont typeface="Wingdings"/>
              <a:buNone/>
            </a:pPr>
            <a:endParaRPr lang="es-ES" sz="2100" dirty="0">
              <a:latin typeface="Trebuchet MS" panose="020B0603020202020204" pitchFamily="34" charset="0"/>
            </a:endParaRPr>
          </a:p>
        </p:txBody>
      </p:sp>
      <p:sp>
        <p:nvSpPr>
          <p:cNvPr id="8" name="7 CuadroTexto"/>
          <p:cNvSpPr txBox="1"/>
          <p:nvPr/>
        </p:nvSpPr>
        <p:spPr>
          <a:xfrm>
            <a:off x="611560" y="788003"/>
            <a:ext cx="8496944" cy="400110"/>
          </a:xfrm>
          <a:prstGeom prst="rect">
            <a:avLst/>
          </a:prstGeom>
          <a:noFill/>
        </p:spPr>
        <p:txBody>
          <a:bodyPr wrap="square" rtlCol="0">
            <a:spAutoFit/>
          </a:bodyPr>
          <a:lstStyle/>
          <a:p>
            <a:r>
              <a:rPr lang="es-ES" sz="2000" b="1" dirty="0" err="1" smtClean="0">
                <a:solidFill>
                  <a:srgbClr val="0070C0"/>
                </a:solidFill>
                <a:latin typeface="+mj-lt"/>
              </a:rPr>
              <a:t>The</a:t>
            </a:r>
            <a:r>
              <a:rPr lang="es-ES" sz="2000" b="1" dirty="0" smtClean="0">
                <a:solidFill>
                  <a:srgbClr val="0070C0"/>
                </a:solidFill>
                <a:latin typeface="+mj-lt"/>
              </a:rPr>
              <a:t> </a:t>
            </a:r>
            <a:r>
              <a:rPr lang="es-ES" sz="2000" b="1" dirty="0" err="1" smtClean="0">
                <a:solidFill>
                  <a:srgbClr val="0070C0"/>
                </a:solidFill>
                <a:latin typeface="+mj-lt"/>
              </a:rPr>
              <a:t>attended</a:t>
            </a:r>
            <a:r>
              <a:rPr lang="es-ES" sz="2000" b="1" dirty="0" smtClean="0">
                <a:solidFill>
                  <a:srgbClr val="0070C0"/>
                </a:solidFill>
                <a:latin typeface="+mj-lt"/>
              </a:rPr>
              <a:t> </a:t>
            </a:r>
            <a:r>
              <a:rPr lang="es-ES" sz="2000" b="1" dirty="0" err="1" smtClean="0">
                <a:solidFill>
                  <a:srgbClr val="0070C0"/>
                </a:solidFill>
                <a:latin typeface="+mj-lt"/>
              </a:rPr>
              <a:t>educational</a:t>
            </a:r>
            <a:r>
              <a:rPr lang="es-ES" sz="2000" b="1" dirty="0" smtClean="0">
                <a:solidFill>
                  <a:srgbClr val="0070C0"/>
                </a:solidFill>
                <a:latin typeface="+mj-lt"/>
              </a:rPr>
              <a:t> </a:t>
            </a:r>
            <a:r>
              <a:rPr lang="es-ES" sz="2000" b="1" dirty="0" err="1" smtClean="0">
                <a:solidFill>
                  <a:srgbClr val="0070C0"/>
                </a:solidFill>
                <a:latin typeface="+mj-lt"/>
              </a:rPr>
              <a:t>activities</a:t>
            </a:r>
            <a:r>
              <a:rPr lang="es-ES" sz="2000" b="1" dirty="0" smtClean="0">
                <a:solidFill>
                  <a:srgbClr val="0070C0"/>
                </a:solidFill>
                <a:latin typeface="+mj-lt"/>
              </a:rPr>
              <a:t> </a:t>
            </a:r>
            <a:r>
              <a:rPr lang="es-ES" sz="2000" b="1" dirty="0" err="1" smtClean="0">
                <a:solidFill>
                  <a:srgbClr val="0070C0"/>
                </a:solidFill>
                <a:latin typeface="+mj-lt"/>
              </a:rPr>
              <a:t>have</a:t>
            </a:r>
            <a:r>
              <a:rPr lang="es-ES" sz="2000" b="1" dirty="0" smtClean="0">
                <a:solidFill>
                  <a:srgbClr val="0070C0"/>
                </a:solidFill>
                <a:latin typeface="+mj-lt"/>
              </a:rPr>
              <a:t> </a:t>
            </a:r>
            <a:r>
              <a:rPr lang="es-ES" sz="2000" b="1" dirty="0" err="1" smtClean="0">
                <a:solidFill>
                  <a:srgbClr val="0070C0"/>
                </a:solidFill>
                <a:latin typeface="+mj-lt"/>
              </a:rPr>
              <a:t>been</a:t>
            </a:r>
            <a:r>
              <a:rPr lang="es-ES" sz="2000" b="1" dirty="0" smtClean="0">
                <a:solidFill>
                  <a:srgbClr val="0070C0"/>
                </a:solidFill>
                <a:latin typeface="+mj-lt"/>
              </a:rPr>
              <a:t> up to </a:t>
            </a:r>
            <a:r>
              <a:rPr lang="es-ES" sz="2000" b="1" dirty="0" err="1" smtClean="0">
                <a:solidFill>
                  <a:srgbClr val="0070C0"/>
                </a:solidFill>
                <a:latin typeface="+mj-lt"/>
              </a:rPr>
              <a:t>the</a:t>
            </a:r>
            <a:r>
              <a:rPr lang="es-ES" sz="2000" b="1" dirty="0" smtClean="0">
                <a:solidFill>
                  <a:srgbClr val="0070C0"/>
                </a:solidFill>
                <a:latin typeface="+mj-lt"/>
              </a:rPr>
              <a:t> </a:t>
            </a:r>
            <a:r>
              <a:rPr lang="es-ES" sz="2000" b="1" dirty="0" err="1" smtClean="0">
                <a:solidFill>
                  <a:srgbClr val="0070C0"/>
                </a:solidFill>
                <a:latin typeface="+mj-lt"/>
              </a:rPr>
              <a:t>students</a:t>
            </a:r>
            <a:r>
              <a:rPr lang="es-ES" sz="2000" b="1" dirty="0" smtClean="0">
                <a:solidFill>
                  <a:srgbClr val="0070C0"/>
                </a:solidFill>
                <a:latin typeface="+mj-lt"/>
              </a:rPr>
              <a:t>’ </a:t>
            </a:r>
            <a:r>
              <a:rPr lang="es-ES" sz="2000" b="1" dirty="0" err="1" smtClean="0">
                <a:solidFill>
                  <a:srgbClr val="0070C0"/>
                </a:solidFill>
                <a:latin typeface="+mj-lt"/>
              </a:rPr>
              <a:t>expectations</a:t>
            </a:r>
            <a:endParaRPr lang="en-US" sz="2000" b="1" dirty="0">
              <a:solidFill>
                <a:srgbClr val="0070C0"/>
              </a:solidFill>
              <a:latin typeface="+mj-lt"/>
            </a:endParaRPr>
          </a:p>
        </p:txBody>
      </p:sp>
      <p:graphicFrame>
        <p:nvGraphicFramePr>
          <p:cNvPr id="10" name="1 Gráfico"/>
          <p:cNvGraphicFramePr>
            <a:graphicFrameLocks/>
          </p:cNvGraphicFramePr>
          <p:nvPr>
            <p:extLst>
              <p:ext uri="{D42A27DB-BD31-4B8C-83A1-F6EECF244321}">
                <p14:modId xmlns:p14="http://schemas.microsoft.com/office/powerpoint/2010/main" val="3239685538"/>
              </p:ext>
            </p:extLst>
          </p:nvPr>
        </p:nvGraphicFramePr>
        <p:xfrm>
          <a:off x="698073" y="2492896"/>
          <a:ext cx="8176988" cy="3600400"/>
        </p:xfrm>
        <a:graphic>
          <a:graphicData uri="http://schemas.openxmlformats.org/drawingml/2006/chart">
            <c:chart xmlns:c="http://schemas.openxmlformats.org/drawingml/2006/chart" xmlns:r="http://schemas.openxmlformats.org/officeDocument/2006/relationships" r:id="rId2"/>
          </a:graphicData>
        </a:graphic>
      </p:graphicFrame>
      <p:pic>
        <p:nvPicPr>
          <p:cNvPr id="9" name="Picture 2" descr="C:\Users\Hrapkova\Desktop\Erasmus +\LOGO neu RED.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84467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0267" y="188640"/>
            <a:ext cx="8110508" cy="720080"/>
          </a:xfrm>
        </p:spPr>
        <p:txBody>
          <a:bodyPr/>
          <a:lstStyle/>
          <a:p>
            <a:pPr algn="ctr"/>
            <a:r>
              <a:rPr lang="es-ES" sz="3200" b="1" dirty="0" smtClean="0">
                <a:solidFill>
                  <a:srgbClr val="0070C0"/>
                </a:solidFill>
              </a:rPr>
              <a:t>LEARNING</a:t>
            </a:r>
            <a:endParaRPr lang="es-ES" dirty="0">
              <a:solidFill>
                <a:srgbClr val="0070C0"/>
              </a:solidFill>
            </a:endParaRPr>
          </a:p>
        </p:txBody>
      </p:sp>
      <p:sp>
        <p:nvSpPr>
          <p:cNvPr id="6" name="2 Marcador de contenido"/>
          <p:cNvSpPr>
            <a:spLocks noGrp="1"/>
          </p:cNvSpPr>
          <p:nvPr>
            <p:ph sz="quarter" idx="1"/>
          </p:nvPr>
        </p:nvSpPr>
        <p:spPr>
          <a:xfrm>
            <a:off x="755575" y="1340768"/>
            <a:ext cx="7871677" cy="5040560"/>
          </a:xfrm>
        </p:spPr>
        <p:txBody>
          <a:bodyPr>
            <a:noAutofit/>
          </a:bodyPr>
          <a:lstStyle/>
          <a:p>
            <a:pPr algn="just"/>
            <a:r>
              <a:rPr lang="en-US" sz="2200" b="1" dirty="0" smtClean="0">
                <a:latin typeface="+mj-lt"/>
              </a:rPr>
              <a:t>Main reasons</a:t>
            </a:r>
            <a:r>
              <a:rPr lang="en-US" sz="2200" dirty="0" smtClean="0">
                <a:latin typeface="+mj-lt"/>
              </a:rPr>
              <a:t>: personal </a:t>
            </a:r>
            <a:r>
              <a:rPr lang="en-US" sz="2200" dirty="0">
                <a:latin typeface="+mj-lt"/>
              </a:rPr>
              <a:t>circumstances, unsuitable schedule, time </a:t>
            </a:r>
            <a:r>
              <a:rPr lang="en-US" sz="2200" dirty="0" smtClean="0">
                <a:latin typeface="+mj-lt"/>
              </a:rPr>
              <a:t>constraints.  </a:t>
            </a:r>
          </a:p>
          <a:p>
            <a:pPr algn="just"/>
            <a:endParaRPr lang="es-ES" sz="2200" b="1" dirty="0" smtClean="0">
              <a:latin typeface="+mj-lt"/>
            </a:endParaRPr>
          </a:p>
          <a:p>
            <a:pPr algn="just"/>
            <a:endParaRPr lang="es-ES" sz="2200" b="1" dirty="0">
              <a:latin typeface="+mj-lt"/>
            </a:endParaRPr>
          </a:p>
          <a:p>
            <a:pPr algn="just"/>
            <a:endParaRPr lang="es-ES" sz="2200" b="1" dirty="0" smtClean="0">
              <a:latin typeface="+mj-lt"/>
            </a:endParaRPr>
          </a:p>
          <a:p>
            <a:pPr algn="just"/>
            <a:endParaRPr lang="es-ES" sz="2200" b="1" dirty="0">
              <a:latin typeface="+mj-lt"/>
            </a:endParaRPr>
          </a:p>
          <a:p>
            <a:pPr algn="just"/>
            <a:endParaRPr lang="es-ES" sz="2200" b="1" dirty="0" smtClean="0">
              <a:latin typeface="+mj-lt"/>
            </a:endParaRPr>
          </a:p>
          <a:p>
            <a:pPr algn="just"/>
            <a:endParaRPr lang="es-ES" sz="2200" b="1" dirty="0">
              <a:latin typeface="+mj-lt"/>
            </a:endParaRPr>
          </a:p>
          <a:p>
            <a:pPr algn="just"/>
            <a:endParaRPr lang="en-US" sz="1000" b="1" dirty="0" smtClean="0">
              <a:latin typeface="+mj-lt"/>
            </a:endParaRPr>
          </a:p>
          <a:p>
            <a:pPr marL="0" indent="0">
              <a:lnSpc>
                <a:spcPct val="119000"/>
              </a:lnSpc>
              <a:buNone/>
            </a:pPr>
            <a:endParaRPr lang="es-ES" sz="2100" dirty="0">
              <a:latin typeface="+mj-lt"/>
            </a:endParaRPr>
          </a:p>
        </p:txBody>
      </p:sp>
      <p:sp>
        <p:nvSpPr>
          <p:cNvPr id="7" name="2 Marcador de contenido"/>
          <p:cNvSpPr txBox="1">
            <a:spLocks/>
          </p:cNvSpPr>
          <p:nvPr/>
        </p:nvSpPr>
        <p:spPr>
          <a:xfrm>
            <a:off x="3042969" y="980728"/>
            <a:ext cx="5451325" cy="5112568"/>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fontAlgn="auto">
              <a:lnSpc>
                <a:spcPct val="119000"/>
              </a:lnSpc>
              <a:spcAft>
                <a:spcPts val="0"/>
              </a:spcAft>
              <a:buFont typeface="Wingdings"/>
              <a:buNone/>
            </a:pPr>
            <a:endParaRPr lang="es-ES" sz="2100" dirty="0">
              <a:latin typeface="Trebuchet MS" panose="020B0603020202020204" pitchFamily="34" charset="0"/>
            </a:endParaRPr>
          </a:p>
        </p:txBody>
      </p:sp>
      <p:sp>
        <p:nvSpPr>
          <p:cNvPr id="8" name="7 CuadroTexto"/>
          <p:cNvSpPr txBox="1"/>
          <p:nvPr/>
        </p:nvSpPr>
        <p:spPr>
          <a:xfrm>
            <a:off x="755576" y="775646"/>
            <a:ext cx="8208912" cy="400110"/>
          </a:xfrm>
          <a:prstGeom prst="rect">
            <a:avLst/>
          </a:prstGeom>
          <a:noFill/>
        </p:spPr>
        <p:txBody>
          <a:bodyPr wrap="square" rtlCol="0">
            <a:spAutoFit/>
          </a:bodyPr>
          <a:lstStyle/>
          <a:p>
            <a:pPr algn="ctr"/>
            <a:r>
              <a:rPr lang="es-ES" sz="2000" b="1" dirty="0" err="1" smtClean="0">
                <a:solidFill>
                  <a:srgbClr val="0070C0"/>
                </a:solidFill>
                <a:latin typeface="+mj-lt"/>
              </a:rPr>
              <a:t>Main</a:t>
            </a:r>
            <a:r>
              <a:rPr lang="es-ES" sz="2000" b="1" dirty="0" smtClean="0">
                <a:solidFill>
                  <a:srgbClr val="0070C0"/>
                </a:solidFill>
                <a:latin typeface="+mj-lt"/>
              </a:rPr>
              <a:t> </a:t>
            </a:r>
            <a:r>
              <a:rPr lang="es-ES" sz="2000" b="1" dirty="0" err="1" smtClean="0">
                <a:solidFill>
                  <a:srgbClr val="0070C0"/>
                </a:solidFill>
                <a:latin typeface="+mj-lt"/>
              </a:rPr>
              <a:t>reasons</a:t>
            </a:r>
            <a:r>
              <a:rPr lang="es-ES" sz="2000" b="1" dirty="0" smtClean="0">
                <a:solidFill>
                  <a:srgbClr val="0070C0"/>
                </a:solidFill>
                <a:latin typeface="+mj-lt"/>
              </a:rPr>
              <a:t> </a:t>
            </a:r>
            <a:r>
              <a:rPr lang="es-ES" sz="2000" b="1" dirty="0" err="1" smtClean="0">
                <a:solidFill>
                  <a:srgbClr val="0070C0"/>
                </a:solidFill>
                <a:latin typeface="+mj-lt"/>
              </a:rPr>
              <a:t>why</a:t>
            </a:r>
            <a:r>
              <a:rPr lang="es-ES" sz="2000" b="1" dirty="0" smtClean="0">
                <a:solidFill>
                  <a:srgbClr val="0070C0"/>
                </a:solidFill>
                <a:latin typeface="+mj-lt"/>
              </a:rPr>
              <a:t> </a:t>
            </a:r>
            <a:r>
              <a:rPr lang="es-ES" sz="2000" b="1" dirty="0" err="1" smtClean="0">
                <a:solidFill>
                  <a:srgbClr val="0070C0"/>
                </a:solidFill>
                <a:latin typeface="+mj-lt"/>
              </a:rPr>
              <a:t>the</a:t>
            </a:r>
            <a:r>
              <a:rPr lang="es-ES" sz="2000" b="1" dirty="0" smtClean="0">
                <a:solidFill>
                  <a:srgbClr val="0070C0"/>
                </a:solidFill>
                <a:latin typeface="+mj-lt"/>
              </a:rPr>
              <a:t> </a:t>
            </a:r>
            <a:r>
              <a:rPr lang="es-ES" sz="2000" b="1" dirty="0" err="1" smtClean="0">
                <a:solidFill>
                  <a:srgbClr val="0070C0"/>
                </a:solidFill>
                <a:latin typeface="+mj-lt"/>
              </a:rPr>
              <a:t>students</a:t>
            </a:r>
            <a:r>
              <a:rPr lang="es-ES" sz="2000" b="1" dirty="0" smtClean="0">
                <a:solidFill>
                  <a:srgbClr val="0070C0"/>
                </a:solidFill>
                <a:latin typeface="+mj-lt"/>
              </a:rPr>
              <a:t> </a:t>
            </a:r>
            <a:r>
              <a:rPr lang="es-ES" sz="2000" b="1" dirty="0" err="1" smtClean="0">
                <a:solidFill>
                  <a:srgbClr val="0070C0"/>
                </a:solidFill>
                <a:latin typeface="+mj-lt"/>
              </a:rPr>
              <a:t>have</a:t>
            </a:r>
            <a:r>
              <a:rPr lang="es-ES" sz="2000" b="1" dirty="0" smtClean="0">
                <a:solidFill>
                  <a:srgbClr val="0070C0"/>
                </a:solidFill>
                <a:latin typeface="+mj-lt"/>
              </a:rPr>
              <a:t> </a:t>
            </a:r>
            <a:r>
              <a:rPr lang="es-ES" sz="2000" b="1" dirty="0" err="1" smtClean="0">
                <a:solidFill>
                  <a:srgbClr val="0070C0"/>
                </a:solidFill>
                <a:latin typeface="+mj-lt"/>
              </a:rPr>
              <a:t>not</a:t>
            </a:r>
            <a:r>
              <a:rPr lang="es-ES" sz="2000" b="1" dirty="0" smtClean="0">
                <a:solidFill>
                  <a:srgbClr val="0070C0"/>
                </a:solidFill>
                <a:latin typeface="+mj-lt"/>
              </a:rPr>
              <a:t> </a:t>
            </a:r>
            <a:r>
              <a:rPr lang="es-ES" sz="2000" b="1" dirty="0" err="1" smtClean="0">
                <a:solidFill>
                  <a:srgbClr val="0070C0"/>
                </a:solidFill>
                <a:latin typeface="+mj-lt"/>
              </a:rPr>
              <a:t>attended</a:t>
            </a:r>
            <a:r>
              <a:rPr lang="es-ES" sz="2000" b="1" dirty="0" smtClean="0">
                <a:solidFill>
                  <a:srgbClr val="0070C0"/>
                </a:solidFill>
                <a:latin typeface="+mj-lt"/>
              </a:rPr>
              <a:t> </a:t>
            </a:r>
            <a:r>
              <a:rPr lang="es-ES" sz="2000" b="1" dirty="0" err="1" smtClean="0">
                <a:solidFill>
                  <a:srgbClr val="0070C0"/>
                </a:solidFill>
                <a:latin typeface="+mj-lt"/>
              </a:rPr>
              <a:t>the</a:t>
            </a:r>
            <a:r>
              <a:rPr lang="es-ES" sz="2000" b="1" dirty="0" smtClean="0">
                <a:solidFill>
                  <a:srgbClr val="0070C0"/>
                </a:solidFill>
                <a:latin typeface="+mj-lt"/>
              </a:rPr>
              <a:t> training </a:t>
            </a:r>
            <a:r>
              <a:rPr lang="es-ES" sz="2000" b="1" dirty="0" err="1" smtClean="0">
                <a:solidFill>
                  <a:srgbClr val="0070C0"/>
                </a:solidFill>
                <a:latin typeface="+mj-lt"/>
              </a:rPr>
              <a:t>activities</a:t>
            </a:r>
            <a:endParaRPr lang="en-US" sz="2000" b="1" dirty="0">
              <a:solidFill>
                <a:srgbClr val="0070C0"/>
              </a:solidFill>
              <a:latin typeface="+mj-lt"/>
            </a:endParaRPr>
          </a:p>
        </p:txBody>
      </p:sp>
      <p:graphicFrame>
        <p:nvGraphicFramePr>
          <p:cNvPr id="9" name="1 Gráfico"/>
          <p:cNvGraphicFramePr>
            <a:graphicFrameLocks/>
          </p:cNvGraphicFramePr>
          <p:nvPr>
            <p:extLst>
              <p:ext uri="{D42A27DB-BD31-4B8C-83A1-F6EECF244321}">
                <p14:modId xmlns:p14="http://schemas.microsoft.com/office/powerpoint/2010/main" val="1575071052"/>
              </p:ext>
            </p:extLst>
          </p:nvPr>
        </p:nvGraphicFramePr>
        <p:xfrm>
          <a:off x="4572000" y="4774746"/>
          <a:ext cx="4220984" cy="159746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1 Gráfico"/>
          <p:cNvGraphicFramePr>
            <a:graphicFrameLocks/>
          </p:cNvGraphicFramePr>
          <p:nvPr>
            <p:extLst>
              <p:ext uri="{D42A27DB-BD31-4B8C-83A1-F6EECF244321}">
                <p14:modId xmlns:p14="http://schemas.microsoft.com/office/powerpoint/2010/main" val="2533129843"/>
              </p:ext>
            </p:extLst>
          </p:nvPr>
        </p:nvGraphicFramePr>
        <p:xfrm>
          <a:off x="556137" y="1916832"/>
          <a:ext cx="8243467"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3" name="2 Rectángulo"/>
          <p:cNvSpPr/>
          <p:nvPr/>
        </p:nvSpPr>
        <p:spPr>
          <a:xfrm>
            <a:off x="755576" y="4790762"/>
            <a:ext cx="3922295" cy="1446550"/>
          </a:xfrm>
          <a:prstGeom prst="rect">
            <a:avLst/>
          </a:prstGeom>
        </p:spPr>
        <p:txBody>
          <a:bodyPr wrap="square">
            <a:spAutoFit/>
          </a:bodyPr>
          <a:lstStyle/>
          <a:p>
            <a:pPr algn="just"/>
            <a:r>
              <a:rPr lang="en-US" sz="2200" b="1" dirty="0">
                <a:latin typeface="+mj-lt"/>
              </a:rPr>
              <a:t>High percentage (</a:t>
            </a:r>
            <a:r>
              <a:rPr lang="en-US" sz="2200" b="1" dirty="0" smtClean="0">
                <a:latin typeface="+mj-lt"/>
              </a:rPr>
              <a:t>89,64</a:t>
            </a:r>
            <a:r>
              <a:rPr lang="en-US" sz="2200" b="1" dirty="0">
                <a:latin typeface="+mj-lt"/>
              </a:rPr>
              <a:t>%) </a:t>
            </a:r>
            <a:r>
              <a:rPr lang="en-US" sz="2200" dirty="0">
                <a:latin typeface="+mj-lt"/>
              </a:rPr>
              <a:t>want to keep being enrolled next year in the training activities of UPUA.</a:t>
            </a:r>
          </a:p>
        </p:txBody>
      </p:sp>
      <p:pic>
        <p:nvPicPr>
          <p:cNvPr id="10" name="Picture 2" descr="C:\Users\Hrapkova\Desktop\Erasmus +\LOGO neu RED.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12669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4" y="188640"/>
            <a:ext cx="8208913" cy="720080"/>
          </a:xfrm>
        </p:spPr>
        <p:txBody>
          <a:bodyPr/>
          <a:lstStyle/>
          <a:p>
            <a:pPr algn="ctr"/>
            <a:r>
              <a:rPr lang="es-ES" sz="3200" b="1" dirty="0" smtClean="0">
                <a:solidFill>
                  <a:srgbClr val="0070C0"/>
                </a:solidFill>
              </a:rPr>
              <a:t>LEARNING</a:t>
            </a:r>
            <a:endParaRPr lang="es-ES" dirty="0">
              <a:solidFill>
                <a:srgbClr val="0070C0"/>
              </a:solidFill>
            </a:endParaRPr>
          </a:p>
        </p:txBody>
      </p:sp>
      <p:sp>
        <p:nvSpPr>
          <p:cNvPr id="6" name="2 Marcador de contenido"/>
          <p:cNvSpPr>
            <a:spLocks noGrp="1"/>
          </p:cNvSpPr>
          <p:nvPr>
            <p:ph sz="quarter" idx="1"/>
          </p:nvPr>
        </p:nvSpPr>
        <p:spPr>
          <a:xfrm>
            <a:off x="755575" y="1340768"/>
            <a:ext cx="7871678" cy="5040560"/>
          </a:xfrm>
        </p:spPr>
        <p:txBody>
          <a:bodyPr>
            <a:noAutofit/>
          </a:bodyPr>
          <a:lstStyle/>
          <a:p>
            <a:pPr algn="just"/>
            <a:r>
              <a:rPr lang="en-US" sz="2200" b="1" dirty="0" smtClean="0">
                <a:latin typeface="+mj-lt"/>
              </a:rPr>
              <a:t>Humanities</a:t>
            </a:r>
            <a:r>
              <a:rPr lang="en-US" sz="2200" dirty="0" smtClean="0">
                <a:latin typeface="+mj-lt"/>
              </a:rPr>
              <a:t> </a:t>
            </a:r>
            <a:r>
              <a:rPr lang="en-US" sz="2200" dirty="0">
                <a:latin typeface="+mj-lt"/>
              </a:rPr>
              <a:t>stands out </a:t>
            </a:r>
            <a:r>
              <a:rPr lang="en-US" sz="2200" dirty="0" smtClean="0">
                <a:latin typeface="+mj-lt"/>
              </a:rPr>
              <a:t>(73,39%), followed </a:t>
            </a:r>
            <a:r>
              <a:rPr lang="en-US" sz="2200" dirty="0">
                <a:latin typeface="+mj-lt"/>
              </a:rPr>
              <a:t>by Computer Science, Image and Sound </a:t>
            </a:r>
            <a:r>
              <a:rPr lang="en-US" sz="2200" dirty="0" smtClean="0">
                <a:latin typeface="+mj-lt"/>
              </a:rPr>
              <a:t>(43,68%). </a:t>
            </a:r>
            <a:endParaRPr lang="en-US" sz="2200" dirty="0">
              <a:latin typeface="+mj-lt"/>
            </a:endParaRPr>
          </a:p>
          <a:p>
            <a:pPr marL="0" indent="0">
              <a:lnSpc>
                <a:spcPct val="119000"/>
              </a:lnSpc>
              <a:buNone/>
            </a:pPr>
            <a:endParaRPr lang="es-ES" sz="2100" dirty="0">
              <a:latin typeface="Trebuchet MS" panose="020B0603020202020204" pitchFamily="34" charset="0"/>
            </a:endParaRPr>
          </a:p>
        </p:txBody>
      </p:sp>
      <p:sp>
        <p:nvSpPr>
          <p:cNvPr id="7" name="2 Marcador de contenido"/>
          <p:cNvSpPr txBox="1">
            <a:spLocks/>
          </p:cNvSpPr>
          <p:nvPr/>
        </p:nvSpPr>
        <p:spPr>
          <a:xfrm>
            <a:off x="3042969" y="980728"/>
            <a:ext cx="5451325" cy="5112568"/>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fontAlgn="auto">
              <a:lnSpc>
                <a:spcPct val="119000"/>
              </a:lnSpc>
              <a:spcAft>
                <a:spcPts val="0"/>
              </a:spcAft>
              <a:buFont typeface="Wingdings"/>
              <a:buNone/>
            </a:pPr>
            <a:endParaRPr lang="es-ES" sz="2100" dirty="0">
              <a:latin typeface="Trebuchet MS" panose="020B0603020202020204" pitchFamily="34" charset="0"/>
            </a:endParaRPr>
          </a:p>
        </p:txBody>
      </p:sp>
      <p:sp>
        <p:nvSpPr>
          <p:cNvPr id="8" name="7 CuadroTexto"/>
          <p:cNvSpPr txBox="1"/>
          <p:nvPr/>
        </p:nvSpPr>
        <p:spPr>
          <a:xfrm>
            <a:off x="755575" y="764704"/>
            <a:ext cx="8208913" cy="400110"/>
          </a:xfrm>
          <a:prstGeom prst="rect">
            <a:avLst/>
          </a:prstGeom>
          <a:noFill/>
        </p:spPr>
        <p:txBody>
          <a:bodyPr wrap="square" rtlCol="0">
            <a:spAutoFit/>
          </a:bodyPr>
          <a:lstStyle/>
          <a:p>
            <a:pPr algn="ctr"/>
            <a:r>
              <a:rPr lang="es-ES" sz="2000" b="1" dirty="0" err="1" smtClean="0">
                <a:solidFill>
                  <a:srgbClr val="0070C0"/>
                </a:solidFill>
                <a:latin typeface="+mj-lt"/>
              </a:rPr>
              <a:t>Subjects</a:t>
            </a:r>
            <a:r>
              <a:rPr lang="es-ES" sz="2000" b="1" dirty="0" smtClean="0">
                <a:solidFill>
                  <a:srgbClr val="0070C0"/>
                </a:solidFill>
                <a:latin typeface="+mj-lt"/>
              </a:rPr>
              <a:t> of </a:t>
            </a:r>
            <a:r>
              <a:rPr lang="es-ES" sz="2000" b="1" dirty="0" err="1" smtClean="0">
                <a:solidFill>
                  <a:srgbClr val="0070C0"/>
                </a:solidFill>
                <a:latin typeface="+mj-lt"/>
              </a:rPr>
              <a:t>interest</a:t>
            </a:r>
            <a:endParaRPr lang="en-US" sz="2000" b="1" dirty="0">
              <a:solidFill>
                <a:srgbClr val="0070C0"/>
              </a:solidFill>
              <a:latin typeface="+mj-lt"/>
            </a:endParaRPr>
          </a:p>
        </p:txBody>
      </p:sp>
      <p:graphicFrame>
        <p:nvGraphicFramePr>
          <p:cNvPr id="10" name="1 Gráfico"/>
          <p:cNvGraphicFramePr>
            <a:graphicFrameLocks/>
          </p:cNvGraphicFramePr>
          <p:nvPr>
            <p:extLst>
              <p:ext uri="{D42A27DB-BD31-4B8C-83A1-F6EECF244321}">
                <p14:modId xmlns:p14="http://schemas.microsoft.com/office/powerpoint/2010/main" val="970086410"/>
              </p:ext>
            </p:extLst>
          </p:nvPr>
        </p:nvGraphicFramePr>
        <p:xfrm>
          <a:off x="611560" y="2348880"/>
          <a:ext cx="8156447" cy="3744416"/>
        </p:xfrm>
        <a:graphic>
          <a:graphicData uri="http://schemas.openxmlformats.org/drawingml/2006/chart">
            <c:chart xmlns:c="http://schemas.openxmlformats.org/drawingml/2006/chart" xmlns:r="http://schemas.openxmlformats.org/officeDocument/2006/relationships" r:id="rId2"/>
          </a:graphicData>
        </a:graphic>
      </p:graphicFrame>
      <p:pic>
        <p:nvPicPr>
          <p:cNvPr id="9" name="Picture 2" descr="C:\Users\Hrapkova\Desktop\Erasmus +\LOGO neu RED.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90731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5" y="188640"/>
            <a:ext cx="8208913" cy="720080"/>
          </a:xfrm>
        </p:spPr>
        <p:txBody>
          <a:bodyPr/>
          <a:lstStyle/>
          <a:p>
            <a:pPr algn="ctr"/>
            <a:r>
              <a:rPr lang="es-ES" sz="3200" b="1" dirty="0" smtClean="0">
                <a:solidFill>
                  <a:srgbClr val="0070C0"/>
                </a:solidFill>
              </a:rPr>
              <a:t>LEARNING</a:t>
            </a:r>
            <a:endParaRPr lang="es-ES" dirty="0">
              <a:solidFill>
                <a:srgbClr val="0070C0"/>
              </a:solidFill>
            </a:endParaRPr>
          </a:p>
        </p:txBody>
      </p:sp>
      <p:sp>
        <p:nvSpPr>
          <p:cNvPr id="6" name="2 Marcador de contenido"/>
          <p:cNvSpPr>
            <a:spLocks noGrp="1"/>
          </p:cNvSpPr>
          <p:nvPr>
            <p:ph sz="quarter" idx="1"/>
          </p:nvPr>
        </p:nvSpPr>
        <p:spPr>
          <a:xfrm>
            <a:off x="755575" y="1340768"/>
            <a:ext cx="7738719" cy="5040560"/>
          </a:xfrm>
        </p:spPr>
        <p:txBody>
          <a:bodyPr>
            <a:noAutofit/>
          </a:bodyPr>
          <a:lstStyle/>
          <a:p>
            <a:pPr algn="just"/>
            <a:r>
              <a:rPr lang="is-IS" sz="2200" dirty="0">
                <a:latin typeface="+mj-lt"/>
              </a:rPr>
              <a:t>Most </a:t>
            </a:r>
            <a:r>
              <a:rPr lang="is-IS" sz="2200" dirty="0" smtClean="0">
                <a:latin typeface="+mj-lt"/>
              </a:rPr>
              <a:t>respondents </a:t>
            </a:r>
            <a:r>
              <a:rPr lang="is-IS" sz="2200" dirty="0">
                <a:latin typeface="+mj-lt"/>
              </a:rPr>
              <a:t>(</a:t>
            </a:r>
            <a:r>
              <a:rPr lang="is-IS" sz="2200" dirty="0" smtClean="0">
                <a:latin typeface="+mj-lt"/>
              </a:rPr>
              <a:t>86,83</a:t>
            </a:r>
            <a:r>
              <a:rPr lang="is-IS" sz="2200" dirty="0">
                <a:latin typeface="+mj-lt"/>
              </a:rPr>
              <a:t>%) prefer attending classes in the </a:t>
            </a:r>
            <a:r>
              <a:rPr lang="is-IS" sz="2200" b="1" dirty="0" smtClean="0">
                <a:latin typeface="+mj-lt"/>
              </a:rPr>
              <a:t>evenings</a:t>
            </a:r>
            <a:r>
              <a:rPr lang="is-IS" sz="2200" dirty="0" smtClean="0">
                <a:latin typeface="+mj-lt"/>
              </a:rPr>
              <a:t> &amp; </a:t>
            </a:r>
            <a:r>
              <a:rPr lang="is-IS" sz="2200" b="1" dirty="0" smtClean="0">
                <a:latin typeface="+mj-lt"/>
              </a:rPr>
              <a:t>twice </a:t>
            </a:r>
            <a:r>
              <a:rPr lang="is-IS" sz="2200" b="1" dirty="0">
                <a:latin typeface="+mj-lt"/>
              </a:rPr>
              <a:t>a week </a:t>
            </a:r>
            <a:r>
              <a:rPr lang="is-IS" sz="2200" dirty="0">
                <a:latin typeface="+mj-lt"/>
              </a:rPr>
              <a:t>(</a:t>
            </a:r>
            <a:r>
              <a:rPr lang="is-IS" sz="2200" dirty="0" smtClean="0">
                <a:latin typeface="+mj-lt"/>
              </a:rPr>
              <a:t>82,07</a:t>
            </a:r>
            <a:r>
              <a:rPr lang="is-IS" sz="2200" dirty="0">
                <a:latin typeface="+mj-lt"/>
              </a:rPr>
              <a:t>%) </a:t>
            </a:r>
            <a:r>
              <a:rPr lang="is-IS" sz="2200" dirty="0" smtClean="0">
                <a:latin typeface="+mj-lt"/>
              </a:rPr>
              <a:t>rather than three </a:t>
            </a:r>
            <a:r>
              <a:rPr lang="is-IS" sz="2200" dirty="0">
                <a:latin typeface="+mj-lt"/>
              </a:rPr>
              <a:t>times. </a:t>
            </a:r>
            <a:endParaRPr lang="is-IS" sz="2200" dirty="0" smtClean="0">
              <a:latin typeface="+mj-lt"/>
            </a:endParaRPr>
          </a:p>
          <a:p>
            <a:pPr algn="just"/>
            <a:r>
              <a:rPr lang="en-US" sz="2200" dirty="0" smtClean="0">
                <a:latin typeface="+mj-lt"/>
              </a:rPr>
              <a:t>All interviewees </a:t>
            </a:r>
            <a:r>
              <a:rPr lang="en-US" sz="2200" dirty="0">
                <a:latin typeface="+mj-lt"/>
              </a:rPr>
              <a:t>(</a:t>
            </a:r>
            <a:r>
              <a:rPr lang="en-US" sz="2200" dirty="0" smtClean="0">
                <a:latin typeface="+mj-lt"/>
              </a:rPr>
              <a:t>93,84</a:t>
            </a:r>
            <a:r>
              <a:rPr lang="en-US" sz="2200" dirty="0">
                <a:latin typeface="+mj-lt"/>
              </a:rPr>
              <a:t>%) prefer attending classes during </a:t>
            </a:r>
            <a:r>
              <a:rPr lang="en-US" sz="2200" b="1" dirty="0" smtClean="0">
                <a:latin typeface="+mj-lt"/>
              </a:rPr>
              <a:t>weekdays</a:t>
            </a:r>
            <a:r>
              <a:rPr lang="en-US" sz="2200" dirty="0" smtClean="0">
                <a:latin typeface="+mj-lt"/>
              </a:rPr>
              <a:t>, only 3,92</a:t>
            </a:r>
            <a:r>
              <a:rPr lang="en-US" sz="2200" dirty="0">
                <a:latin typeface="+mj-lt"/>
              </a:rPr>
              <a:t>% would be interested </a:t>
            </a:r>
            <a:r>
              <a:rPr lang="en-US" sz="2200" dirty="0" smtClean="0">
                <a:latin typeface="+mj-lt"/>
              </a:rPr>
              <a:t>at </a:t>
            </a:r>
            <a:r>
              <a:rPr lang="en-US" sz="2200" dirty="0">
                <a:latin typeface="+mj-lt"/>
              </a:rPr>
              <a:t>the weekends. </a:t>
            </a:r>
          </a:p>
          <a:p>
            <a:pPr algn="just"/>
            <a:endParaRPr lang="en-US" sz="2200" dirty="0">
              <a:latin typeface="+mj-lt"/>
            </a:endParaRPr>
          </a:p>
          <a:p>
            <a:pPr marL="0" indent="0">
              <a:lnSpc>
                <a:spcPct val="119000"/>
              </a:lnSpc>
              <a:buNone/>
            </a:pPr>
            <a:endParaRPr lang="es-ES" sz="2100" dirty="0">
              <a:latin typeface="+mj-lt"/>
            </a:endParaRPr>
          </a:p>
        </p:txBody>
      </p:sp>
      <p:sp>
        <p:nvSpPr>
          <p:cNvPr id="7" name="2 Marcador de contenido"/>
          <p:cNvSpPr txBox="1">
            <a:spLocks/>
          </p:cNvSpPr>
          <p:nvPr/>
        </p:nvSpPr>
        <p:spPr>
          <a:xfrm>
            <a:off x="3042969" y="980728"/>
            <a:ext cx="5451325" cy="5112568"/>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fontAlgn="auto">
              <a:lnSpc>
                <a:spcPct val="119000"/>
              </a:lnSpc>
              <a:spcAft>
                <a:spcPts val="0"/>
              </a:spcAft>
              <a:buFont typeface="Wingdings"/>
              <a:buNone/>
            </a:pPr>
            <a:endParaRPr lang="es-ES" sz="2100" dirty="0">
              <a:latin typeface="Trebuchet MS" panose="020B0603020202020204" pitchFamily="34" charset="0"/>
            </a:endParaRPr>
          </a:p>
        </p:txBody>
      </p:sp>
      <p:sp>
        <p:nvSpPr>
          <p:cNvPr id="8" name="7 CuadroTexto"/>
          <p:cNvSpPr txBox="1"/>
          <p:nvPr/>
        </p:nvSpPr>
        <p:spPr>
          <a:xfrm>
            <a:off x="755575" y="764704"/>
            <a:ext cx="8208913" cy="400110"/>
          </a:xfrm>
          <a:prstGeom prst="rect">
            <a:avLst/>
          </a:prstGeom>
          <a:noFill/>
        </p:spPr>
        <p:txBody>
          <a:bodyPr wrap="square" rtlCol="0">
            <a:spAutoFit/>
          </a:bodyPr>
          <a:lstStyle/>
          <a:p>
            <a:pPr algn="ctr"/>
            <a:r>
              <a:rPr lang="es-ES" sz="2000" b="1" dirty="0" err="1" smtClean="0">
                <a:solidFill>
                  <a:srgbClr val="0070C0"/>
                </a:solidFill>
                <a:latin typeface="+mj-lt"/>
              </a:rPr>
              <a:t>Period</a:t>
            </a:r>
            <a:r>
              <a:rPr lang="es-ES" sz="2000" b="1" dirty="0" smtClean="0">
                <a:solidFill>
                  <a:srgbClr val="0070C0"/>
                </a:solidFill>
                <a:latin typeface="+mj-lt"/>
              </a:rPr>
              <a:t> of </a:t>
            </a:r>
            <a:r>
              <a:rPr lang="es-ES" sz="2000" b="1" dirty="0" err="1" smtClean="0">
                <a:solidFill>
                  <a:srgbClr val="0070C0"/>
                </a:solidFill>
                <a:latin typeface="+mj-lt"/>
              </a:rPr>
              <a:t>preference</a:t>
            </a:r>
            <a:endParaRPr lang="en-US" sz="2000" b="1" dirty="0">
              <a:solidFill>
                <a:srgbClr val="0070C0"/>
              </a:solidFill>
              <a:latin typeface="+mj-lt"/>
            </a:endParaRPr>
          </a:p>
        </p:txBody>
      </p:sp>
      <p:graphicFrame>
        <p:nvGraphicFramePr>
          <p:cNvPr id="11" name="1 Gráfico"/>
          <p:cNvGraphicFramePr>
            <a:graphicFrameLocks/>
          </p:cNvGraphicFramePr>
          <p:nvPr>
            <p:extLst>
              <p:ext uri="{D42A27DB-BD31-4B8C-83A1-F6EECF244321}">
                <p14:modId xmlns:p14="http://schemas.microsoft.com/office/powerpoint/2010/main" val="780852723"/>
              </p:ext>
            </p:extLst>
          </p:nvPr>
        </p:nvGraphicFramePr>
        <p:xfrm>
          <a:off x="4758750" y="2852936"/>
          <a:ext cx="4220984" cy="324036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1 Gráfico"/>
          <p:cNvGraphicFramePr>
            <a:graphicFrameLocks/>
          </p:cNvGraphicFramePr>
          <p:nvPr>
            <p:extLst>
              <p:ext uri="{D42A27DB-BD31-4B8C-83A1-F6EECF244321}">
                <p14:modId xmlns:p14="http://schemas.microsoft.com/office/powerpoint/2010/main" val="723272160"/>
              </p:ext>
            </p:extLst>
          </p:nvPr>
        </p:nvGraphicFramePr>
        <p:xfrm>
          <a:off x="504057" y="2852936"/>
          <a:ext cx="4220984" cy="3240360"/>
        </p:xfrm>
        <a:graphic>
          <a:graphicData uri="http://schemas.openxmlformats.org/drawingml/2006/chart">
            <c:chart xmlns:c="http://schemas.openxmlformats.org/drawingml/2006/chart" xmlns:r="http://schemas.openxmlformats.org/officeDocument/2006/relationships" r:id="rId3"/>
          </a:graphicData>
        </a:graphic>
      </p:graphicFrame>
      <p:pic>
        <p:nvPicPr>
          <p:cNvPr id="9" name="Picture 2" descr="C:\Users\Hrapkova\Desktop\Erasmus +\LOGO neu RED.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18725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188640"/>
            <a:ext cx="8208911" cy="720080"/>
          </a:xfrm>
        </p:spPr>
        <p:txBody>
          <a:bodyPr/>
          <a:lstStyle/>
          <a:p>
            <a:pPr algn="ctr"/>
            <a:r>
              <a:rPr lang="es-ES" sz="3200" b="1" dirty="0" smtClean="0">
                <a:solidFill>
                  <a:srgbClr val="0070C0"/>
                </a:solidFill>
              </a:rPr>
              <a:t>LEARNING</a:t>
            </a:r>
            <a:endParaRPr lang="es-ES" dirty="0">
              <a:solidFill>
                <a:srgbClr val="0070C0"/>
              </a:solidFill>
            </a:endParaRPr>
          </a:p>
        </p:txBody>
      </p:sp>
      <p:sp>
        <p:nvSpPr>
          <p:cNvPr id="6" name="2 Marcador de contenido"/>
          <p:cNvSpPr>
            <a:spLocks noGrp="1"/>
          </p:cNvSpPr>
          <p:nvPr>
            <p:ph sz="quarter" idx="1"/>
          </p:nvPr>
        </p:nvSpPr>
        <p:spPr>
          <a:xfrm>
            <a:off x="683568" y="1340768"/>
            <a:ext cx="3816423" cy="2196244"/>
          </a:xfrm>
        </p:spPr>
        <p:txBody>
          <a:bodyPr>
            <a:noAutofit/>
          </a:bodyPr>
          <a:lstStyle/>
          <a:p>
            <a:pPr algn="just">
              <a:spcAft>
                <a:spcPts val="600"/>
              </a:spcAft>
            </a:pPr>
            <a:r>
              <a:rPr lang="en-US" b="1" dirty="0" smtClean="0">
                <a:latin typeface="+mj-lt"/>
              </a:rPr>
              <a:t>Course length</a:t>
            </a:r>
            <a:r>
              <a:rPr lang="en-US" dirty="0" smtClean="0">
                <a:latin typeface="+mj-lt"/>
              </a:rPr>
              <a:t>: Over 50% prefer 14 to </a:t>
            </a:r>
            <a:r>
              <a:rPr lang="en-US" dirty="0">
                <a:latin typeface="+mj-lt"/>
              </a:rPr>
              <a:t>20 </a:t>
            </a:r>
            <a:r>
              <a:rPr lang="en-US" dirty="0" smtClean="0">
                <a:latin typeface="+mj-lt"/>
              </a:rPr>
              <a:t>sessions, 33,05</a:t>
            </a:r>
            <a:r>
              <a:rPr lang="en-US" dirty="0">
                <a:latin typeface="+mj-lt"/>
              </a:rPr>
              <a:t>% do not </a:t>
            </a:r>
            <a:r>
              <a:rPr lang="en-US" dirty="0" smtClean="0">
                <a:latin typeface="+mj-lt"/>
              </a:rPr>
              <a:t>care. Just 11,76</a:t>
            </a:r>
            <a:r>
              <a:rPr lang="en-US" dirty="0">
                <a:latin typeface="+mj-lt"/>
              </a:rPr>
              <a:t>% prefer </a:t>
            </a:r>
            <a:r>
              <a:rPr lang="en-US" dirty="0" smtClean="0">
                <a:latin typeface="+mj-lt"/>
              </a:rPr>
              <a:t>less </a:t>
            </a:r>
            <a:r>
              <a:rPr lang="en-US" dirty="0">
                <a:latin typeface="+mj-lt"/>
              </a:rPr>
              <a:t>than 14 sessions. </a:t>
            </a:r>
            <a:endParaRPr lang="en-US" dirty="0" smtClean="0">
              <a:latin typeface="+mj-lt"/>
            </a:endParaRPr>
          </a:p>
          <a:p>
            <a:pPr algn="just"/>
            <a:endParaRPr lang="is-IS" sz="2200" dirty="0" smtClean="0">
              <a:latin typeface="+mj-lt"/>
            </a:endParaRPr>
          </a:p>
          <a:p>
            <a:pPr algn="just"/>
            <a:endParaRPr lang="en-US" sz="2200" dirty="0">
              <a:latin typeface="+mj-lt"/>
            </a:endParaRPr>
          </a:p>
        </p:txBody>
      </p:sp>
      <p:sp>
        <p:nvSpPr>
          <p:cNvPr id="7" name="2 Marcador de contenido"/>
          <p:cNvSpPr txBox="1">
            <a:spLocks/>
          </p:cNvSpPr>
          <p:nvPr/>
        </p:nvSpPr>
        <p:spPr>
          <a:xfrm>
            <a:off x="3042969" y="980728"/>
            <a:ext cx="5451325" cy="5112568"/>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fontAlgn="auto">
              <a:lnSpc>
                <a:spcPct val="119000"/>
              </a:lnSpc>
              <a:spcAft>
                <a:spcPts val="0"/>
              </a:spcAft>
              <a:buFont typeface="Wingdings"/>
              <a:buNone/>
            </a:pPr>
            <a:endParaRPr lang="es-ES" sz="2100" dirty="0">
              <a:latin typeface="Trebuchet MS" panose="020B0603020202020204" pitchFamily="34" charset="0"/>
            </a:endParaRPr>
          </a:p>
        </p:txBody>
      </p:sp>
      <p:sp>
        <p:nvSpPr>
          <p:cNvPr id="8" name="7 CuadroTexto"/>
          <p:cNvSpPr txBox="1"/>
          <p:nvPr/>
        </p:nvSpPr>
        <p:spPr>
          <a:xfrm>
            <a:off x="683568" y="764704"/>
            <a:ext cx="5256584" cy="400110"/>
          </a:xfrm>
          <a:prstGeom prst="rect">
            <a:avLst/>
          </a:prstGeom>
          <a:noFill/>
        </p:spPr>
        <p:txBody>
          <a:bodyPr wrap="square" rtlCol="0">
            <a:spAutoFit/>
          </a:bodyPr>
          <a:lstStyle/>
          <a:p>
            <a:r>
              <a:rPr lang="es-ES" sz="2000" b="1" dirty="0" err="1" smtClean="0">
                <a:solidFill>
                  <a:srgbClr val="0070C0"/>
                </a:solidFill>
                <a:latin typeface="+mj-lt"/>
              </a:rPr>
              <a:t>Preference</a:t>
            </a:r>
            <a:r>
              <a:rPr lang="es-ES" sz="2000" b="1" dirty="0" smtClean="0">
                <a:solidFill>
                  <a:srgbClr val="0070C0"/>
                </a:solidFill>
                <a:latin typeface="+mj-lt"/>
              </a:rPr>
              <a:t> </a:t>
            </a:r>
            <a:r>
              <a:rPr lang="es-ES" sz="2000" b="1" dirty="0" err="1" smtClean="0">
                <a:solidFill>
                  <a:srgbClr val="0070C0"/>
                </a:solidFill>
                <a:latin typeface="+mj-lt"/>
              </a:rPr>
              <a:t>for</a:t>
            </a:r>
            <a:r>
              <a:rPr lang="es-ES" sz="2000" b="1" dirty="0" smtClean="0">
                <a:solidFill>
                  <a:srgbClr val="0070C0"/>
                </a:solidFill>
                <a:latin typeface="+mj-lt"/>
              </a:rPr>
              <a:t> </a:t>
            </a:r>
            <a:r>
              <a:rPr lang="es-ES" sz="2000" b="1" dirty="0" err="1" smtClean="0">
                <a:solidFill>
                  <a:srgbClr val="0070C0"/>
                </a:solidFill>
                <a:latin typeface="+mj-lt"/>
              </a:rPr>
              <a:t>course</a:t>
            </a:r>
            <a:r>
              <a:rPr lang="es-ES" sz="2000" b="1" dirty="0" smtClean="0">
                <a:solidFill>
                  <a:srgbClr val="0070C0"/>
                </a:solidFill>
                <a:latin typeface="+mj-lt"/>
              </a:rPr>
              <a:t> and </a:t>
            </a:r>
            <a:r>
              <a:rPr lang="es-ES" sz="2000" b="1" dirty="0" err="1" smtClean="0">
                <a:solidFill>
                  <a:srgbClr val="0070C0"/>
                </a:solidFill>
                <a:latin typeface="+mj-lt"/>
              </a:rPr>
              <a:t>session</a:t>
            </a:r>
            <a:r>
              <a:rPr lang="es-ES" sz="2000" b="1" dirty="0" smtClean="0">
                <a:solidFill>
                  <a:srgbClr val="0070C0"/>
                </a:solidFill>
                <a:latin typeface="+mj-lt"/>
              </a:rPr>
              <a:t> </a:t>
            </a:r>
            <a:r>
              <a:rPr lang="es-ES" sz="2000" b="1" dirty="0" err="1" smtClean="0">
                <a:solidFill>
                  <a:srgbClr val="0070C0"/>
                </a:solidFill>
                <a:latin typeface="+mj-lt"/>
              </a:rPr>
              <a:t>lenght</a:t>
            </a:r>
            <a:endParaRPr lang="en-US" sz="2000" b="1" dirty="0">
              <a:solidFill>
                <a:srgbClr val="0070C0"/>
              </a:solidFill>
              <a:latin typeface="+mj-lt"/>
            </a:endParaRPr>
          </a:p>
        </p:txBody>
      </p:sp>
      <p:graphicFrame>
        <p:nvGraphicFramePr>
          <p:cNvPr id="9" name="1 Gráfico"/>
          <p:cNvGraphicFramePr>
            <a:graphicFrameLocks/>
          </p:cNvGraphicFramePr>
          <p:nvPr>
            <p:extLst>
              <p:ext uri="{D42A27DB-BD31-4B8C-83A1-F6EECF244321}">
                <p14:modId xmlns:p14="http://schemas.microsoft.com/office/powerpoint/2010/main" val="2680758050"/>
              </p:ext>
            </p:extLst>
          </p:nvPr>
        </p:nvGraphicFramePr>
        <p:xfrm>
          <a:off x="4505520" y="793812"/>
          <a:ext cx="4220984"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1 Gráfico"/>
          <p:cNvGraphicFramePr>
            <a:graphicFrameLocks/>
          </p:cNvGraphicFramePr>
          <p:nvPr>
            <p:extLst>
              <p:ext uri="{D42A27DB-BD31-4B8C-83A1-F6EECF244321}">
                <p14:modId xmlns:p14="http://schemas.microsoft.com/office/powerpoint/2010/main" val="373256021"/>
              </p:ext>
            </p:extLst>
          </p:nvPr>
        </p:nvGraphicFramePr>
        <p:xfrm>
          <a:off x="683568" y="3539992"/>
          <a:ext cx="4220984"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3" name="2 Marcador de contenido"/>
          <p:cNvSpPr txBox="1">
            <a:spLocks/>
          </p:cNvSpPr>
          <p:nvPr/>
        </p:nvSpPr>
        <p:spPr>
          <a:xfrm>
            <a:off x="4932040" y="4005064"/>
            <a:ext cx="3855815" cy="2196244"/>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algn="just" fontAlgn="auto">
              <a:spcAft>
                <a:spcPts val="600"/>
              </a:spcAft>
            </a:pPr>
            <a:r>
              <a:rPr lang="en-US" b="1" dirty="0" smtClean="0">
                <a:latin typeface="+mj-lt"/>
              </a:rPr>
              <a:t>Session length</a:t>
            </a:r>
            <a:r>
              <a:rPr lang="en-US" dirty="0" smtClean="0">
                <a:latin typeface="+mj-lt"/>
              </a:rPr>
              <a:t>: </a:t>
            </a:r>
            <a:r>
              <a:rPr lang="is-IS" dirty="0">
                <a:latin typeface="+mj-lt"/>
              </a:rPr>
              <a:t>nearly 50% prefer 3-hour sessions, and </a:t>
            </a:r>
            <a:r>
              <a:rPr lang="is-IS" dirty="0" smtClean="0">
                <a:latin typeface="+mj-lt"/>
              </a:rPr>
              <a:t>31,65</a:t>
            </a:r>
            <a:r>
              <a:rPr lang="is-IS" dirty="0">
                <a:latin typeface="+mj-lt"/>
              </a:rPr>
              <a:t>% prefer two-hour sessions.</a:t>
            </a:r>
            <a:r>
              <a:rPr lang="en-US" dirty="0" smtClean="0">
                <a:latin typeface="+mj-lt"/>
              </a:rPr>
              <a:t> </a:t>
            </a:r>
          </a:p>
          <a:p>
            <a:pPr algn="just" fontAlgn="auto">
              <a:spcAft>
                <a:spcPts val="0"/>
              </a:spcAft>
            </a:pPr>
            <a:endParaRPr lang="is-IS" sz="2200" dirty="0" smtClean="0">
              <a:latin typeface="Trebuchet MS" panose="020B0603020202020204" pitchFamily="34" charset="0"/>
            </a:endParaRPr>
          </a:p>
          <a:p>
            <a:pPr algn="just" fontAlgn="auto">
              <a:spcAft>
                <a:spcPts val="0"/>
              </a:spcAft>
            </a:pPr>
            <a:endParaRPr lang="en-US" sz="2200" dirty="0">
              <a:latin typeface="Trebuchet MS" panose="020B0603020202020204" pitchFamily="34" charset="0"/>
            </a:endParaRPr>
          </a:p>
        </p:txBody>
      </p:sp>
      <p:pic>
        <p:nvPicPr>
          <p:cNvPr id="10" name="Picture 2" descr="C:\Users\Hrapkova\Desktop\Erasmus +\LOGO neu RED.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23842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683568" y="0"/>
            <a:ext cx="8352928" cy="1143000"/>
          </a:xfrm>
        </p:spPr>
        <p:txBody>
          <a:bodyPr>
            <a:noAutofit/>
          </a:bodyPr>
          <a:lstStyle/>
          <a:p>
            <a:pPr algn="ctr"/>
            <a:r>
              <a:rPr lang="es-ES" sz="2800" b="1" dirty="0" smtClean="0">
                <a:solidFill>
                  <a:srgbClr val="0070C0"/>
                </a:solidFill>
              </a:rPr>
              <a:t>CHARACTERISTICS OF PROGRAMMES IN SPAIN</a:t>
            </a:r>
            <a:br>
              <a:rPr lang="es-ES" sz="2800" b="1" dirty="0" smtClean="0">
                <a:solidFill>
                  <a:srgbClr val="0070C0"/>
                </a:solidFill>
              </a:rPr>
            </a:br>
            <a:r>
              <a:rPr lang="en-GB" sz="1800" dirty="0" smtClean="0">
                <a:solidFill>
                  <a:srgbClr val="0070C0"/>
                </a:solidFill>
              </a:rPr>
              <a:t>Education and learning for innovation and personal development, preparation for ageing, promotion of collaborative learning and autonomous development</a:t>
            </a:r>
            <a:endParaRPr lang="en-GB" sz="2000" dirty="0">
              <a:solidFill>
                <a:srgbClr val="0070C0"/>
              </a:solidFill>
            </a:endParaRPr>
          </a:p>
        </p:txBody>
      </p:sp>
      <p:sp>
        <p:nvSpPr>
          <p:cNvPr id="5" name="Content Placeholder 4"/>
          <p:cNvSpPr>
            <a:spLocks noGrp="1"/>
          </p:cNvSpPr>
          <p:nvPr>
            <p:ph idx="1"/>
            <p:custDataLst>
              <p:tags r:id="rId3"/>
            </p:custDataLst>
          </p:nvPr>
        </p:nvSpPr>
        <p:spPr>
          <a:xfrm>
            <a:off x="762000" y="1196752"/>
            <a:ext cx="8077200" cy="5040560"/>
          </a:xfrm>
        </p:spPr>
        <p:txBody>
          <a:bodyPr>
            <a:normAutofit fontScale="62500" lnSpcReduction="20000"/>
          </a:bodyPr>
          <a:lstStyle/>
          <a:p>
            <a:pPr algn="just">
              <a:spcAft>
                <a:spcPts val="600"/>
              </a:spcAft>
              <a:buClr>
                <a:schemeClr val="tx1"/>
              </a:buClr>
            </a:pPr>
            <a:r>
              <a:rPr lang="en-GB" sz="2800" b="1" dirty="0" smtClean="0">
                <a:solidFill>
                  <a:srgbClr val="0070C0"/>
                </a:solidFill>
              </a:rPr>
              <a:t>‘First generation’ </a:t>
            </a:r>
            <a:r>
              <a:rPr lang="en-GB" sz="2800" dirty="0" smtClean="0"/>
              <a:t>designed in the </a:t>
            </a:r>
            <a:r>
              <a:rPr lang="en-GB" sz="2800" b="1" dirty="0" smtClean="0"/>
              <a:t>1980s</a:t>
            </a:r>
            <a:r>
              <a:rPr lang="en-GB" sz="2800" dirty="0" smtClean="0"/>
              <a:t>. They were ‘free-time and cultural’ programmes which had as their aim to provide entertainment and favour social relationships between older adults.</a:t>
            </a:r>
          </a:p>
          <a:p>
            <a:pPr algn="just">
              <a:spcAft>
                <a:spcPts val="600"/>
              </a:spcAft>
              <a:buClr>
                <a:schemeClr val="tx1"/>
              </a:buClr>
            </a:pPr>
            <a:r>
              <a:rPr lang="en-GB" sz="2800" b="1" dirty="0" smtClean="0">
                <a:solidFill>
                  <a:srgbClr val="0070C0"/>
                </a:solidFill>
              </a:rPr>
              <a:t>‘Second generation’ </a:t>
            </a:r>
            <a:r>
              <a:rPr lang="en-GB" sz="2800" dirty="0" smtClean="0"/>
              <a:t>characterised by educational activities focused on participation and on improving the level of knowledge of seniors who had not completed any intermediate and/or university studies. Between </a:t>
            </a:r>
            <a:r>
              <a:rPr lang="en-GB" sz="2800" b="1" dirty="0" smtClean="0"/>
              <a:t>1990 </a:t>
            </a:r>
            <a:r>
              <a:rPr lang="en-GB" sz="2800" dirty="0" smtClean="0"/>
              <a:t>and </a:t>
            </a:r>
            <a:r>
              <a:rPr lang="en-GB" sz="2800" b="1" dirty="0" smtClean="0"/>
              <a:t>1999</a:t>
            </a:r>
            <a:r>
              <a:rPr lang="en-GB" sz="2800" dirty="0" smtClean="0"/>
              <a:t>.</a:t>
            </a:r>
          </a:p>
          <a:p>
            <a:pPr algn="just">
              <a:spcAft>
                <a:spcPts val="600"/>
              </a:spcAft>
              <a:buClr>
                <a:schemeClr val="tx1"/>
              </a:buClr>
            </a:pPr>
            <a:r>
              <a:rPr lang="en-GB" sz="2800" b="1" dirty="0" smtClean="0">
                <a:solidFill>
                  <a:srgbClr val="0070C0"/>
                </a:solidFill>
              </a:rPr>
              <a:t>‘Third generation’ </a:t>
            </a:r>
            <a:r>
              <a:rPr lang="en-GB" sz="2800" dirty="0" smtClean="0"/>
              <a:t>the purpose of which was to enable seniors so that they could become socially involved after retirement. From </a:t>
            </a:r>
            <a:r>
              <a:rPr lang="en-GB" sz="2800" b="1" dirty="0" smtClean="0"/>
              <a:t>2000 </a:t>
            </a:r>
            <a:r>
              <a:rPr lang="en-GB" sz="2800" dirty="0" smtClean="0"/>
              <a:t>to </a:t>
            </a:r>
            <a:r>
              <a:rPr lang="en-GB" sz="2800" b="1" dirty="0" smtClean="0"/>
              <a:t>2006</a:t>
            </a:r>
            <a:r>
              <a:rPr lang="en-GB" sz="2800" dirty="0" smtClean="0"/>
              <a:t>.</a:t>
            </a:r>
          </a:p>
          <a:p>
            <a:pPr algn="just"/>
            <a:r>
              <a:rPr lang="en-GB" sz="3000" dirty="0" smtClean="0"/>
              <a:t>We currently find ourselves at the </a:t>
            </a:r>
            <a:r>
              <a:rPr lang="en-GB" sz="3000" b="1" dirty="0" smtClean="0">
                <a:solidFill>
                  <a:srgbClr val="0070C0"/>
                </a:solidFill>
              </a:rPr>
              <a:t>‘Fourth generation’ </a:t>
            </a:r>
            <a:r>
              <a:rPr lang="en-GB" sz="3000" dirty="0" smtClean="0"/>
              <a:t>of programmes (</a:t>
            </a:r>
            <a:r>
              <a:rPr lang="en-GB" sz="3000" b="1" dirty="0" smtClean="0"/>
              <a:t>2007-2017)</a:t>
            </a:r>
            <a:r>
              <a:rPr lang="en-GB" sz="3000" dirty="0" smtClean="0"/>
              <a:t>:</a:t>
            </a:r>
          </a:p>
          <a:p>
            <a:pPr lvl="1" algn="just"/>
            <a:r>
              <a:rPr lang="en-GB" sz="2900" dirty="0" smtClean="0"/>
              <a:t>These are programmes proposed from the various knowledge areas of the university centres and departments that supervise teaching.</a:t>
            </a:r>
          </a:p>
          <a:p>
            <a:pPr lvl="1" algn="just"/>
            <a:r>
              <a:rPr lang="en-GB" sz="2900" dirty="0" smtClean="0"/>
              <a:t>They have all the characteristics of higher education.</a:t>
            </a:r>
          </a:p>
          <a:p>
            <a:pPr lvl="1" algn="just"/>
            <a:r>
              <a:rPr lang="en-GB" sz="2900" dirty="0" smtClean="0"/>
              <a:t>So much so that they not only incorporate research outcomes, as well as educational innovation and quality criteria, but also take part in national and international research networks, collaborating with educational centres from a variety of countries.</a:t>
            </a:r>
          </a:p>
          <a:p>
            <a:pPr lvl="1" algn="just"/>
            <a:r>
              <a:rPr lang="en-GB" sz="2900" dirty="0" smtClean="0"/>
              <a:t>An evident fact that needs to be highlighted is their organic dependence: Deputy Vice-Chancellor’s Office for Studies …</a:t>
            </a:r>
          </a:p>
        </p:txBody>
      </p:sp>
    </p:spTree>
    <p:custDataLst>
      <p:tags r:id="rId1"/>
    </p:custDataLst>
    <p:extLst>
      <p:ext uri="{BB962C8B-B14F-4D97-AF65-F5344CB8AC3E}">
        <p14:creationId xmlns:p14="http://schemas.microsoft.com/office/powerpoint/2010/main" val="6908939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88640"/>
            <a:ext cx="8280919" cy="720080"/>
          </a:xfrm>
        </p:spPr>
        <p:txBody>
          <a:bodyPr/>
          <a:lstStyle/>
          <a:p>
            <a:pPr algn="ctr"/>
            <a:r>
              <a:rPr lang="es-ES" sz="3200" b="1" dirty="0" smtClean="0">
                <a:solidFill>
                  <a:srgbClr val="0070C0"/>
                </a:solidFill>
              </a:rPr>
              <a:t>LEARNING</a:t>
            </a:r>
            <a:endParaRPr lang="es-ES" dirty="0">
              <a:solidFill>
                <a:srgbClr val="0070C0"/>
              </a:solidFill>
            </a:endParaRPr>
          </a:p>
        </p:txBody>
      </p:sp>
      <p:sp>
        <p:nvSpPr>
          <p:cNvPr id="6" name="2 Marcador de contenido"/>
          <p:cNvSpPr>
            <a:spLocks noGrp="1"/>
          </p:cNvSpPr>
          <p:nvPr>
            <p:ph sz="quarter" idx="1"/>
          </p:nvPr>
        </p:nvSpPr>
        <p:spPr>
          <a:xfrm>
            <a:off x="755575" y="1340768"/>
            <a:ext cx="7871677" cy="5040560"/>
          </a:xfrm>
        </p:spPr>
        <p:txBody>
          <a:bodyPr>
            <a:noAutofit/>
          </a:bodyPr>
          <a:lstStyle/>
          <a:p>
            <a:pPr algn="just"/>
            <a:r>
              <a:rPr lang="en-US" sz="2200" dirty="0" smtClean="0">
                <a:latin typeface="+mj-lt"/>
              </a:rPr>
              <a:t>The subject or topic (over 66%). </a:t>
            </a:r>
          </a:p>
          <a:p>
            <a:pPr algn="just"/>
            <a:r>
              <a:rPr lang="en-US" sz="2200" dirty="0" smtClean="0">
                <a:latin typeface="+mj-lt"/>
              </a:rPr>
              <a:t>The </a:t>
            </a:r>
            <a:r>
              <a:rPr lang="en-US" sz="2200" dirty="0">
                <a:latin typeface="+mj-lt"/>
              </a:rPr>
              <a:t>teaching staff </a:t>
            </a:r>
            <a:r>
              <a:rPr lang="en-US" sz="2200" dirty="0" smtClean="0">
                <a:latin typeface="+mj-lt"/>
              </a:rPr>
              <a:t> (30%)</a:t>
            </a:r>
          </a:p>
          <a:p>
            <a:pPr algn="just"/>
            <a:r>
              <a:rPr lang="en-US" sz="2200" dirty="0" smtClean="0">
                <a:latin typeface="+mj-lt"/>
              </a:rPr>
              <a:t>If known </a:t>
            </a:r>
            <a:r>
              <a:rPr lang="en-US" sz="2200" dirty="0">
                <a:latin typeface="+mj-lt"/>
              </a:rPr>
              <a:t>people are also taking the </a:t>
            </a:r>
            <a:r>
              <a:rPr lang="en-US" sz="2200" dirty="0" smtClean="0">
                <a:latin typeface="+mj-lt"/>
              </a:rPr>
              <a:t>subject (UPUA </a:t>
            </a:r>
            <a:r>
              <a:rPr lang="en-US" sz="2200" dirty="0">
                <a:latin typeface="+mj-lt"/>
              </a:rPr>
              <a:t>activities are an integration and social cohesion </a:t>
            </a:r>
            <a:r>
              <a:rPr lang="en-US" sz="2200" dirty="0" smtClean="0">
                <a:latin typeface="+mj-lt"/>
              </a:rPr>
              <a:t>mechanism).  </a:t>
            </a:r>
            <a:endParaRPr lang="en-US" sz="2200" dirty="0">
              <a:latin typeface="+mj-lt"/>
            </a:endParaRPr>
          </a:p>
          <a:p>
            <a:pPr algn="just"/>
            <a:endParaRPr lang="en-US" sz="2200" dirty="0">
              <a:latin typeface="Trebuchet MS" panose="020B0603020202020204" pitchFamily="34" charset="0"/>
            </a:endParaRPr>
          </a:p>
        </p:txBody>
      </p:sp>
      <p:sp>
        <p:nvSpPr>
          <p:cNvPr id="7" name="2 Marcador de contenido"/>
          <p:cNvSpPr txBox="1">
            <a:spLocks/>
          </p:cNvSpPr>
          <p:nvPr/>
        </p:nvSpPr>
        <p:spPr>
          <a:xfrm>
            <a:off x="3042969" y="980728"/>
            <a:ext cx="5451325" cy="5112568"/>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fontAlgn="auto">
              <a:lnSpc>
                <a:spcPct val="119000"/>
              </a:lnSpc>
              <a:spcAft>
                <a:spcPts val="0"/>
              </a:spcAft>
              <a:buFont typeface="Wingdings"/>
              <a:buNone/>
            </a:pPr>
            <a:endParaRPr lang="es-ES" sz="2100" dirty="0">
              <a:latin typeface="Trebuchet MS" panose="020B0603020202020204" pitchFamily="34" charset="0"/>
            </a:endParaRPr>
          </a:p>
        </p:txBody>
      </p:sp>
      <p:sp>
        <p:nvSpPr>
          <p:cNvPr id="8" name="7 CuadroTexto"/>
          <p:cNvSpPr txBox="1"/>
          <p:nvPr/>
        </p:nvSpPr>
        <p:spPr>
          <a:xfrm>
            <a:off x="683568" y="764704"/>
            <a:ext cx="8280920" cy="400110"/>
          </a:xfrm>
          <a:prstGeom prst="rect">
            <a:avLst/>
          </a:prstGeom>
          <a:noFill/>
        </p:spPr>
        <p:txBody>
          <a:bodyPr wrap="square" rtlCol="0">
            <a:spAutoFit/>
          </a:bodyPr>
          <a:lstStyle/>
          <a:p>
            <a:pPr algn="ctr"/>
            <a:r>
              <a:rPr lang="es-ES" sz="2000" b="1" dirty="0" smtClean="0">
                <a:solidFill>
                  <a:srgbClr val="0070C0"/>
                </a:solidFill>
                <a:latin typeface="+mj-lt"/>
              </a:rPr>
              <a:t>Ranking of </a:t>
            </a:r>
            <a:r>
              <a:rPr lang="es-ES" sz="2000" b="1" dirty="0" err="1" smtClean="0">
                <a:solidFill>
                  <a:srgbClr val="0070C0"/>
                </a:solidFill>
                <a:latin typeface="+mj-lt"/>
              </a:rPr>
              <a:t>importance</a:t>
            </a:r>
            <a:r>
              <a:rPr lang="es-ES" sz="2000" b="1" dirty="0" smtClean="0">
                <a:solidFill>
                  <a:srgbClr val="0070C0"/>
                </a:solidFill>
                <a:latin typeface="+mj-lt"/>
              </a:rPr>
              <a:t> </a:t>
            </a:r>
            <a:r>
              <a:rPr lang="es-ES" sz="2000" b="1" dirty="0" err="1" smtClean="0">
                <a:solidFill>
                  <a:srgbClr val="0070C0"/>
                </a:solidFill>
                <a:latin typeface="+mj-lt"/>
              </a:rPr>
              <a:t>when</a:t>
            </a:r>
            <a:r>
              <a:rPr lang="es-ES" sz="2000" b="1" dirty="0" smtClean="0">
                <a:solidFill>
                  <a:srgbClr val="0070C0"/>
                </a:solidFill>
                <a:latin typeface="+mj-lt"/>
              </a:rPr>
              <a:t> </a:t>
            </a:r>
            <a:r>
              <a:rPr lang="es-ES" sz="2000" b="1" dirty="0" err="1" smtClean="0">
                <a:solidFill>
                  <a:srgbClr val="0070C0"/>
                </a:solidFill>
                <a:latin typeface="+mj-lt"/>
              </a:rPr>
              <a:t>choosing</a:t>
            </a:r>
            <a:r>
              <a:rPr lang="es-ES" sz="2000" b="1" dirty="0" smtClean="0">
                <a:solidFill>
                  <a:srgbClr val="0070C0"/>
                </a:solidFill>
                <a:latin typeface="+mj-lt"/>
              </a:rPr>
              <a:t> </a:t>
            </a:r>
            <a:r>
              <a:rPr lang="es-ES" sz="2000" b="1" dirty="0" err="1" smtClean="0">
                <a:solidFill>
                  <a:srgbClr val="0070C0"/>
                </a:solidFill>
                <a:latin typeface="+mj-lt"/>
              </a:rPr>
              <a:t>subjects</a:t>
            </a:r>
            <a:endParaRPr lang="en-US" sz="2000" b="1" dirty="0">
              <a:solidFill>
                <a:srgbClr val="0070C0"/>
              </a:solidFill>
              <a:latin typeface="+mj-lt"/>
            </a:endParaRPr>
          </a:p>
        </p:txBody>
      </p:sp>
      <p:graphicFrame>
        <p:nvGraphicFramePr>
          <p:cNvPr id="13" name="1 Gráfico"/>
          <p:cNvGraphicFramePr>
            <a:graphicFrameLocks/>
          </p:cNvGraphicFramePr>
          <p:nvPr>
            <p:extLst>
              <p:ext uri="{D42A27DB-BD31-4B8C-83A1-F6EECF244321}">
                <p14:modId xmlns:p14="http://schemas.microsoft.com/office/powerpoint/2010/main" val="118996450"/>
              </p:ext>
            </p:extLst>
          </p:nvPr>
        </p:nvGraphicFramePr>
        <p:xfrm>
          <a:off x="668262" y="3212976"/>
          <a:ext cx="4220984"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1 Gráfico"/>
          <p:cNvGraphicFramePr>
            <a:graphicFrameLocks/>
          </p:cNvGraphicFramePr>
          <p:nvPr>
            <p:extLst>
              <p:ext uri="{D42A27DB-BD31-4B8C-83A1-F6EECF244321}">
                <p14:modId xmlns:p14="http://schemas.microsoft.com/office/powerpoint/2010/main" val="4174928145"/>
              </p:ext>
            </p:extLst>
          </p:nvPr>
        </p:nvGraphicFramePr>
        <p:xfrm>
          <a:off x="4452830" y="3212976"/>
          <a:ext cx="4220984" cy="2743200"/>
        </p:xfrm>
        <a:graphic>
          <a:graphicData uri="http://schemas.openxmlformats.org/drawingml/2006/chart">
            <c:chart xmlns:c="http://schemas.openxmlformats.org/drawingml/2006/chart" xmlns:r="http://schemas.openxmlformats.org/officeDocument/2006/relationships" r:id="rId3"/>
          </a:graphicData>
        </a:graphic>
      </p:graphicFrame>
      <p:pic>
        <p:nvPicPr>
          <p:cNvPr id="9" name="Picture 2" descr="C:\Users\Hrapkova\Desktop\Erasmus +\LOGO neu RED.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50585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7" y="188640"/>
            <a:ext cx="8280921" cy="720080"/>
          </a:xfrm>
        </p:spPr>
        <p:txBody>
          <a:bodyPr/>
          <a:lstStyle/>
          <a:p>
            <a:pPr algn="ctr"/>
            <a:r>
              <a:rPr lang="es-ES" sz="3200" b="1" dirty="0" smtClean="0">
                <a:solidFill>
                  <a:srgbClr val="0070C0"/>
                </a:solidFill>
              </a:rPr>
              <a:t>LEARNING</a:t>
            </a:r>
            <a:endParaRPr lang="es-ES" dirty="0">
              <a:solidFill>
                <a:srgbClr val="0070C0"/>
              </a:solidFill>
            </a:endParaRPr>
          </a:p>
        </p:txBody>
      </p:sp>
      <p:sp>
        <p:nvSpPr>
          <p:cNvPr id="7" name="2 Marcador de contenido"/>
          <p:cNvSpPr txBox="1">
            <a:spLocks/>
          </p:cNvSpPr>
          <p:nvPr/>
        </p:nvSpPr>
        <p:spPr>
          <a:xfrm>
            <a:off x="3042969" y="980728"/>
            <a:ext cx="5451325" cy="5112568"/>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fontAlgn="auto">
              <a:lnSpc>
                <a:spcPct val="119000"/>
              </a:lnSpc>
              <a:spcAft>
                <a:spcPts val="0"/>
              </a:spcAft>
              <a:buFont typeface="Wingdings"/>
              <a:buNone/>
            </a:pPr>
            <a:endParaRPr lang="es-ES" sz="2100" dirty="0">
              <a:latin typeface="Trebuchet MS" panose="020B0603020202020204" pitchFamily="34" charset="0"/>
            </a:endParaRPr>
          </a:p>
        </p:txBody>
      </p:sp>
      <p:sp>
        <p:nvSpPr>
          <p:cNvPr id="8" name="7 CuadroTexto"/>
          <p:cNvSpPr txBox="1"/>
          <p:nvPr/>
        </p:nvSpPr>
        <p:spPr>
          <a:xfrm>
            <a:off x="683568" y="764704"/>
            <a:ext cx="8352928" cy="400110"/>
          </a:xfrm>
          <a:prstGeom prst="rect">
            <a:avLst/>
          </a:prstGeom>
          <a:noFill/>
        </p:spPr>
        <p:txBody>
          <a:bodyPr wrap="square" rtlCol="0">
            <a:spAutoFit/>
          </a:bodyPr>
          <a:lstStyle/>
          <a:p>
            <a:pPr algn="ctr"/>
            <a:r>
              <a:rPr lang="es-ES" sz="2000" b="1" dirty="0" smtClean="0">
                <a:solidFill>
                  <a:srgbClr val="0070C0"/>
                </a:solidFill>
                <a:latin typeface="+mj-lt"/>
              </a:rPr>
              <a:t>Ranking of </a:t>
            </a:r>
            <a:r>
              <a:rPr lang="es-ES" sz="2000" b="1" dirty="0" err="1" smtClean="0">
                <a:solidFill>
                  <a:srgbClr val="0070C0"/>
                </a:solidFill>
                <a:latin typeface="+mj-lt"/>
              </a:rPr>
              <a:t>importance</a:t>
            </a:r>
            <a:r>
              <a:rPr lang="es-ES" sz="2000" b="1" dirty="0" smtClean="0">
                <a:solidFill>
                  <a:srgbClr val="0070C0"/>
                </a:solidFill>
                <a:latin typeface="+mj-lt"/>
              </a:rPr>
              <a:t> </a:t>
            </a:r>
            <a:r>
              <a:rPr lang="es-ES" sz="2000" b="1" dirty="0" err="1" smtClean="0">
                <a:solidFill>
                  <a:srgbClr val="0070C0"/>
                </a:solidFill>
                <a:latin typeface="+mj-lt"/>
              </a:rPr>
              <a:t>when</a:t>
            </a:r>
            <a:r>
              <a:rPr lang="es-ES" sz="2000" b="1" dirty="0" smtClean="0">
                <a:solidFill>
                  <a:srgbClr val="0070C0"/>
                </a:solidFill>
                <a:latin typeface="+mj-lt"/>
              </a:rPr>
              <a:t> </a:t>
            </a:r>
            <a:r>
              <a:rPr lang="es-ES" sz="2000" b="1" dirty="0" err="1" smtClean="0">
                <a:solidFill>
                  <a:srgbClr val="0070C0"/>
                </a:solidFill>
                <a:latin typeface="+mj-lt"/>
              </a:rPr>
              <a:t>choosing</a:t>
            </a:r>
            <a:r>
              <a:rPr lang="es-ES" sz="2000" b="1" dirty="0" smtClean="0">
                <a:solidFill>
                  <a:srgbClr val="0070C0"/>
                </a:solidFill>
                <a:latin typeface="+mj-lt"/>
              </a:rPr>
              <a:t> </a:t>
            </a:r>
            <a:r>
              <a:rPr lang="es-ES" sz="2000" b="1" dirty="0" err="1" smtClean="0">
                <a:solidFill>
                  <a:srgbClr val="0070C0"/>
                </a:solidFill>
                <a:latin typeface="+mj-lt"/>
              </a:rPr>
              <a:t>subjects</a:t>
            </a:r>
            <a:endParaRPr lang="en-US" sz="2000" b="1" dirty="0">
              <a:solidFill>
                <a:srgbClr val="0070C0"/>
              </a:solidFill>
              <a:latin typeface="+mj-lt"/>
            </a:endParaRPr>
          </a:p>
        </p:txBody>
      </p:sp>
      <p:graphicFrame>
        <p:nvGraphicFramePr>
          <p:cNvPr id="19" name="1 Gráfico"/>
          <p:cNvGraphicFramePr>
            <a:graphicFrameLocks/>
          </p:cNvGraphicFramePr>
          <p:nvPr>
            <p:extLst>
              <p:ext uri="{D42A27DB-BD31-4B8C-83A1-F6EECF244321}">
                <p14:modId xmlns:p14="http://schemas.microsoft.com/office/powerpoint/2010/main" val="2907191803"/>
              </p:ext>
            </p:extLst>
          </p:nvPr>
        </p:nvGraphicFramePr>
        <p:xfrm>
          <a:off x="594528" y="1180450"/>
          <a:ext cx="4220984" cy="252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0" name="1 Gráfico"/>
          <p:cNvGraphicFramePr>
            <a:graphicFrameLocks/>
          </p:cNvGraphicFramePr>
          <p:nvPr>
            <p:extLst>
              <p:ext uri="{D42A27DB-BD31-4B8C-83A1-F6EECF244321}">
                <p14:modId xmlns:p14="http://schemas.microsoft.com/office/powerpoint/2010/main" val="798030156"/>
              </p:ext>
            </p:extLst>
          </p:nvPr>
        </p:nvGraphicFramePr>
        <p:xfrm>
          <a:off x="4815512" y="1180450"/>
          <a:ext cx="4220984" cy="252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1" name="1 Gráfico"/>
          <p:cNvGraphicFramePr>
            <a:graphicFrameLocks/>
          </p:cNvGraphicFramePr>
          <p:nvPr>
            <p:extLst>
              <p:ext uri="{D42A27DB-BD31-4B8C-83A1-F6EECF244321}">
                <p14:modId xmlns:p14="http://schemas.microsoft.com/office/powerpoint/2010/main" val="3596111150"/>
              </p:ext>
            </p:extLst>
          </p:nvPr>
        </p:nvGraphicFramePr>
        <p:xfrm>
          <a:off x="594528" y="3768774"/>
          <a:ext cx="4220984" cy="252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2" name="1 Gráfico"/>
          <p:cNvGraphicFramePr>
            <a:graphicFrameLocks/>
          </p:cNvGraphicFramePr>
          <p:nvPr>
            <p:extLst>
              <p:ext uri="{D42A27DB-BD31-4B8C-83A1-F6EECF244321}">
                <p14:modId xmlns:p14="http://schemas.microsoft.com/office/powerpoint/2010/main" val="626079900"/>
              </p:ext>
            </p:extLst>
          </p:nvPr>
        </p:nvGraphicFramePr>
        <p:xfrm>
          <a:off x="4815512" y="3768774"/>
          <a:ext cx="4220984" cy="2520000"/>
        </p:xfrm>
        <a:graphic>
          <a:graphicData uri="http://schemas.openxmlformats.org/drawingml/2006/chart">
            <c:chart xmlns:c="http://schemas.openxmlformats.org/drawingml/2006/chart" xmlns:r="http://schemas.openxmlformats.org/officeDocument/2006/relationships" r:id="rId5"/>
          </a:graphicData>
        </a:graphic>
      </p:graphicFrame>
      <p:pic>
        <p:nvPicPr>
          <p:cNvPr id="9" name="Picture 2" descr="C:\Users\Hrapkova\Desktop\Erasmus +\LOGO neu RED.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92908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7" y="188640"/>
            <a:ext cx="8352929" cy="720080"/>
          </a:xfrm>
        </p:spPr>
        <p:txBody>
          <a:bodyPr/>
          <a:lstStyle/>
          <a:p>
            <a:pPr algn="ctr"/>
            <a:r>
              <a:rPr lang="es-ES" sz="3200" b="1" dirty="0" smtClean="0">
                <a:solidFill>
                  <a:srgbClr val="0070C0"/>
                </a:solidFill>
              </a:rPr>
              <a:t>LEARNING</a:t>
            </a:r>
            <a:endParaRPr lang="es-ES" dirty="0">
              <a:solidFill>
                <a:srgbClr val="0070C0"/>
              </a:solidFill>
            </a:endParaRPr>
          </a:p>
        </p:txBody>
      </p:sp>
      <p:sp>
        <p:nvSpPr>
          <p:cNvPr id="7" name="2 Marcador de contenido"/>
          <p:cNvSpPr txBox="1">
            <a:spLocks/>
          </p:cNvSpPr>
          <p:nvPr/>
        </p:nvSpPr>
        <p:spPr>
          <a:xfrm>
            <a:off x="3042969" y="980728"/>
            <a:ext cx="5451325" cy="5112568"/>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fontAlgn="auto">
              <a:lnSpc>
                <a:spcPct val="119000"/>
              </a:lnSpc>
              <a:spcAft>
                <a:spcPts val="0"/>
              </a:spcAft>
              <a:buFont typeface="Wingdings"/>
              <a:buNone/>
            </a:pPr>
            <a:endParaRPr lang="es-ES" sz="2100" dirty="0">
              <a:latin typeface="Trebuchet MS" panose="020B0603020202020204" pitchFamily="34" charset="0"/>
            </a:endParaRPr>
          </a:p>
        </p:txBody>
      </p:sp>
      <p:sp>
        <p:nvSpPr>
          <p:cNvPr id="8" name="7 CuadroTexto"/>
          <p:cNvSpPr txBox="1"/>
          <p:nvPr/>
        </p:nvSpPr>
        <p:spPr>
          <a:xfrm>
            <a:off x="683568" y="764704"/>
            <a:ext cx="8280920" cy="400110"/>
          </a:xfrm>
          <a:prstGeom prst="rect">
            <a:avLst/>
          </a:prstGeom>
          <a:noFill/>
        </p:spPr>
        <p:txBody>
          <a:bodyPr wrap="square" rtlCol="0">
            <a:spAutoFit/>
          </a:bodyPr>
          <a:lstStyle/>
          <a:p>
            <a:pPr algn="ctr"/>
            <a:r>
              <a:rPr lang="es-ES" sz="2000" b="1" dirty="0" smtClean="0">
                <a:solidFill>
                  <a:srgbClr val="0070C0"/>
                </a:solidFill>
                <a:latin typeface="+mj-lt"/>
              </a:rPr>
              <a:t>Ranking of </a:t>
            </a:r>
            <a:r>
              <a:rPr lang="es-ES" sz="2000" b="1" dirty="0" err="1" smtClean="0">
                <a:solidFill>
                  <a:srgbClr val="0070C0"/>
                </a:solidFill>
                <a:latin typeface="+mj-lt"/>
              </a:rPr>
              <a:t>importance</a:t>
            </a:r>
            <a:r>
              <a:rPr lang="es-ES" sz="2000" b="1" dirty="0" smtClean="0">
                <a:solidFill>
                  <a:srgbClr val="0070C0"/>
                </a:solidFill>
                <a:latin typeface="+mj-lt"/>
              </a:rPr>
              <a:t> </a:t>
            </a:r>
            <a:r>
              <a:rPr lang="es-ES" sz="2000" b="1" dirty="0" err="1" smtClean="0">
                <a:solidFill>
                  <a:srgbClr val="0070C0"/>
                </a:solidFill>
                <a:latin typeface="+mj-lt"/>
              </a:rPr>
              <a:t>when</a:t>
            </a:r>
            <a:r>
              <a:rPr lang="es-ES" sz="2000" b="1" dirty="0" smtClean="0">
                <a:solidFill>
                  <a:srgbClr val="0070C0"/>
                </a:solidFill>
                <a:latin typeface="+mj-lt"/>
              </a:rPr>
              <a:t> </a:t>
            </a:r>
            <a:r>
              <a:rPr lang="es-ES" sz="2000" b="1" dirty="0" err="1" smtClean="0">
                <a:solidFill>
                  <a:srgbClr val="0070C0"/>
                </a:solidFill>
                <a:latin typeface="+mj-lt"/>
              </a:rPr>
              <a:t>choosing</a:t>
            </a:r>
            <a:r>
              <a:rPr lang="es-ES" sz="2000" b="1" dirty="0" smtClean="0">
                <a:solidFill>
                  <a:srgbClr val="0070C0"/>
                </a:solidFill>
                <a:latin typeface="+mj-lt"/>
              </a:rPr>
              <a:t> </a:t>
            </a:r>
            <a:r>
              <a:rPr lang="es-ES" sz="2000" b="1" dirty="0" err="1" smtClean="0">
                <a:solidFill>
                  <a:srgbClr val="0070C0"/>
                </a:solidFill>
                <a:latin typeface="+mj-lt"/>
              </a:rPr>
              <a:t>subjects</a:t>
            </a:r>
            <a:endParaRPr lang="en-US" sz="2000" b="1" dirty="0">
              <a:solidFill>
                <a:srgbClr val="0070C0"/>
              </a:solidFill>
              <a:latin typeface="+mj-lt"/>
            </a:endParaRPr>
          </a:p>
        </p:txBody>
      </p:sp>
      <p:graphicFrame>
        <p:nvGraphicFramePr>
          <p:cNvPr id="17" name="1 Gráfico"/>
          <p:cNvGraphicFramePr>
            <a:graphicFrameLocks/>
          </p:cNvGraphicFramePr>
          <p:nvPr>
            <p:extLst>
              <p:ext uri="{D42A27DB-BD31-4B8C-83A1-F6EECF244321}">
                <p14:modId xmlns:p14="http://schemas.microsoft.com/office/powerpoint/2010/main" val="622921365"/>
              </p:ext>
            </p:extLst>
          </p:nvPr>
        </p:nvGraphicFramePr>
        <p:xfrm>
          <a:off x="522520" y="3688184"/>
          <a:ext cx="4220984" cy="252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8" name="1 Gráfico"/>
          <p:cNvGraphicFramePr>
            <a:graphicFrameLocks/>
          </p:cNvGraphicFramePr>
          <p:nvPr>
            <p:extLst>
              <p:ext uri="{D42A27DB-BD31-4B8C-83A1-F6EECF244321}">
                <p14:modId xmlns:p14="http://schemas.microsoft.com/office/powerpoint/2010/main" val="2193818900"/>
              </p:ext>
            </p:extLst>
          </p:nvPr>
        </p:nvGraphicFramePr>
        <p:xfrm>
          <a:off x="4743504" y="3688184"/>
          <a:ext cx="4220984" cy="252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1 Gráfico"/>
          <p:cNvGraphicFramePr>
            <a:graphicFrameLocks/>
          </p:cNvGraphicFramePr>
          <p:nvPr>
            <p:extLst>
              <p:ext uri="{D42A27DB-BD31-4B8C-83A1-F6EECF244321}">
                <p14:modId xmlns:p14="http://schemas.microsoft.com/office/powerpoint/2010/main" val="496251416"/>
              </p:ext>
            </p:extLst>
          </p:nvPr>
        </p:nvGraphicFramePr>
        <p:xfrm>
          <a:off x="522520" y="1164814"/>
          <a:ext cx="4220984" cy="252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0" name="1 Gráfico"/>
          <p:cNvGraphicFramePr>
            <a:graphicFrameLocks/>
          </p:cNvGraphicFramePr>
          <p:nvPr>
            <p:extLst>
              <p:ext uri="{D42A27DB-BD31-4B8C-83A1-F6EECF244321}">
                <p14:modId xmlns:p14="http://schemas.microsoft.com/office/powerpoint/2010/main" val="2094833017"/>
              </p:ext>
            </p:extLst>
          </p:nvPr>
        </p:nvGraphicFramePr>
        <p:xfrm>
          <a:off x="4743504" y="1164814"/>
          <a:ext cx="4220984" cy="2520000"/>
        </p:xfrm>
        <a:graphic>
          <a:graphicData uri="http://schemas.openxmlformats.org/drawingml/2006/chart">
            <c:chart xmlns:c="http://schemas.openxmlformats.org/drawingml/2006/chart" xmlns:r="http://schemas.openxmlformats.org/officeDocument/2006/relationships" r:id="rId5"/>
          </a:graphicData>
        </a:graphic>
      </p:graphicFrame>
      <p:pic>
        <p:nvPicPr>
          <p:cNvPr id="9" name="Picture 2" descr="C:\Users\Hrapkova\Desktop\Erasmus +\LOGO neu RED.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30028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7" y="188640"/>
            <a:ext cx="8352929" cy="720080"/>
          </a:xfrm>
        </p:spPr>
        <p:txBody>
          <a:bodyPr/>
          <a:lstStyle/>
          <a:p>
            <a:pPr algn="ctr"/>
            <a:r>
              <a:rPr lang="es-ES" sz="3200" b="1" dirty="0" smtClean="0">
                <a:solidFill>
                  <a:srgbClr val="0070C0"/>
                </a:solidFill>
              </a:rPr>
              <a:t>LEARNING</a:t>
            </a:r>
            <a:endParaRPr lang="es-ES" dirty="0">
              <a:solidFill>
                <a:srgbClr val="0070C0"/>
              </a:solidFill>
            </a:endParaRPr>
          </a:p>
        </p:txBody>
      </p:sp>
      <p:sp>
        <p:nvSpPr>
          <p:cNvPr id="6" name="2 Marcador de contenido"/>
          <p:cNvSpPr>
            <a:spLocks noGrp="1"/>
          </p:cNvSpPr>
          <p:nvPr>
            <p:ph sz="quarter" idx="1"/>
          </p:nvPr>
        </p:nvSpPr>
        <p:spPr>
          <a:xfrm>
            <a:off x="827583" y="1340768"/>
            <a:ext cx="7799669" cy="5040560"/>
          </a:xfrm>
        </p:spPr>
        <p:txBody>
          <a:bodyPr>
            <a:noAutofit/>
          </a:bodyPr>
          <a:lstStyle/>
          <a:p>
            <a:pPr algn="just"/>
            <a:r>
              <a:rPr lang="en-US" sz="2200" b="1" dirty="0" smtClean="0">
                <a:latin typeface="+mj-lt"/>
              </a:rPr>
              <a:t>42,02</a:t>
            </a:r>
            <a:r>
              <a:rPr lang="en-US" sz="2200" b="1" dirty="0">
                <a:latin typeface="+mj-lt"/>
              </a:rPr>
              <a:t>% have taken more than 10 subjects</a:t>
            </a:r>
            <a:r>
              <a:rPr lang="en-US" sz="2200" dirty="0">
                <a:latin typeface="+mj-lt"/>
              </a:rPr>
              <a:t>. </a:t>
            </a:r>
            <a:r>
              <a:rPr lang="en-US" sz="2200" dirty="0" smtClean="0">
                <a:latin typeface="+mj-lt"/>
              </a:rPr>
              <a:t>   </a:t>
            </a:r>
            <a:endParaRPr lang="en-US" sz="2200" dirty="0">
              <a:latin typeface="+mj-lt"/>
            </a:endParaRPr>
          </a:p>
          <a:p>
            <a:pPr algn="just"/>
            <a:endParaRPr lang="en-US" sz="2200" dirty="0">
              <a:latin typeface="Trebuchet MS" panose="020B0603020202020204" pitchFamily="34" charset="0"/>
            </a:endParaRPr>
          </a:p>
        </p:txBody>
      </p:sp>
      <p:sp>
        <p:nvSpPr>
          <p:cNvPr id="7" name="2 Marcador de contenido"/>
          <p:cNvSpPr txBox="1">
            <a:spLocks/>
          </p:cNvSpPr>
          <p:nvPr/>
        </p:nvSpPr>
        <p:spPr>
          <a:xfrm>
            <a:off x="3042969" y="980728"/>
            <a:ext cx="5451325" cy="5112568"/>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fontAlgn="auto">
              <a:lnSpc>
                <a:spcPct val="119000"/>
              </a:lnSpc>
              <a:spcAft>
                <a:spcPts val="0"/>
              </a:spcAft>
              <a:buFont typeface="Wingdings"/>
              <a:buNone/>
            </a:pPr>
            <a:endParaRPr lang="es-ES" sz="2100" dirty="0">
              <a:latin typeface="Trebuchet MS" panose="020B0603020202020204" pitchFamily="34" charset="0"/>
            </a:endParaRPr>
          </a:p>
        </p:txBody>
      </p:sp>
      <p:sp>
        <p:nvSpPr>
          <p:cNvPr id="8" name="7 CuadroTexto"/>
          <p:cNvSpPr txBox="1"/>
          <p:nvPr/>
        </p:nvSpPr>
        <p:spPr>
          <a:xfrm>
            <a:off x="683568" y="764704"/>
            <a:ext cx="8352928" cy="400110"/>
          </a:xfrm>
          <a:prstGeom prst="rect">
            <a:avLst/>
          </a:prstGeom>
          <a:noFill/>
        </p:spPr>
        <p:txBody>
          <a:bodyPr wrap="square" rtlCol="0">
            <a:spAutoFit/>
          </a:bodyPr>
          <a:lstStyle/>
          <a:p>
            <a:pPr algn="ctr"/>
            <a:r>
              <a:rPr lang="es-ES" sz="2000" b="1" dirty="0" err="1" smtClean="0">
                <a:solidFill>
                  <a:srgbClr val="0070C0"/>
                </a:solidFill>
                <a:latin typeface="+mj-lt"/>
              </a:rPr>
              <a:t>Courses</a:t>
            </a:r>
            <a:r>
              <a:rPr lang="es-ES" sz="2000" b="1" dirty="0" smtClean="0">
                <a:solidFill>
                  <a:srgbClr val="0070C0"/>
                </a:solidFill>
                <a:latin typeface="+mj-lt"/>
              </a:rPr>
              <a:t> </a:t>
            </a:r>
            <a:r>
              <a:rPr lang="es-ES" sz="2000" b="1" dirty="0" err="1" smtClean="0">
                <a:solidFill>
                  <a:srgbClr val="0070C0"/>
                </a:solidFill>
                <a:latin typeface="+mj-lt"/>
              </a:rPr>
              <a:t>attended</a:t>
            </a:r>
            <a:r>
              <a:rPr lang="es-ES" sz="2000" b="1" dirty="0" smtClean="0">
                <a:solidFill>
                  <a:srgbClr val="0070C0"/>
                </a:solidFill>
                <a:latin typeface="+mj-lt"/>
              </a:rPr>
              <a:t> </a:t>
            </a:r>
            <a:r>
              <a:rPr lang="es-ES" sz="2000" b="1" dirty="0" err="1" smtClean="0">
                <a:solidFill>
                  <a:srgbClr val="0070C0"/>
                </a:solidFill>
                <a:latin typeface="+mj-lt"/>
              </a:rPr>
              <a:t>since</a:t>
            </a:r>
            <a:r>
              <a:rPr lang="es-ES" sz="2000" b="1" dirty="0" smtClean="0">
                <a:solidFill>
                  <a:srgbClr val="0070C0"/>
                </a:solidFill>
                <a:latin typeface="+mj-lt"/>
              </a:rPr>
              <a:t> </a:t>
            </a:r>
            <a:r>
              <a:rPr lang="es-ES" sz="2000" b="1" dirty="0" err="1" smtClean="0">
                <a:solidFill>
                  <a:srgbClr val="0070C0"/>
                </a:solidFill>
                <a:latin typeface="+mj-lt"/>
              </a:rPr>
              <a:t>the</a:t>
            </a:r>
            <a:r>
              <a:rPr lang="es-ES" sz="2000" b="1" dirty="0" smtClean="0">
                <a:solidFill>
                  <a:srgbClr val="0070C0"/>
                </a:solidFill>
                <a:latin typeface="+mj-lt"/>
              </a:rPr>
              <a:t> </a:t>
            </a:r>
            <a:r>
              <a:rPr lang="es-ES" sz="2000" b="1" dirty="0" err="1" smtClean="0">
                <a:solidFill>
                  <a:srgbClr val="0070C0"/>
                </a:solidFill>
                <a:latin typeface="+mj-lt"/>
              </a:rPr>
              <a:t>first</a:t>
            </a:r>
            <a:r>
              <a:rPr lang="es-ES" sz="2000" b="1" dirty="0" smtClean="0">
                <a:solidFill>
                  <a:srgbClr val="0070C0"/>
                </a:solidFill>
                <a:latin typeface="+mj-lt"/>
              </a:rPr>
              <a:t> </a:t>
            </a:r>
            <a:r>
              <a:rPr lang="es-ES" sz="2000" b="1" dirty="0" err="1" smtClean="0">
                <a:solidFill>
                  <a:srgbClr val="0070C0"/>
                </a:solidFill>
                <a:latin typeface="+mj-lt"/>
              </a:rPr>
              <a:t>enrollment</a:t>
            </a:r>
            <a:r>
              <a:rPr lang="es-ES" sz="2000" b="1" dirty="0" smtClean="0">
                <a:solidFill>
                  <a:srgbClr val="0070C0"/>
                </a:solidFill>
                <a:latin typeface="+mj-lt"/>
              </a:rPr>
              <a:t> at UPUA</a:t>
            </a:r>
            <a:endParaRPr lang="en-US" sz="2000" b="1" dirty="0">
              <a:solidFill>
                <a:srgbClr val="0070C0"/>
              </a:solidFill>
              <a:latin typeface="+mj-lt"/>
            </a:endParaRPr>
          </a:p>
        </p:txBody>
      </p:sp>
      <p:graphicFrame>
        <p:nvGraphicFramePr>
          <p:cNvPr id="9" name="30 Gráfico"/>
          <p:cNvGraphicFramePr>
            <a:graphicFrameLocks noChangeAspect="1"/>
          </p:cNvGraphicFramePr>
          <p:nvPr>
            <p:extLst>
              <p:ext uri="{D42A27DB-BD31-4B8C-83A1-F6EECF244321}">
                <p14:modId xmlns:p14="http://schemas.microsoft.com/office/powerpoint/2010/main" val="3953906166"/>
              </p:ext>
            </p:extLst>
          </p:nvPr>
        </p:nvGraphicFramePr>
        <p:xfrm>
          <a:off x="1248021" y="1916832"/>
          <a:ext cx="6647219" cy="4313656"/>
        </p:xfrm>
        <a:graphic>
          <a:graphicData uri="http://schemas.openxmlformats.org/drawingml/2006/chart">
            <c:chart xmlns:c="http://schemas.openxmlformats.org/drawingml/2006/chart" xmlns:r="http://schemas.openxmlformats.org/officeDocument/2006/relationships" r:id="rId2"/>
          </a:graphicData>
        </a:graphic>
      </p:graphicFrame>
      <p:pic>
        <p:nvPicPr>
          <p:cNvPr id="10" name="Picture 2" descr="C:\Users\Hrapkova\Desktop\Erasmus +\LOGO neu RED.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74038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5" y="188640"/>
            <a:ext cx="8208913" cy="720080"/>
          </a:xfrm>
        </p:spPr>
        <p:txBody>
          <a:bodyPr/>
          <a:lstStyle/>
          <a:p>
            <a:pPr algn="ctr"/>
            <a:r>
              <a:rPr lang="es-ES" sz="3200" b="1" dirty="0" smtClean="0">
                <a:solidFill>
                  <a:srgbClr val="0070C0"/>
                </a:solidFill>
              </a:rPr>
              <a:t>LEARNING</a:t>
            </a:r>
            <a:endParaRPr lang="es-ES" dirty="0">
              <a:solidFill>
                <a:srgbClr val="0070C0"/>
              </a:solidFill>
            </a:endParaRPr>
          </a:p>
        </p:txBody>
      </p:sp>
      <p:sp>
        <p:nvSpPr>
          <p:cNvPr id="6" name="2 Marcador de contenido"/>
          <p:cNvSpPr>
            <a:spLocks noGrp="1"/>
          </p:cNvSpPr>
          <p:nvPr>
            <p:ph sz="quarter" idx="1"/>
          </p:nvPr>
        </p:nvSpPr>
        <p:spPr>
          <a:xfrm>
            <a:off x="755575" y="1340768"/>
            <a:ext cx="7871677" cy="5040560"/>
          </a:xfrm>
        </p:spPr>
        <p:txBody>
          <a:bodyPr>
            <a:noAutofit/>
          </a:bodyPr>
          <a:lstStyle/>
          <a:p>
            <a:r>
              <a:rPr lang="en-US" sz="2200" b="1" dirty="0">
                <a:latin typeface="+mj-lt"/>
              </a:rPr>
              <a:t>Most </a:t>
            </a:r>
            <a:r>
              <a:rPr lang="en-US" sz="2200" b="1" dirty="0" smtClean="0">
                <a:latin typeface="+mj-lt"/>
              </a:rPr>
              <a:t> students </a:t>
            </a:r>
            <a:r>
              <a:rPr lang="en-US" sz="2200" b="1" dirty="0">
                <a:latin typeface="+mj-lt"/>
              </a:rPr>
              <a:t>attend </a:t>
            </a:r>
            <a:r>
              <a:rPr lang="en-US" sz="2200" b="1" dirty="0" smtClean="0">
                <a:latin typeface="+mj-lt"/>
              </a:rPr>
              <a:t>average </a:t>
            </a:r>
            <a:r>
              <a:rPr lang="en-US" sz="2200" b="1" dirty="0">
                <a:latin typeface="+mj-lt"/>
              </a:rPr>
              <a:t>of less than 5 subjects per </a:t>
            </a:r>
            <a:r>
              <a:rPr lang="en-US" sz="2200" b="1" dirty="0" smtClean="0">
                <a:latin typeface="+mj-lt"/>
              </a:rPr>
              <a:t>year</a:t>
            </a:r>
            <a:endParaRPr lang="en-US" sz="2200" b="1" dirty="0">
              <a:latin typeface="+mj-lt"/>
            </a:endParaRPr>
          </a:p>
        </p:txBody>
      </p:sp>
      <p:sp>
        <p:nvSpPr>
          <p:cNvPr id="7" name="2 Marcador de contenido"/>
          <p:cNvSpPr txBox="1">
            <a:spLocks/>
          </p:cNvSpPr>
          <p:nvPr/>
        </p:nvSpPr>
        <p:spPr>
          <a:xfrm>
            <a:off x="3042969" y="980728"/>
            <a:ext cx="5451325" cy="5112568"/>
          </a:xfrm>
          <a:prstGeom prst="rect">
            <a:avLst/>
          </a:prstGeom>
        </p:spPr>
        <p:txBody>
          <a:bodyPr vert="horz">
            <a:no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fontAlgn="auto">
              <a:lnSpc>
                <a:spcPct val="119000"/>
              </a:lnSpc>
              <a:spcAft>
                <a:spcPts val="0"/>
              </a:spcAft>
              <a:buFont typeface="Wingdings"/>
              <a:buNone/>
            </a:pPr>
            <a:endParaRPr lang="es-ES" sz="2100" dirty="0">
              <a:latin typeface="Trebuchet MS" panose="020B0603020202020204" pitchFamily="34" charset="0"/>
            </a:endParaRPr>
          </a:p>
        </p:txBody>
      </p:sp>
      <p:sp>
        <p:nvSpPr>
          <p:cNvPr id="8" name="7 CuadroTexto"/>
          <p:cNvSpPr txBox="1"/>
          <p:nvPr/>
        </p:nvSpPr>
        <p:spPr>
          <a:xfrm>
            <a:off x="755576" y="764704"/>
            <a:ext cx="8280920" cy="400110"/>
          </a:xfrm>
          <a:prstGeom prst="rect">
            <a:avLst/>
          </a:prstGeom>
          <a:noFill/>
        </p:spPr>
        <p:txBody>
          <a:bodyPr wrap="square" rtlCol="0">
            <a:spAutoFit/>
          </a:bodyPr>
          <a:lstStyle/>
          <a:p>
            <a:pPr algn="ctr"/>
            <a:r>
              <a:rPr lang="es-ES" sz="2000" b="1" dirty="0" err="1" smtClean="0">
                <a:solidFill>
                  <a:srgbClr val="0070C0"/>
                </a:solidFill>
                <a:latin typeface="+mj-lt"/>
              </a:rPr>
              <a:t>Courses</a:t>
            </a:r>
            <a:r>
              <a:rPr lang="es-ES" sz="2000" b="1" dirty="0" smtClean="0">
                <a:solidFill>
                  <a:srgbClr val="0070C0"/>
                </a:solidFill>
                <a:latin typeface="+mj-lt"/>
              </a:rPr>
              <a:t> </a:t>
            </a:r>
            <a:r>
              <a:rPr lang="es-ES" sz="2000" b="1" dirty="0" err="1" smtClean="0">
                <a:solidFill>
                  <a:srgbClr val="0070C0"/>
                </a:solidFill>
                <a:latin typeface="+mj-lt"/>
              </a:rPr>
              <a:t>attended</a:t>
            </a:r>
            <a:r>
              <a:rPr lang="es-ES" sz="2000" b="1" dirty="0" smtClean="0">
                <a:solidFill>
                  <a:srgbClr val="0070C0"/>
                </a:solidFill>
                <a:latin typeface="+mj-lt"/>
              </a:rPr>
              <a:t> per </a:t>
            </a:r>
            <a:r>
              <a:rPr lang="es-ES" sz="2000" b="1" dirty="0" err="1" smtClean="0">
                <a:solidFill>
                  <a:srgbClr val="0070C0"/>
                </a:solidFill>
                <a:latin typeface="+mj-lt"/>
              </a:rPr>
              <a:t>year</a:t>
            </a:r>
            <a:r>
              <a:rPr lang="es-ES" sz="2000" b="1" dirty="0" smtClean="0">
                <a:solidFill>
                  <a:srgbClr val="0070C0"/>
                </a:solidFill>
                <a:latin typeface="+mj-lt"/>
              </a:rPr>
              <a:t> at UPUA</a:t>
            </a:r>
            <a:endParaRPr lang="en-US" sz="2000" b="1" dirty="0">
              <a:solidFill>
                <a:srgbClr val="0070C0"/>
              </a:solidFill>
              <a:latin typeface="+mj-lt"/>
            </a:endParaRPr>
          </a:p>
        </p:txBody>
      </p:sp>
      <p:graphicFrame>
        <p:nvGraphicFramePr>
          <p:cNvPr id="10" name="31 Gráfico"/>
          <p:cNvGraphicFramePr>
            <a:graphicFrameLocks noChangeAspect="1"/>
          </p:cNvGraphicFramePr>
          <p:nvPr>
            <p:extLst>
              <p:ext uri="{D42A27DB-BD31-4B8C-83A1-F6EECF244321}">
                <p14:modId xmlns:p14="http://schemas.microsoft.com/office/powerpoint/2010/main" val="1814519812"/>
              </p:ext>
            </p:extLst>
          </p:nvPr>
        </p:nvGraphicFramePr>
        <p:xfrm>
          <a:off x="1691680" y="1779640"/>
          <a:ext cx="6647219" cy="4313656"/>
        </p:xfrm>
        <a:graphic>
          <a:graphicData uri="http://schemas.openxmlformats.org/drawingml/2006/chart">
            <c:chart xmlns:c="http://schemas.openxmlformats.org/drawingml/2006/chart" xmlns:r="http://schemas.openxmlformats.org/officeDocument/2006/relationships" r:id="rId2"/>
          </a:graphicData>
        </a:graphic>
      </p:graphicFrame>
      <p:pic>
        <p:nvPicPr>
          <p:cNvPr id="9" name="Picture 2" descr="C:\Users\Hrapkova\Desktop\Erasmus +\LOGO neu RED.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12050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683568" y="188640"/>
            <a:ext cx="8280919" cy="720080"/>
          </a:xfrm>
          <a:prstGeom prst="rect">
            <a:avLst/>
          </a:prstGeom>
        </p:spPr>
        <p:txBody>
          <a:bodyPr/>
          <a:lstStyle>
            <a:lvl1pPr algn="l" rtl="0" eaLnBrk="1" latinLnBrk="0" hangingPunct="1">
              <a:spcBef>
                <a:spcPct val="0"/>
              </a:spcBef>
              <a:buNone/>
              <a:defRPr kumimoji="0" sz="3000" b="0" kern="1200" cap="small" baseline="0">
                <a:solidFill>
                  <a:schemeClr val="tx2"/>
                </a:solidFill>
                <a:latin typeface="Futura Lt BT" panose="020B0402020204020303" pitchFamily="34" charset="0"/>
                <a:ea typeface="+mj-ea"/>
                <a:cs typeface="+mj-cs"/>
              </a:defRPr>
            </a:lvl1pPr>
          </a:lstStyle>
          <a:p>
            <a:pPr algn="ctr" fontAlgn="auto">
              <a:spcAft>
                <a:spcPts val="0"/>
              </a:spcAft>
            </a:pPr>
            <a:r>
              <a:rPr lang="en-GB" sz="2800" b="1" dirty="0">
                <a:solidFill>
                  <a:srgbClr val="0070C0"/>
                </a:solidFill>
                <a:latin typeface="+mj-lt"/>
              </a:rPr>
              <a:t>QUALITATIVE ASSESSMENT: NEW TRENDS</a:t>
            </a:r>
            <a:endParaRPr lang="es-ES" sz="2800" b="1" dirty="0">
              <a:solidFill>
                <a:srgbClr val="0070C0"/>
              </a:solidFill>
              <a:latin typeface="+mj-lt"/>
            </a:endParaRPr>
          </a:p>
          <a:p>
            <a:pPr algn="ctr" fontAlgn="auto">
              <a:spcAft>
                <a:spcPts val="0"/>
              </a:spcAft>
            </a:pPr>
            <a:endParaRPr lang="es-ES" sz="2800" b="1" dirty="0">
              <a:solidFill>
                <a:srgbClr val="7030A0"/>
              </a:solidFill>
              <a:latin typeface="Trebuchet MS" panose="020B0603020202020204" pitchFamily="34" charset="0"/>
            </a:endParaRPr>
          </a:p>
        </p:txBody>
      </p:sp>
      <p:sp>
        <p:nvSpPr>
          <p:cNvPr id="2" name="1 Rectángulo"/>
          <p:cNvSpPr/>
          <p:nvPr/>
        </p:nvSpPr>
        <p:spPr>
          <a:xfrm>
            <a:off x="755575" y="927381"/>
            <a:ext cx="7830579" cy="4139595"/>
          </a:xfrm>
          <a:prstGeom prst="rect">
            <a:avLst/>
          </a:prstGeom>
        </p:spPr>
        <p:txBody>
          <a:bodyPr wrap="square">
            <a:spAutoFit/>
          </a:bodyPr>
          <a:lstStyle/>
          <a:p>
            <a:pPr marL="342900" indent="-342900" algn="just">
              <a:buFont typeface="Arial" panose="020B0604020202020204" pitchFamily="34" charset="0"/>
              <a:buChar char="•"/>
            </a:pPr>
            <a:r>
              <a:rPr lang="en-GB" sz="2000" b="1" dirty="0" smtClean="0">
                <a:latin typeface="+mj-lt"/>
              </a:rPr>
              <a:t>New trends and  </a:t>
            </a:r>
            <a:r>
              <a:rPr lang="en-GB" sz="2000" b="1" dirty="0">
                <a:latin typeface="+mj-lt"/>
              </a:rPr>
              <a:t>changes </a:t>
            </a:r>
            <a:r>
              <a:rPr lang="en-GB" sz="2000" dirty="0" smtClean="0">
                <a:latin typeface="+mj-lt"/>
              </a:rPr>
              <a:t>within </a:t>
            </a:r>
            <a:r>
              <a:rPr lang="en-GB" sz="2000" dirty="0">
                <a:latin typeface="+mj-lt"/>
              </a:rPr>
              <a:t>the profile of students and their needs and </a:t>
            </a:r>
            <a:r>
              <a:rPr lang="en-GB" sz="2000" dirty="0" smtClean="0">
                <a:latin typeface="+mj-lt"/>
              </a:rPr>
              <a:t>demands, </a:t>
            </a:r>
            <a:r>
              <a:rPr lang="en-GB" sz="2000" dirty="0">
                <a:latin typeface="+mj-lt"/>
              </a:rPr>
              <a:t>  </a:t>
            </a:r>
            <a:r>
              <a:rPr lang="en-GB" sz="2000" dirty="0" smtClean="0">
                <a:latin typeface="+mj-lt"/>
              </a:rPr>
              <a:t>based </a:t>
            </a:r>
            <a:r>
              <a:rPr lang="en-GB" sz="2000" dirty="0">
                <a:latin typeface="+mj-lt"/>
              </a:rPr>
              <a:t>on </a:t>
            </a:r>
            <a:r>
              <a:rPr lang="en-GB" sz="2000" dirty="0" smtClean="0">
                <a:latin typeface="+mj-lt"/>
              </a:rPr>
              <a:t>the </a:t>
            </a:r>
            <a:r>
              <a:rPr lang="en-GB" sz="2000" dirty="0">
                <a:latin typeface="+mj-lt"/>
              </a:rPr>
              <a:t>Senior </a:t>
            </a:r>
            <a:r>
              <a:rPr lang="en-GB" sz="2000" b="1" dirty="0">
                <a:solidFill>
                  <a:srgbClr val="FF0000"/>
                </a:solidFill>
                <a:latin typeface="+mj-lt"/>
              </a:rPr>
              <a:t>Diploma programme </a:t>
            </a:r>
            <a:r>
              <a:rPr lang="en-GB" sz="2000" dirty="0">
                <a:latin typeface="+mj-lt"/>
              </a:rPr>
              <a:t>during its </a:t>
            </a:r>
            <a:r>
              <a:rPr lang="en-GB" sz="2000" b="1" dirty="0">
                <a:latin typeface="+mj-lt"/>
              </a:rPr>
              <a:t>17 years </a:t>
            </a:r>
            <a:r>
              <a:rPr lang="en-GB" sz="2000" dirty="0">
                <a:latin typeface="+mj-lt"/>
              </a:rPr>
              <a:t>of </a:t>
            </a:r>
            <a:r>
              <a:rPr lang="en-GB" sz="2000" dirty="0" smtClean="0">
                <a:latin typeface="+mj-lt"/>
              </a:rPr>
              <a:t>existence.</a:t>
            </a:r>
          </a:p>
          <a:p>
            <a:pPr marL="342900" indent="-342900" algn="just">
              <a:buFont typeface="Arial" panose="020B0604020202020204" pitchFamily="34" charset="0"/>
              <a:buChar char="•"/>
            </a:pPr>
            <a:endParaRPr lang="en-GB" sz="2000" dirty="0" smtClean="0">
              <a:latin typeface="+mj-lt"/>
            </a:endParaRPr>
          </a:p>
          <a:p>
            <a:pPr marL="342900" indent="-342900" algn="just">
              <a:buFont typeface="Arial" panose="020B0604020202020204" pitchFamily="34" charset="0"/>
              <a:buChar char="•"/>
            </a:pPr>
            <a:r>
              <a:rPr lang="en-GB" sz="2000" dirty="0" smtClean="0">
                <a:latin typeface="+mj-lt"/>
              </a:rPr>
              <a:t>Increasingly </a:t>
            </a:r>
            <a:r>
              <a:rPr lang="en-GB" sz="2000" b="1" dirty="0" smtClean="0">
                <a:latin typeface="+mj-lt"/>
              </a:rPr>
              <a:t>similar</a:t>
            </a:r>
            <a:r>
              <a:rPr lang="en-GB" sz="2000" dirty="0" smtClean="0">
                <a:latin typeface="+mj-lt"/>
              </a:rPr>
              <a:t> participation </a:t>
            </a:r>
            <a:r>
              <a:rPr lang="en-GB" sz="2000" dirty="0">
                <a:latin typeface="+mj-lt"/>
              </a:rPr>
              <a:t>of </a:t>
            </a:r>
            <a:r>
              <a:rPr lang="en-GB" sz="2000" b="1" dirty="0">
                <a:latin typeface="+mj-lt"/>
              </a:rPr>
              <a:t>men </a:t>
            </a:r>
            <a:r>
              <a:rPr lang="en-GB" sz="2000" b="1" dirty="0" smtClean="0">
                <a:latin typeface="+mj-lt"/>
              </a:rPr>
              <a:t>&amp; women </a:t>
            </a:r>
            <a:r>
              <a:rPr lang="en-GB" sz="2000" dirty="0" smtClean="0">
                <a:latin typeface="+mj-lt"/>
              </a:rPr>
              <a:t>each year, decrease in gender difference.</a:t>
            </a:r>
          </a:p>
          <a:p>
            <a:pPr marL="342900" indent="-342900" algn="just">
              <a:buFont typeface="Arial" panose="020B0604020202020204" pitchFamily="34" charset="0"/>
              <a:buChar char="•"/>
            </a:pPr>
            <a:endParaRPr lang="en-GB" sz="2000" dirty="0" smtClean="0">
              <a:latin typeface="+mj-lt"/>
            </a:endParaRPr>
          </a:p>
          <a:p>
            <a:pPr marL="342900" indent="-342900" algn="just">
              <a:buFont typeface="Arial" panose="020B0604020202020204" pitchFamily="34" charset="0"/>
              <a:buChar char="•"/>
            </a:pPr>
            <a:r>
              <a:rPr lang="en-GB" sz="2000" b="1" dirty="0" smtClean="0">
                <a:latin typeface="+mj-lt"/>
              </a:rPr>
              <a:t>Growing</a:t>
            </a:r>
            <a:r>
              <a:rPr lang="en-GB" sz="2000" dirty="0" smtClean="0">
                <a:latin typeface="+mj-lt"/>
              </a:rPr>
              <a:t> </a:t>
            </a:r>
            <a:r>
              <a:rPr lang="en-GB" sz="2000" dirty="0">
                <a:latin typeface="+mj-lt"/>
              </a:rPr>
              <a:t>presence of the age group </a:t>
            </a:r>
            <a:r>
              <a:rPr lang="en-GB" sz="2000" dirty="0" smtClean="0">
                <a:latin typeface="+mj-lt"/>
              </a:rPr>
              <a:t>between </a:t>
            </a:r>
            <a:r>
              <a:rPr lang="en-GB" sz="2000" b="1" dirty="0">
                <a:latin typeface="+mj-lt"/>
              </a:rPr>
              <a:t>50 and 60 years </a:t>
            </a:r>
            <a:r>
              <a:rPr lang="en-GB" sz="2000" dirty="0">
                <a:latin typeface="+mj-lt"/>
              </a:rPr>
              <a:t>and that of </a:t>
            </a:r>
            <a:r>
              <a:rPr lang="en-GB" sz="2000" b="1" dirty="0">
                <a:latin typeface="+mj-lt"/>
              </a:rPr>
              <a:t>over-80s</a:t>
            </a:r>
            <a:r>
              <a:rPr lang="en-GB" sz="2000" dirty="0">
                <a:latin typeface="+mj-lt"/>
              </a:rPr>
              <a:t>, even though the majority </a:t>
            </a:r>
            <a:r>
              <a:rPr lang="en-GB" sz="2000" dirty="0" smtClean="0">
                <a:latin typeface="+mj-lt"/>
              </a:rPr>
              <a:t>is </a:t>
            </a:r>
            <a:r>
              <a:rPr lang="en-GB" sz="2000" dirty="0">
                <a:latin typeface="+mj-lt"/>
              </a:rPr>
              <a:t>formed by 61-to-70-year-olds. </a:t>
            </a:r>
            <a:endParaRPr lang="en-GB" sz="2000" dirty="0" smtClean="0">
              <a:latin typeface="+mj-lt"/>
            </a:endParaRPr>
          </a:p>
          <a:p>
            <a:pPr marL="342900" indent="-342900" algn="just">
              <a:buFont typeface="Arial" panose="020B0604020202020204" pitchFamily="34" charset="0"/>
              <a:buChar char="•"/>
            </a:pPr>
            <a:endParaRPr lang="en-GB" sz="2000" dirty="0" smtClean="0">
              <a:latin typeface="+mj-lt"/>
            </a:endParaRPr>
          </a:p>
          <a:p>
            <a:pPr marL="342900" indent="-342900" algn="just">
              <a:buFont typeface="Arial" panose="020B0604020202020204" pitchFamily="34" charset="0"/>
              <a:buChar char="•"/>
            </a:pPr>
            <a:r>
              <a:rPr lang="en-GB" sz="2000" dirty="0" smtClean="0">
                <a:latin typeface="+mj-lt"/>
              </a:rPr>
              <a:t>Student  profile, </a:t>
            </a:r>
            <a:r>
              <a:rPr lang="en-GB" sz="2000" b="1" dirty="0" smtClean="0">
                <a:latin typeface="+mj-lt"/>
              </a:rPr>
              <a:t>better </a:t>
            </a:r>
            <a:r>
              <a:rPr lang="en-GB" sz="2000" b="1" dirty="0">
                <a:latin typeface="+mj-lt"/>
              </a:rPr>
              <a:t>educational level</a:t>
            </a:r>
            <a:r>
              <a:rPr lang="en-GB" sz="2000" dirty="0">
                <a:latin typeface="+mj-lt"/>
              </a:rPr>
              <a:t>. Up to 75% of the students </a:t>
            </a:r>
            <a:r>
              <a:rPr lang="en-GB" sz="2000" dirty="0" smtClean="0">
                <a:latin typeface="+mj-lt"/>
              </a:rPr>
              <a:t>completed </a:t>
            </a:r>
            <a:r>
              <a:rPr lang="en-GB" sz="2000" dirty="0">
                <a:latin typeface="+mj-lt"/>
              </a:rPr>
              <a:t>three-year or five-year university degrees.</a:t>
            </a:r>
            <a:endParaRPr lang="es-ES" sz="2000" dirty="0">
              <a:latin typeface="+mj-lt"/>
            </a:endParaRPr>
          </a:p>
          <a:p>
            <a:pPr algn="just"/>
            <a:endParaRPr lang="en-US" sz="2300" dirty="0">
              <a:latin typeface="Trebuchet MS" panose="020B0603020202020204" pitchFamily="34" charset="0"/>
            </a:endParaRPr>
          </a:p>
        </p:txBody>
      </p:sp>
      <p:pic>
        <p:nvPicPr>
          <p:cNvPr id="5" name="4 Imagen"/>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903664" y="4921472"/>
            <a:ext cx="3840725" cy="1602932"/>
          </a:xfrm>
          <a:prstGeom prst="rect">
            <a:avLst/>
          </a:prstGeom>
        </p:spPr>
      </p:pic>
      <p:pic>
        <p:nvPicPr>
          <p:cNvPr id="6" name="Picture 2" descr="C:\Users\Hrapkova\Desktop\Erasmus +\LOGO neu RED.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48512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3567" y="927382"/>
            <a:ext cx="8208913" cy="5324535"/>
          </a:xfrm>
          <a:prstGeom prst="rect">
            <a:avLst/>
          </a:prstGeom>
        </p:spPr>
        <p:txBody>
          <a:bodyPr wrap="square">
            <a:spAutoFit/>
          </a:bodyPr>
          <a:lstStyle/>
          <a:p>
            <a:pPr marL="342900" indent="-342900" algn="just">
              <a:buFont typeface="Arial" pitchFamily="34" charset="0"/>
              <a:buChar char="•"/>
            </a:pPr>
            <a:r>
              <a:rPr lang="en-GB" sz="2000" dirty="0"/>
              <a:t>R</a:t>
            </a:r>
            <a:r>
              <a:rPr lang="en-GB" sz="2000" dirty="0" smtClean="0"/>
              <a:t>emarkable </a:t>
            </a:r>
            <a:r>
              <a:rPr lang="en-GB" sz="2000" b="1" dirty="0"/>
              <a:t>transformation</a:t>
            </a:r>
            <a:r>
              <a:rPr lang="en-GB" sz="2000" dirty="0"/>
              <a:t> </a:t>
            </a:r>
            <a:r>
              <a:rPr lang="en-GB" sz="2000" dirty="0" smtClean="0"/>
              <a:t>in </a:t>
            </a:r>
            <a:r>
              <a:rPr lang="en-GB" sz="2000" dirty="0"/>
              <a:t>the </a:t>
            </a:r>
            <a:r>
              <a:rPr lang="en-GB" sz="2000" b="1" dirty="0"/>
              <a:t>selection</a:t>
            </a:r>
            <a:r>
              <a:rPr lang="en-GB" sz="2000" dirty="0"/>
              <a:t> of </a:t>
            </a:r>
            <a:r>
              <a:rPr lang="en-GB" sz="2000" b="1" dirty="0" smtClean="0"/>
              <a:t>contents/subjects</a:t>
            </a:r>
            <a:r>
              <a:rPr lang="en-GB" sz="2000" dirty="0" smtClean="0"/>
              <a:t>.  Humanities closely followed by Health </a:t>
            </a:r>
            <a:r>
              <a:rPr lang="en-GB" sz="2000" dirty="0"/>
              <a:t>and Social Action, Experimental Sciences, Social and Legal Sciences, and ICTs</a:t>
            </a:r>
            <a:r>
              <a:rPr lang="en-GB" sz="2000" dirty="0" smtClean="0"/>
              <a:t>.</a:t>
            </a:r>
          </a:p>
          <a:p>
            <a:pPr marL="342900" indent="-342900" algn="just">
              <a:buFontTx/>
              <a:buChar char="-"/>
            </a:pPr>
            <a:endParaRPr lang="es-ES" sz="2000" dirty="0"/>
          </a:p>
          <a:p>
            <a:pPr marL="342900" indent="-342900" algn="just">
              <a:buFont typeface="Arial" pitchFamily="34" charset="0"/>
              <a:buChar char="•"/>
            </a:pPr>
            <a:r>
              <a:rPr lang="en-GB" sz="2000" dirty="0" smtClean="0"/>
              <a:t>Students </a:t>
            </a:r>
            <a:r>
              <a:rPr lang="en-GB" sz="2000" dirty="0"/>
              <a:t>demand subjects </a:t>
            </a:r>
            <a:r>
              <a:rPr lang="en-GB" sz="2000" dirty="0" smtClean="0"/>
              <a:t>combining </a:t>
            </a:r>
            <a:r>
              <a:rPr lang="en-GB" sz="2000" b="1" dirty="0" smtClean="0"/>
              <a:t>theory</a:t>
            </a:r>
            <a:r>
              <a:rPr lang="en-GB" sz="2000" dirty="0" smtClean="0"/>
              <a:t> and </a:t>
            </a:r>
            <a:r>
              <a:rPr lang="en-GB" sz="2000" b="1" dirty="0" smtClean="0"/>
              <a:t>practice</a:t>
            </a:r>
            <a:r>
              <a:rPr lang="en-GB" sz="2000" dirty="0"/>
              <a:t>.</a:t>
            </a:r>
            <a:endParaRPr lang="en-GB" sz="2000" dirty="0" smtClean="0"/>
          </a:p>
          <a:p>
            <a:pPr marL="342900" indent="-342900" algn="just">
              <a:buFontTx/>
              <a:buChar char="-"/>
            </a:pPr>
            <a:endParaRPr lang="es-ES" sz="2000" dirty="0"/>
          </a:p>
          <a:p>
            <a:pPr marL="342900" indent="-342900" algn="just">
              <a:buFont typeface="Arial" pitchFamily="34" charset="0"/>
              <a:buChar char="•"/>
            </a:pPr>
            <a:r>
              <a:rPr lang="en-GB" sz="2000" dirty="0" smtClean="0"/>
              <a:t>Increasing number </a:t>
            </a:r>
            <a:r>
              <a:rPr lang="en-GB" sz="2000" dirty="0"/>
              <a:t>of </a:t>
            </a:r>
            <a:r>
              <a:rPr lang="en-GB" sz="2000" dirty="0" smtClean="0"/>
              <a:t>students </a:t>
            </a:r>
            <a:r>
              <a:rPr lang="en-GB" sz="2000" dirty="0"/>
              <a:t>interested in </a:t>
            </a:r>
            <a:r>
              <a:rPr lang="en-GB" sz="2000" b="1" dirty="0"/>
              <a:t>blended</a:t>
            </a:r>
            <a:r>
              <a:rPr lang="en-GB" sz="2000" dirty="0"/>
              <a:t> and </a:t>
            </a:r>
            <a:r>
              <a:rPr lang="en-GB" sz="2000" b="1" dirty="0"/>
              <a:t>online </a:t>
            </a:r>
            <a:r>
              <a:rPr lang="en-GB" sz="2000" b="1" dirty="0" smtClean="0"/>
              <a:t>training.</a:t>
            </a:r>
            <a:endParaRPr lang="es-ES" sz="2000" b="1" dirty="0" smtClean="0"/>
          </a:p>
          <a:p>
            <a:pPr marL="342900" indent="-342900" algn="just">
              <a:buFontTx/>
              <a:buChar char="-"/>
            </a:pPr>
            <a:endParaRPr lang="es-ES" sz="2000" dirty="0"/>
          </a:p>
          <a:p>
            <a:pPr marL="342900" indent="-342900" algn="just">
              <a:buFont typeface="Arial" pitchFamily="34" charset="0"/>
              <a:buChar char="•"/>
            </a:pPr>
            <a:r>
              <a:rPr lang="en-GB" sz="2000" dirty="0" smtClean="0"/>
              <a:t>More demand for </a:t>
            </a:r>
            <a:r>
              <a:rPr lang="en-GB" sz="2000" b="1" dirty="0" smtClean="0"/>
              <a:t>research</a:t>
            </a:r>
            <a:r>
              <a:rPr lang="en-GB" sz="2000" dirty="0" smtClean="0"/>
              <a:t> and </a:t>
            </a:r>
            <a:r>
              <a:rPr lang="en-GB" sz="2000" b="1" dirty="0" smtClean="0"/>
              <a:t>exchanges</a:t>
            </a:r>
            <a:r>
              <a:rPr lang="en-GB" sz="2000" dirty="0" smtClean="0"/>
              <a:t> </a:t>
            </a:r>
            <a:r>
              <a:rPr lang="en-GB" sz="2000" dirty="0"/>
              <a:t>between study programmes and centres for seniors, </a:t>
            </a:r>
            <a:r>
              <a:rPr lang="en-GB" sz="2000" dirty="0" smtClean="0"/>
              <a:t>nationally &amp; internationally.</a:t>
            </a:r>
          </a:p>
          <a:p>
            <a:pPr marL="342900" indent="-342900" algn="just">
              <a:buFont typeface="Arial" pitchFamily="34" charset="0"/>
              <a:buChar char="•"/>
            </a:pPr>
            <a:endParaRPr lang="en-GB" sz="2000" dirty="0"/>
          </a:p>
          <a:p>
            <a:pPr marL="342900" indent="-342900" algn="just">
              <a:buFont typeface="Arial" pitchFamily="34" charset="0"/>
              <a:buChar char="•"/>
            </a:pPr>
            <a:r>
              <a:rPr lang="en-GB" sz="2000" dirty="0" smtClean="0"/>
              <a:t>Growing </a:t>
            </a:r>
            <a:r>
              <a:rPr lang="en-GB" sz="2000" dirty="0"/>
              <a:t>interest in </a:t>
            </a:r>
            <a:r>
              <a:rPr lang="en-GB" sz="2000" dirty="0" smtClean="0"/>
              <a:t>developing </a:t>
            </a:r>
            <a:r>
              <a:rPr lang="en-GB" sz="2000" b="1" dirty="0" smtClean="0"/>
              <a:t>intergenerational</a:t>
            </a:r>
            <a:r>
              <a:rPr lang="en-GB" sz="2000" dirty="0" smtClean="0"/>
              <a:t> </a:t>
            </a:r>
            <a:r>
              <a:rPr lang="en-GB" sz="2000" b="1" dirty="0"/>
              <a:t>training</a:t>
            </a:r>
            <a:r>
              <a:rPr lang="en-GB" sz="2000" dirty="0"/>
              <a:t> activities</a:t>
            </a:r>
            <a:r>
              <a:rPr lang="en-GB" sz="2000" dirty="0" smtClean="0"/>
              <a:t>.</a:t>
            </a:r>
          </a:p>
          <a:p>
            <a:pPr marL="342900" indent="-342900" algn="just">
              <a:buFontTx/>
              <a:buChar char="-"/>
            </a:pPr>
            <a:endParaRPr lang="es-ES" sz="2000" dirty="0"/>
          </a:p>
          <a:p>
            <a:pPr marL="342900" indent="-342900" algn="just">
              <a:buFont typeface="Arial" pitchFamily="34" charset="0"/>
              <a:buChar char="•"/>
            </a:pPr>
            <a:r>
              <a:rPr lang="en-GB" sz="2000" dirty="0" smtClean="0"/>
              <a:t>Considerable </a:t>
            </a:r>
            <a:r>
              <a:rPr lang="en-GB" sz="2000" dirty="0"/>
              <a:t>number of senior students participate </a:t>
            </a:r>
            <a:r>
              <a:rPr lang="en-GB" sz="2000" dirty="0" smtClean="0"/>
              <a:t>in </a:t>
            </a:r>
            <a:r>
              <a:rPr lang="en-GB" sz="2000" b="1" dirty="0"/>
              <a:t>collaborative</a:t>
            </a:r>
            <a:r>
              <a:rPr lang="en-GB" sz="2000" dirty="0"/>
              <a:t> </a:t>
            </a:r>
            <a:r>
              <a:rPr lang="en-GB" sz="2000" dirty="0" smtClean="0"/>
              <a:t>     learning schemes,</a:t>
            </a:r>
            <a:r>
              <a:rPr lang="en-GB" sz="2000" b="1" dirty="0" smtClean="0"/>
              <a:t> peer-to-peer </a:t>
            </a:r>
            <a:r>
              <a:rPr lang="en-GB" sz="2000" dirty="0" smtClean="0"/>
              <a:t>training and </a:t>
            </a:r>
            <a:r>
              <a:rPr lang="en-GB" sz="2000" b="1" dirty="0" smtClean="0"/>
              <a:t>voluntary</a:t>
            </a:r>
            <a:r>
              <a:rPr lang="en-GB" sz="2000" dirty="0" smtClean="0"/>
              <a:t> service initiatives     (</a:t>
            </a:r>
            <a:r>
              <a:rPr lang="en-GB" sz="2000" b="1" dirty="0" smtClean="0">
                <a:solidFill>
                  <a:srgbClr val="FF0000"/>
                </a:solidFill>
              </a:rPr>
              <a:t>UPUA </a:t>
            </a:r>
            <a:r>
              <a:rPr lang="en-GB" sz="2000" b="1" dirty="0">
                <a:solidFill>
                  <a:srgbClr val="FF0000"/>
                </a:solidFill>
              </a:rPr>
              <a:t>Senior Diploma </a:t>
            </a:r>
            <a:r>
              <a:rPr lang="en-GB" sz="2000" b="1" dirty="0" smtClean="0">
                <a:solidFill>
                  <a:srgbClr val="FF0000"/>
                </a:solidFill>
              </a:rPr>
              <a:t>Programme</a:t>
            </a:r>
            <a:r>
              <a:rPr lang="en-GB" sz="2000" dirty="0" smtClean="0"/>
              <a:t>). </a:t>
            </a:r>
            <a:endParaRPr lang="es-ES" sz="2000" dirty="0"/>
          </a:p>
          <a:p>
            <a:endParaRPr lang="en-US" sz="2000" dirty="0">
              <a:latin typeface="Trebuchet MS" panose="020B0603020202020204" pitchFamily="34" charset="0"/>
            </a:endParaRPr>
          </a:p>
        </p:txBody>
      </p:sp>
      <p:sp>
        <p:nvSpPr>
          <p:cNvPr id="5" name="1 Título"/>
          <p:cNvSpPr txBox="1">
            <a:spLocks/>
          </p:cNvSpPr>
          <p:nvPr/>
        </p:nvSpPr>
        <p:spPr>
          <a:xfrm>
            <a:off x="683568" y="188640"/>
            <a:ext cx="8352927" cy="720080"/>
          </a:xfrm>
          <a:prstGeom prst="rect">
            <a:avLst/>
          </a:prstGeom>
        </p:spPr>
        <p:txBody>
          <a:bodyPr/>
          <a:lstStyle>
            <a:lvl1pPr algn="l" rtl="0" eaLnBrk="1" latinLnBrk="0" hangingPunct="1">
              <a:spcBef>
                <a:spcPct val="0"/>
              </a:spcBef>
              <a:buNone/>
              <a:defRPr kumimoji="0" sz="3000" b="0" kern="1200" cap="small" baseline="0">
                <a:solidFill>
                  <a:schemeClr val="tx2"/>
                </a:solidFill>
                <a:latin typeface="Futura Lt BT" panose="020B0402020204020303" pitchFamily="34" charset="0"/>
                <a:ea typeface="+mj-ea"/>
                <a:cs typeface="+mj-cs"/>
              </a:defRPr>
            </a:lvl1pPr>
          </a:lstStyle>
          <a:p>
            <a:pPr algn="ctr" fontAlgn="auto">
              <a:spcAft>
                <a:spcPts val="0"/>
              </a:spcAft>
            </a:pPr>
            <a:r>
              <a:rPr lang="en-GB" sz="2800" b="1" dirty="0">
                <a:solidFill>
                  <a:srgbClr val="0070C0"/>
                </a:solidFill>
                <a:latin typeface="+mj-lt"/>
              </a:rPr>
              <a:t>QUALITATIVE ASSESSMENT: NEW TRENDS</a:t>
            </a:r>
            <a:endParaRPr lang="es-ES" sz="2800" b="1" dirty="0">
              <a:solidFill>
                <a:srgbClr val="0070C0"/>
              </a:solidFill>
              <a:latin typeface="+mj-lt"/>
            </a:endParaRPr>
          </a:p>
          <a:p>
            <a:pPr algn="ctr" fontAlgn="auto">
              <a:spcAft>
                <a:spcPts val="0"/>
              </a:spcAft>
            </a:pPr>
            <a:endParaRPr lang="es-ES" b="1" dirty="0">
              <a:solidFill>
                <a:srgbClr val="7030A0"/>
              </a:solidFill>
              <a:latin typeface="Trebuchet MS" panose="020B0603020202020204" pitchFamily="34" charset="0"/>
            </a:endParaRPr>
          </a:p>
        </p:txBody>
      </p:sp>
      <p:pic>
        <p:nvPicPr>
          <p:cNvPr id="4" name="Picture 2" descr="C:\Users\Hrapkova\Desktop\Erasmus +\LOGO neu RED.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087741" y="44624"/>
            <a:ext cx="1020763" cy="625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78609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295400" y="2788602"/>
            <a:ext cx="6781800" cy="2440598"/>
          </a:xfrm>
          <a:prstGeom prst="rect">
            <a:avLst/>
          </a:prstGeom>
          <a:noFill/>
        </p:spPr>
        <p:txBody>
          <a:bodyPr wrap="square" rtlCol="0">
            <a:normAutofit/>
          </a:bodyPr>
          <a:lstStyle/>
          <a:p>
            <a:pPr algn="ctr"/>
            <a:r>
              <a:rPr lang="es-ES" sz="7200" dirty="0" err="1" smtClean="0"/>
              <a:t>Thank</a:t>
            </a:r>
            <a:r>
              <a:rPr lang="es-ES" sz="7200" dirty="0" smtClean="0"/>
              <a:t> </a:t>
            </a:r>
            <a:r>
              <a:rPr lang="es-ES" sz="7200" dirty="0" err="1" smtClean="0"/>
              <a:t>you</a:t>
            </a:r>
            <a:r>
              <a:rPr lang="es-ES" sz="7200" dirty="0" smtClean="0"/>
              <a:t> </a:t>
            </a:r>
            <a:r>
              <a:rPr lang="es-ES" sz="7200" dirty="0" err="1" smtClean="0"/>
              <a:t>for</a:t>
            </a:r>
            <a:r>
              <a:rPr lang="es-ES" sz="7200" dirty="0" smtClean="0"/>
              <a:t> </a:t>
            </a:r>
            <a:r>
              <a:rPr lang="es-ES" sz="7200" dirty="0" err="1" smtClean="0"/>
              <a:t>your</a:t>
            </a:r>
            <a:r>
              <a:rPr lang="es-ES" sz="7200" dirty="0" smtClean="0"/>
              <a:t> </a:t>
            </a:r>
            <a:r>
              <a:rPr lang="es-ES" sz="7200" dirty="0" err="1" smtClean="0"/>
              <a:t>attention</a:t>
            </a:r>
            <a:endParaRPr lang="es-ES" sz="7200" dirty="0"/>
          </a:p>
        </p:txBody>
      </p:sp>
      <p:pic>
        <p:nvPicPr>
          <p:cNvPr id="12" name="Picture 11"/>
          <p:cNvPicPr>
            <a:picLocks noChangeAspect="1"/>
          </p:cNvPicPr>
          <p:nvPr/>
        </p:nvPicPr>
        <p:blipFill rotWithShape="1">
          <a:blip r:embed="rId3" cstate="email">
            <a:extLst>
              <a:ext uri="{28A0092B-C50C-407E-A947-70E740481C1C}">
                <a14:useLocalDpi xmlns:a14="http://schemas.microsoft.com/office/drawing/2010/main"/>
              </a:ext>
            </a:extLst>
          </a:blip>
          <a:srcRect r="36220" b="58377"/>
          <a:stretch/>
        </p:blipFill>
        <p:spPr>
          <a:xfrm>
            <a:off x="4191000" y="1"/>
            <a:ext cx="4953000" cy="6857999"/>
          </a:xfrm>
          <a:prstGeom prst="rect">
            <a:avLst/>
          </a:prstGeom>
        </p:spPr>
      </p:pic>
      <p:pic>
        <p:nvPicPr>
          <p:cNvPr id="4" name="6 Imagen"/>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23528" y="210800"/>
            <a:ext cx="2962275"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4 Imagen"/>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884368" y="5858335"/>
            <a:ext cx="1053262" cy="900000"/>
          </a:xfrm>
          <a:prstGeom prst="rect">
            <a:avLst/>
          </a:prstGeom>
        </p:spPr>
      </p:pic>
      <p:pic>
        <p:nvPicPr>
          <p:cNvPr id="6" name="5 Imagen"/>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23528" y="5858335"/>
            <a:ext cx="3514284" cy="900000"/>
          </a:xfrm>
          <a:prstGeom prst="rect">
            <a:avLst/>
          </a:prstGeom>
        </p:spPr>
      </p:pic>
    </p:spTree>
    <p:extLst>
      <p:ext uri="{BB962C8B-B14F-4D97-AF65-F5344CB8AC3E}">
        <p14:creationId xmlns:p14="http://schemas.microsoft.com/office/powerpoint/2010/main" val="14747721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683568" y="0"/>
            <a:ext cx="8352928" cy="720080"/>
          </a:xfrm>
        </p:spPr>
        <p:txBody>
          <a:bodyPr>
            <a:noAutofit/>
          </a:bodyPr>
          <a:lstStyle/>
          <a:p>
            <a:pPr algn="ctr"/>
            <a:r>
              <a:rPr lang="es-ES" sz="2600" b="1" dirty="0" smtClean="0">
                <a:solidFill>
                  <a:srgbClr val="0070C0"/>
                </a:solidFill>
              </a:rPr>
              <a:t>CURRENT TRENDS – NEW CHALLENGES FOR </a:t>
            </a:r>
            <a:r>
              <a:rPr lang="es-ES" sz="2600" b="1" dirty="0" err="1" smtClean="0">
                <a:solidFill>
                  <a:srgbClr val="0070C0"/>
                </a:solidFill>
              </a:rPr>
              <a:t>OAUPs</a:t>
            </a:r>
            <a:endParaRPr lang="es-ES" sz="2600" b="1" dirty="0">
              <a:solidFill>
                <a:srgbClr val="0070C0"/>
              </a:solidFill>
            </a:endParaRPr>
          </a:p>
        </p:txBody>
      </p:sp>
      <p:sp>
        <p:nvSpPr>
          <p:cNvPr id="5" name="Content Placeholder 4"/>
          <p:cNvSpPr>
            <a:spLocks noGrp="1"/>
          </p:cNvSpPr>
          <p:nvPr>
            <p:ph idx="1"/>
            <p:custDataLst>
              <p:tags r:id="rId3"/>
            </p:custDataLst>
          </p:nvPr>
        </p:nvSpPr>
        <p:spPr>
          <a:xfrm>
            <a:off x="762000" y="620688"/>
            <a:ext cx="8208000" cy="5616624"/>
          </a:xfrm>
        </p:spPr>
        <p:txBody>
          <a:bodyPr>
            <a:noAutofit/>
          </a:bodyPr>
          <a:lstStyle/>
          <a:p>
            <a:pPr algn="just"/>
            <a:r>
              <a:rPr lang="es-ES" altLang="es-ES" sz="2300" dirty="0" smtClean="0"/>
              <a:t>New </a:t>
            </a:r>
            <a:r>
              <a:rPr lang="es-ES" altLang="es-ES" sz="2300" dirty="0" err="1" smtClean="0"/>
              <a:t>better-trained</a:t>
            </a:r>
            <a:r>
              <a:rPr lang="es-ES" altLang="es-ES" sz="2300" dirty="0" smtClean="0"/>
              <a:t> seniors.</a:t>
            </a:r>
            <a:endParaRPr lang="es-ES" altLang="es-ES" sz="2300" dirty="0"/>
          </a:p>
          <a:p>
            <a:pPr algn="just"/>
            <a:r>
              <a:rPr lang="es-ES" altLang="es-ES" sz="2300" dirty="0" err="1" smtClean="0"/>
              <a:t>It</a:t>
            </a:r>
            <a:r>
              <a:rPr lang="es-ES" altLang="es-ES" sz="2300" dirty="0" smtClean="0"/>
              <a:t> </a:t>
            </a:r>
            <a:r>
              <a:rPr lang="es-ES" altLang="es-ES" sz="2300" dirty="0" err="1" smtClean="0"/>
              <a:t>becomes</a:t>
            </a:r>
            <a:r>
              <a:rPr lang="es-ES" altLang="es-ES" sz="2300" dirty="0" smtClean="0"/>
              <a:t> </a:t>
            </a:r>
            <a:r>
              <a:rPr lang="es-ES" altLang="es-ES" sz="2300" dirty="0" err="1" smtClean="0"/>
              <a:t>essential</a:t>
            </a:r>
            <a:r>
              <a:rPr lang="es-ES" altLang="es-ES" sz="2300" dirty="0" smtClean="0"/>
              <a:t>: to </a:t>
            </a:r>
            <a:r>
              <a:rPr lang="es-ES" altLang="es-ES" sz="2300" dirty="0" err="1" smtClean="0"/>
              <a:t>offer</a:t>
            </a:r>
            <a:r>
              <a:rPr lang="es-ES" altLang="es-ES" sz="2300" dirty="0" smtClean="0"/>
              <a:t> </a:t>
            </a:r>
            <a:r>
              <a:rPr lang="es-ES" altLang="es-ES" sz="2300" dirty="0" err="1" smtClean="0"/>
              <a:t>participation</a:t>
            </a:r>
            <a:r>
              <a:rPr lang="es-ES" altLang="es-ES" sz="2300" dirty="0" smtClean="0"/>
              <a:t> and social </a:t>
            </a:r>
            <a:r>
              <a:rPr lang="es-ES" altLang="es-ES" sz="2300" dirty="0" err="1" smtClean="0"/>
              <a:t>activity</a:t>
            </a:r>
            <a:r>
              <a:rPr lang="es-ES" altLang="es-ES" sz="2300" dirty="0" smtClean="0"/>
              <a:t> </a:t>
            </a:r>
            <a:r>
              <a:rPr lang="es-ES" altLang="es-ES" sz="2300" dirty="0" err="1" smtClean="0"/>
              <a:t>for</a:t>
            </a:r>
            <a:r>
              <a:rPr lang="es-ES" altLang="es-ES" sz="2300" dirty="0" smtClean="0"/>
              <a:t> </a:t>
            </a:r>
            <a:r>
              <a:rPr lang="es-ES" altLang="es-ES" sz="2300" dirty="0" err="1" smtClean="0"/>
              <a:t>an</a:t>
            </a:r>
            <a:r>
              <a:rPr lang="es-ES" altLang="es-ES" sz="2300" dirty="0" smtClean="0"/>
              <a:t> </a:t>
            </a:r>
            <a:r>
              <a:rPr lang="es-ES" altLang="es-ES" sz="2300" dirty="0" err="1" smtClean="0"/>
              <a:t>increasingly</a:t>
            </a:r>
            <a:r>
              <a:rPr lang="es-ES" altLang="es-ES" sz="2300" dirty="0" smtClean="0"/>
              <a:t> </a:t>
            </a:r>
            <a:r>
              <a:rPr lang="es-ES" altLang="es-ES" sz="2300" dirty="0" err="1" smtClean="0"/>
              <a:t>sizable</a:t>
            </a:r>
            <a:r>
              <a:rPr lang="es-ES" altLang="es-ES" sz="2300" dirty="0" smtClean="0"/>
              <a:t> social </a:t>
            </a:r>
            <a:r>
              <a:rPr lang="es-ES" altLang="es-ES" sz="2300" dirty="0" err="1" smtClean="0"/>
              <a:t>segment</a:t>
            </a:r>
            <a:r>
              <a:rPr lang="es-ES" altLang="es-ES" sz="2300" dirty="0" smtClean="0"/>
              <a:t> in </a:t>
            </a:r>
            <a:r>
              <a:rPr lang="es-ES" altLang="es-ES" sz="2300" dirty="0" err="1" smtClean="0"/>
              <a:t>our</a:t>
            </a:r>
            <a:r>
              <a:rPr lang="es-ES" altLang="es-ES" sz="2300" dirty="0" smtClean="0"/>
              <a:t> country, </a:t>
            </a:r>
            <a:r>
              <a:rPr lang="es-ES" altLang="es-ES" sz="2300" dirty="0" err="1" smtClean="0"/>
              <a:t>which</a:t>
            </a:r>
            <a:r>
              <a:rPr lang="es-ES" altLang="es-ES" sz="2300" dirty="0" smtClean="0"/>
              <a:t> </a:t>
            </a:r>
            <a:r>
              <a:rPr lang="es-ES" altLang="es-ES" sz="2300" dirty="0" err="1" smtClean="0"/>
              <a:t>is</a:t>
            </a:r>
            <a:r>
              <a:rPr lang="es-ES" altLang="es-ES" sz="2300" dirty="0" smtClean="0"/>
              <a:t> </a:t>
            </a:r>
            <a:r>
              <a:rPr lang="es-ES" altLang="es-ES" sz="2300" dirty="0" err="1" smtClean="0"/>
              <a:t>complemented</a:t>
            </a:r>
            <a:r>
              <a:rPr lang="es-ES" altLang="es-ES" sz="2300" dirty="0" smtClean="0"/>
              <a:t> </a:t>
            </a:r>
            <a:r>
              <a:rPr lang="es-ES" altLang="es-ES" sz="2300" dirty="0" err="1" smtClean="0"/>
              <a:t>by</a:t>
            </a:r>
            <a:r>
              <a:rPr lang="es-ES" altLang="es-ES" sz="2300" dirty="0" smtClean="0"/>
              <a:t> </a:t>
            </a:r>
            <a:r>
              <a:rPr lang="es-ES" altLang="es-ES" sz="2300" dirty="0" err="1" smtClean="0"/>
              <a:t>their</a:t>
            </a:r>
            <a:r>
              <a:rPr lang="es-ES" altLang="es-ES" sz="2300" dirty="0" smtClean="0"/>
              <a:t> </a:t>
            </a:r>
            <a:r>
              <a:rPr lang="es-ES" altLang="es-ES" sz="2300" dirty="0" err="1" smtClean="0"/>
              <a:t>own</a:t>
            </a:r>
            <a:r>
              <a:rPr lang="es-ES" altLang="es-ES" sz="2300" dirty="0" smtClean="0"/>
              <a:t> </a:t>
            </a:r>
            <a:r>
              <a:rPr lang="es-ES" altLang="es-ES" sz="2300" dirty="0" err="1" smtClean="0"/>
              <a:t>willingness</a:t>
            </a:r>
            <a:r>
              <a:rPr lang="es-ES" altLang="es-ES" sz="2300" dirty="0" smtClean="0"/>
              <a:t> to </a:t>
            </a:r>
            <a:r>
              <a:rPr lang="es-ES" altLang="es-ES" sz="2300" dirty="0" err="1" smtClean="0"/>
              <a:t>keep</a:t>
            </a:r>
            <a:r>
              <a:rPr lang="es-ES" altLang="es-ES" sz="2300" dirty="0" smtClean="0"/>
              <a:t> </a:t>
            </a:r>
            <a:r>
              <a:rPr lang="es-ES" altLang="es-ES" sz="2300" dirty="0" err="1" smtClean="0"/>
              <a:t>playing</a:t>
            </a:r>
            <a:r>
              <a:rPr lang="es-ES" altLang="es-ES" sz="2300" dirty="0" smtClean="0"/>
              <a:t> a </a:t>
            </a:r>
            <a:r>
              <a:rPr lang="es-ES" altLang="es-ES" sz="2300" dirty="0" err="1" smtClean="0"/>
              <a:t>significant</a:t>
            </a:r>
            <a:r>
              <a:rPr lang="es-ES" altLang="es-ES" sz="2300" dirty="0" smtClean="0"/>
              <a:t> social/</a:t>
            </a:r>
            <a:r>
              <a:rPr lang="es-ES" altLang="es-ES" sz="2300" dirty="0" err="1" smtClean="0"/>
              <a:t>community</a:t>
            </a:r>
            <a:r>
              <a:rPr lang="es-ES" altLang="es-ES" sz="2300" dirty="0" smtClean="0"/>
              <a:t> role, </a:t>
            </a:r>
            <a:r>
              <a:rPr lang="es-ES" altLang="es-ES" sz="2300" dirty="0" err="1" smtClean="0"/>
              <a:t>either</a:t>
            </a:r>
            <a:r>
              <a:rPr lang="es-ES" altLang="es-ES" sz="2300" dirty="0" smtClean="0"/>
              <a:t> in </a:t>
            </a:r>
            <a:r>
              <a:rPr lang="es-ES" altLang="es-ES" sz="2300" dirty="0" err="1" smtClean="0"/>
              <a:t>their</a:t>
            </a:r>
            <a:r>
              <a:rPr lang="es-ES" altLang="es-ES" sz="2300" dirty="0" smtClean="0"/>
              <a:t> </a:t>
            </a:r>
            <a:r>
              <a:rPr lang="es-ES" altLang="es-ES" sz="2300" dirty="0" err="1" smtClean="0"/>
              <a:t>own</a:t>
            </a:r>
            <a:r>
              <a:rPr lang="es-ES" altLang="es-ES" sz="2300" dirty="0" smtClean="0"/>
              <a:t> </a:t>
            </a:r>
            <a:r>
              <a:rPr lang="es-ES" altLang="es-ES" sz="2300" dirty="0" err="1" smtClean="0"/>
              <a:t>family</a:t>
            </a:r>
            <a:r>
              <a:rPr lang="es-ES" altLang="es-ES" sz="2300" dirty="0" smtClean="0"/>
              <a:t> </a:t>
            </a:r>
            <a:r>
              <a:rPr lang="es-ES" altLang="es-ES" sz="2300" dirty="0" err="1" smtClean="0"/>
              <a:t>network</a:t>
            </a:r>
            <a:r>
              <a:rPr lang="es-ES" altLang="es-ES" sz="2300" dirty="0" smtClean="0"/>
              <a:t> </a:t>
            </a:r>
            <a:r>
              <a:rPr lang="es-ES" altLang="es-ES" sz="2300" dirty="0" err="1" smtClean="0"/>
              <a:t>or</a:t>
            </a:r>
            <a:r>
              <a:rPr lang="es-ES" altLang="es-ES" sz="2300" dirty="0" smtClean="0"/>
              <a:t> in </a:t>
            </a:r>
            <a:r>
              <a:rPr lang="es-ES" altLang="es-ES" sz="2300" dirty="0" err="1" smtClean="0"/>
              <a:t>the</a:t>
            </a:r>
            <a:r>
              <a:rPr lang="es-ES" altLang="es-ES" sz="2300" dirty="0" smtClean="0"/>
              <a:t> </a:t>
            </a:r>
            <a:r>
              <a:rPr lang="es-ES" altLang="es-ES" sz="2300" dirty="0" err="1" smtClean="0"/>
              <a:t>society</a:t>
            </a:r>
            <a:r>
              <a:rPr lang="es-ES" altLang="es-ES" sz="2300" dirty="0" smtClean="0"/>
              <a:t> </a:t>
            </a:r>
            <a:r>
              <a:rPr lang="es-ES" altLang="es-ES" sz="2300" dirty="0" err="1" smtClean="0"/>
              <a:t>where</a:t>
            </a:r>
            <a:r>
              <a:rPr lang="es-ES" altLang="es-ES" sz="2300" dirty="0" smtClean="0"/>
              <a:t> </a:t>
            </a:r>
            <a:r>
              <a:rPr lang="es-ES" altLang="es-ES" sz="2300" dirty="0" err="1" smtClean="0"/>
              <a:t>they</a:t>
            </a:r>
            <a:r>
              <a:rPr lang="es-ES" altLang="es-ES" sz="2300" dirty="0" smtClean="0"/>
              <a:t> </a:t>
            </a:r>
            <a:r>
              <a:rPr lang="es-ES" altLang="es-ES" sz="2300" dirty="0" err="1" smtClean="0"/>
              <a:t>belong</a:t>
            </a:r>
            <a:r>
              <a:rPr lang="es-ES" altLang="es-ES" sz="2300" dirty="0" smtClean="0"/>
              <a:t>: social </a:t>
            </a:r>
            <a:r>
              <a:rPr lang="es-ES" altLang="es-ES" sz="2300" dirty="0" err="1" smtClean="0"/>
              <a:t>support</a:t>
            </a:r>
            <a:r>
              <a:rPr lang="es-ES" altLang="es-ES" sz="2300" dirty="0" smtClean="0"/>
              <a:t>, </a:t>
            </a:r>
            <a:r>
              <a:rPr lang="es-ES" altLang="es-ES" sz="2300" dirty="0" err="1" smtClean="0"/>
              <a:t>access</a:t>
            </a:r>
            <a:r>
              <a:rPr lang="es-ES" altLang="es-ES" sz="2300" dirty="0" smtClean="0"/>
              <a:t> to </a:t>
            </a:r>
            <a:r>
              <a:rPr lang="es-ES" altLang="es-ES" sz="2300" dirty="0" err="1" smtClean="0"/>
              <a:t>the</a:t>
            </a:r>
            <a:r>
              <a:rPr lang="es-ES" altLang="es-ES" sz="2300" dirty="0" smtClean="0"/>
              <a:t> Internet and to </a:t>
            </a:r>
            <a:r>
              <a:rPr lang="es-ES" altLang="es-ES" sz="2300" dirty="0" err="1" smtClean="0"/>
              <a:t>its</a:t>
            </a:r>
            <a:r>
              <a:rPr lang="es-ES" altLang="es-ES" sz="2300" dirty="0" smtClean="0"/>
              <a:t> </a:t>
            </a:r>
            <a:r>
              <a:rPr lang="es-ES" altLang="es-ES" sz="2300" dirty="0" err="1" smtClean="0"/>
              <a:t>participatory</a:t>
            </a:r>
            <a:r>
              <a:rPr lang="es-ES" altLang="es-ES" sz="2300" dirty="0" smtClean="0"/>
              <a:t> </a:t>
            </a:r>
            <a:r>
              <a:rPr lang="es-ES" altLang="es-ES" sz="2300" dirty="0" err="1" smtClean="0"/>
              <a:t>networks</a:t>
            </a:r>
            <a:r>
              <a:rPr lang="es-ES" altLang="es-ES" sz="2300" dirty="0" smtClean="0"/>
              <a:t>. </a:t>
            </a:r>
            <a:endParaRPr lang="es-ES" altLang="es-ES" sz="2300" dirty="0"/>
          </a:p>
          <a:p>
            <a:pPr algn="just"/>
            <a:r>
              <a:rPr lang="es-ES" altLang="es-ES" sz="2300" dirty="0" err="1" smtClean="0"/>
              <a:t>An</a:t>
            </a:r>
            <a:r>
              <a:rPr lang="es-ES" altLang="es-ES" sz="2300" dirty="0" smtClean="0"/>
              <a:t> </a:t>
            </a:r>
            <a:r>
              <a:rPr lang="es-ES" altLang="es-ES" sz="2300" dirty="0" err="1" smtClean="0"/>
              <a:t>extremely</a:t>
            </a:r>
            <a:r>
              <a:rPr lang="es-ES" altLang="es-ES" sz="2300" dirty="0"/>
              <a:t> </a:t>
            </a:r>
            <a:r>
              <a:rPr lang="es-ES" altLang="es-ES" sz="2300" dirty="0" err="1" smtClean="0"/>
              <a:t>long</a:t>
            </a:r>
            <a:r>
              <a:rPr lang="es-ES" altLang="es-ES" sz="2300" dirty="0" smtClean="0"/>
              <a:t> </a:t>
            </a:r>
            <a:r>
              <a:rPr lang="es-ES" altLang="es-ES" sz="2300" dirty="0" err="1" smtClean="0"/>
              <a:t>period</a:t>
            </a:r>
            <a:r>
              <a:rPr lang="es-ES" altLang="es-ES" sz="2300" dirty="0" smtClean="0"/>
              <a:t> of time can </a:t>
            </a:r>
            <a:r>
              <a:rPr lang="es-ES" altLang="es-ES" sz="2300" dirty="0" err="1" smtClean="0"/>
              <a:t>elapse</a:t>
            </a:r>
            <a:r>
              <a:rPr lang="es-ES" altLang="es-ES" sz="2300" dirty="0" smtClean="0"/>
              <a:t> </a:t>
            </a:r>
            <a:r>
              <a:rPr lang="es-ES" altLang="es-ES" sz="2300" dirty="0" err="1" smtClean="0"/>
              <a:t>between</a:t>
            </a:r>
            <a:r>
              <a:rPr lang="es-ES" altLang="es-ES" sz="2300" dirty="0" smtClean="0"/>
              <a:t> </a:t>
            </a:r>
            <a:r>
              <a:rPr lang="es-ES" altLang="es-ES" sz="2300" dirty="0" err="1" smtClean="0"/>
              <a:t>the</a:t>
            </a:r>
            <a:r>
              <a:rPr lang="es-ES" altLang="es-ES" sz="2300" dirty="0" smtClean="0"/>
              <a:t> </a:t>
            </a:r>
            <a:r>
              <a:rPr lang="es-ES" altLang="es-ES" sz="2300" dirty="0" err="1" smtClean="0"/>
              <a:t>end</a:t>
            </a:r>
            <a:r>
              <a:rPr lang="es-ES" altLang="es-ES" sz="2300" dirty="0" smtClean="0"/>
              <a:t> of </a:t>
            </a:r>
            <a:r>
              <a:rPr lang="es-ES" altLang="es-ES" sz="2300" dirty="0" err="1" smtClean="0"/>
              <a:t>the</a:t>
            </a:r>
            <a:r>
              <a:rPr lang="es-ES" altLang="es-ES" sz="2300" dirty="0"/>
              <a:t> </a:t>
            </a:r>
            <a:r>
              <a:rPr lang="es-ES" altLang="es-ES" sz="2300" dirty="0" err="1" smtClean="0"/>
              <a:t>work</a:t>
            </a:r>
            <a:r>
              <a:rPr lang="es-ES" altLang="es-ES" sz="2300" dirty="0" smtClean="0"/>
              <a:t> </a:t>
            </a:r>
            <a:r>
              <a:rPr lang="es-ES" altLang="es-ES" sz="2300" dirty="0" err="1" smtClean="0"/>
              <a:t>stage</a:t>
            </a:r>
            <a:r>
              <a:rPr lang="es-ES" altLang="es-ES" sz="2300" dirty="0" smtClean="0"/>
              <a:t> </a:t>
            </a:r>
            <a:r>
              <a:rPr lang="es-ES" altLang="es-ES" sz="2300" dirty="0" err="1" smtClean="0"/>
              <a:t>or</a:t>
            </a:r>
            <a:r>
              <a:rPr lang="es-ES" altLang="es-ES" sz="2300" dirty="0" smtClean="0"/>
              <a:t> </a:t>
            </a:r>
            <a:r>
              <a:rPr lang="es-ES" altLang="es-ES" sz="2300" dirty="0" err="1" smtClean="0"/>
              <a:t>the</a:t>
            </a:r>
            <a:r>
              <a:rPr lang="es-ES" altLang="es-ES" sz="2300" dirty="0" smtClean="0"/>
              <a:t> </a:t>
            </a:r>
            <a:r>
              <a:rPr lang="es-ES" altLang="es-ES" sz="2300" dirty="0" err="1" smtClean="0"/>
              <a:t>beginning</a:t>
            </a:r>
            <a:r>
              <a:rPr lang="es-ES" altLang="es-ES" sz="2300" dirty="0" smtClean="0"/>
              <a:t> of (</a:t>
            </a:r>
            <a:r>
              <a:rPr lang="es-ES" altLang="es-ES" sz="2300" dirty="0" err="1" smtClean="0"/>
              <a:t>the</a:t>
            </a:r>
            <a:r>
              <a:rPr lang="es-ES" altLang="es-ES" sz="2300" dirty="0" smtClean="0"/>
              <a:t> </a:t>
            </a:r>
            <a:r>
              <a:rPr lang="es-ES" altLang="es-ES" sz="2300" dirty="0" err="1" smtClean="0"/>
              <a:t>very</a:t>
            </a:r>
            <a:r>
              <a:rPr lang="es-ES" altLang="es-ES" sz="2300" dirty="0" smtClean="0"/>
              <a:t> </a:t>
            </a:r>
            <a:r>
              <a:rPr lang="es-ES" altLang="es-ES" sz="2300" dirty="0" err="1" smtClean="0"/>
              <a:t>often</a:t>
            </a:r>
            <a:r>
              <a:rPr lang="es-ES" altLang="es-ES" sz="2300" dirty="0" smtClean="0"/>
              <a:t>) </a:t>
            </a:r>
            <a:r>
              <a:rPr lang="es-ES" altLang="es-ES" sz="2300" dirty="0" err="1" smtClean="0"/>
              <a:t>forced</a:t>
            </a:r>
            <a:r>
              <a:rPr lang="es-ES" altLang="es-ES" sz="2300" dirty="0" smtClean="0"/>
              <a:t> pre-</a:t>
            </a:r>
            <a:r>
              <a:rPr lang="es-ES" altLang="es-ES" sz="2300" dirty="0" err="1" smtClean="0"/>
              <a:t>retirement</a:t>
            </a:r>
            <a:r>
              <a:rPr lang="es-ES" altLang="es-ES" sz="2300" dirty="0" smtClean="0"/>
              <a:t> and </a:t>
            </a:r>
            <a:r>
              <a:rPr lang="es-ES" altLang="es-ES" sz="2300" dirty="0" err="1" smtClean="0"/>
              <a:t>the</a:t>
            </a:r>
            <a:r>
              <a:rPr lang="es-ES" altLang="es-ES" sz="2300" dirty="0" smtClean="0"/>
              <a:t> </a:t>
            </a:r>
            <a:r>
              <a:rPr lang="es-ES" altLang="es-ES" sz="2300" dirty="0" err="1" smtClean="0"/>
              <a:t>limit</a:t>
            </a:r>
            <a:r>
              <a:rPr lang="es-ES" altLang="es-ES" sz="2300" dirty="0" smtClean="0"/>
              <a:t> set </a:t>
            </a:r>
            <a:r>
              <a:rPr lang="es-ES" altLang="es-ES" sz="2300" dirty="0" err="1" smtClean="0"/>
              <a:t>by</a:t>
            </a:r>
            <a:r>
              <a:rPr lang="es-ES" altLang="es-ES" sz="2300" dirty="0" smtClean="0"/>
              <a:t> </a:t>
            </a:r>
            <a:r>
              <a:rPr lang="es-ES" altLang="es-ES" sz="2300" dirty="0" err="1" smtClean="0"/>
              <a:t>life</a:t>
            </a:r>
            <a:r>
              <a:rPr lang="es-ES" altLang="es-ES" sz="2300" dirty="0" smtClean="0"/>
              <a:t> </a:t>
            </a:r>
            <a:r>
              <a:rPr lang="es-ES" altLang="es-ES" sz="2300" dirty="0" err="1" smtClean="0"/>
              <a:t>expectancy</a:t>
            </a:r>
            <a:r>
              <a:rPr lang="es-ES" altLang="es-ES" sz="2300" dirty="0" smtClean="0"/>
              <a:t>: 25-to-30 </a:t>
            </a:r>
            <a:r>
              <a:rPr lang="es-ES" altLang="es-ES" sz="2300" dirty="0" err="1" smtClean="0"/>
              <a:t>years</a:t>
            </a:r>
            <a:r>
              <a:rPr lang="es-ES" altLang="es-ES" sz="2300" dirty="0" smtClean="0"/>
              <a:t>. </a:t>
            </a:r>
            <a:endParaRPr lang="es-ES" altLang="es-ES" sz="2300" dirty="0"/>
          </a:p>
          <a:p>
            <a:pPr algn="just"/>
            <a:r>
              <a:rPr lang="es-ES" altLang="es-ES" sz="2300" dirty="0" err="1" smtClean="0"/>
              <a:t>All</a:t>
            </a:r>
            <a:r>
              <a:rPr lang="es-ES" altLang="es-ES" sz="2300" dirty="0" smtClean="0"/>
              <a:t> </a:t>
            </a:r>
            <a:r>
              <a:rPr lang="es-ES" altLang="es-ES" sz="2300" dirty="0" err="1" smtClean="0"/>
              <a:t>these</a:t>
            </a:r>
            <a:r>
              <a:rPr lang="es-ES" altLang="es-ES" sz="2300" dirty="0" smtClean="0"/>
              <a:t> </a:t>
            </a:r>
            <a:r>
              <a:rPr lang="es-ES" altLang="es-ES" sz="2300" dirty="0" err="1" smtClean="0"/>
              <a:t>circumstances</a:t>
            </a:r>
            <a:r>
              <a:rPr lang="es-ES" altLang="es-ES" sz="2300" dirty="0" smtClean="0"/>
              <a:t> </a:t>
            </a:r>
            <a:r>
              <a:rPr lang="es-ES" altLang="es-ES" sz="2300" dirty="0" err="1" smtClean="0"/>
              <a:t>arise</a:t>
            </a:r>
            <a:r>
              <a:rPr lang="es-ES" altLang="es-ES" sz="2300" dirty="0" smtClean="0"/>
              <a:t> </a:t>
            </a:r>
            <a:r>
              <a:rPr lang="es-ES" altLang="es-ES" sz="2300" dirty="0" err="1" smtClean="0"/>
              <a:t>not</a:t>
            </a:r>
            <a:r>
              <a:rPr lang="es-ES" altLang="es-ES" sz="2300" dirty="0" smtClean="0"/>
              <a:t> </a:t>
            </a:r>
            <a:r>
              <a:rPr lang="es-ES" altLang="es-ES" sz="2300" dirty="0" err="1" smtClean="0"/>
              <a:t>only</a:t>
            </a:r>
            <a:r>
              <a:rPr lang="es-ES" altLang="es-ES" sz="2300" dirty="0" smtClean="0"/>
              <a:t> as </a:t>
            </a:r>
            <a:r>
              <a:rPr lang="es-ES" altLang="es-ES" sz="2300" dirty="0" err="1" smtClean="0"/>
              <a:t>challenges</a:t>
            </a:r>
            <a:r>
              <a:rPr lang="es-ES" altLang="es-ES" sz="2300" dirty="0" smtClean="0"/>
              <a:t> </a:t>
            </a:r>
            <a:r>
              <a:rPr lang="es-ES" altLang="es-ES" sz="2300" dirty="0" err="1" smtClean="0"/>
              <a:t>that</a:t>
            </a:r>
            <a:r>
              <a:rPr lang="es-ES" altLang="es-ES" sz="2300" dirty="0" smtClean="0"/>
              <a:t> </a:t>
            </a:r>
            <a:r>
              <a:rPr lang="es-ES" altLang="es-ES" sz="2300" dirty="0" err="1" smtClean="0"/>
              <a:t>need</a:t>
            </a:r>
            <a:r>
              <a:rPr lang="es-ES" altLang="es-ES" sz="2300" dirty="0" smtClean="0"/>
              <a:t> to be </a:t>
            </a:r>
            <a:r>
              <a:rPr lang="es-ES" altLang="es-ES" sz="2300" dirty="0" err="1" smtClean="0"/>
              <a:t>faced</a:t>
            </a:r>
            <a:r>
              <a:rPr lang="es-ES" altLang="es-ES" sz="2300" dirty="0" smtClean="0"/>
              <a:t> </a:t>
            </a:r>
            <a:r>
              <a:rPr lang="es-ES" altLang="es-ES" sz="2300" dirty="0" err="1" smtClean="0"/>
              <a:t>but</a:t>
            </a:r>
            <a:r>
              <a:rPr lang="es-ES" altLang="es-ES" sz="2300" dirty="0" smtClean="0"/>
              <a:t> </a:t>
            </a:r>
            <a:r>
              <a:rPr lang="es-ES" altLang="es-ES" sz="2300" dirty="0" err="1" smtClean="0"/>
              <a:t>also</a:t>
            </a:r>
            <a:r>
              <a:rPr lang="es-ES" altLang="es-ES" sz="2300" dirty="0" smtClean="0"/>
              <a:t> as </a:t>
            </a:r>
            <a:r>
              <a:rPr lang="es-ES" altLang="es-ES" sz="2300" dirty="0" err="1" smtClean="0"/>
              <a:t>undeniable</a:t>
            </a:r>
            <a:r>
              <a:rPr lang="es-ES" altLang="es-ES" sz="2300" dirty="0" smtClean="0"/>
              <a:t> </a:t>
            </a:r>
            <a:r>
              <a:rPr lang="es-ES" altLang="es-ES" sz="2300" dirty="0" err="1" smtClean="0"/>
              <a:t>opportunities</a:t>
            </a:r>
            <a:r>
              <a:rPr lang="es-ES" altLang="es-ES" sz="2300" dirty="0" smtClean="0"/>
              <a:t> </a:t>
            </a:r>
            <a:r>
              <a:rPr lang="es-ES" altLang="es-ES" sz="2300" dirty="0" err="1" smtClean="0"/>
              <a:t>for</a:t>
            </a:r>
            <a:r>
              <a:rPr lang="es-ES" altLang="es-ES" sz="2300" dirty="0" smtClean="0"/>
              <a:t> senior training </a:t>
            </a:r>
            <a:r>
              <a:rPr lang="es-ES" altLang="es-ES" sz="2300" dirty="0" err="1" smtClean="0"/>
              <a:t>schemes</a:t>
            </a:r>
            <a:r>
              <a:rPr lang="es-ES" altLang="es-ES" sz="2300" dirty="0" smtClean="0"/>
              <a:t>, </a:t>
            </a:r>
            <a:r>
              <a:rPr lang="es-ES" altLang="es-ES" sz="2300" dirty="0" err="1" smtClean="0"/>
              <a:t>which</a:t>
            </a:r>
            <a:r>
              <a:rPr lang="es-ES" altLang="es-ES" sz="2300" dirty="0" smtClean="0"/>
              <a:t> </a:t>
            </a:r>
            <a:r>
              <a:rPr lang="es-ES" altLang="es-ES" sz="2300" dirty="0" err="1" smtClean="0"/>
              <a:t>will</a:t>
            </a:r>
            <a:r>
              <a:rPr lang="es-ES" altLang="es-ES" sz="2300" dirty="0" smtClean="0"/>
              <a:t> </a:t>
            </a:r>
            <a:r>
              <a:rPr lang="es-ES" altLang="es-ES" sz="2300" dirty="0" err="1" smtClean="0"/>
              <a:t>gradually</a:t>
            </a:r>
            <a:r>
              <a:rPr lang="es-ES" altLang="es-ES" sz="2300" dirty="0" smtClean="0"/>
              <a:t> </a:t>
            </a:r>
            <a:r>
              <a:rPr lang="es-ES" altLang="es-ES" sz="2300" dirty="0" err="1" smtClean="0"/>
              <a:t>have</a:t>
            </a:r>
            <a:r>
              <a:rPr lang="es-ES" altLang="es-ES" sz="2300" dirty="0" smtClean="0"/>
              <a:t> to </a:t>
            </a:r>
            <a:r>
              <a:rPr lang="es-ES" altLang="es-ES" sz="2300" dirty="0" err="1" smtClean="0"/>
              <a:t>adapt</a:t>
            </a:r>
            <a:r>
              <a:rPr lang="es-ES" altLang="es-ES" sz="2300" dirty="0" smtClean="0"/>
              <a:t> to </a:t>
            </a:r>
            <a:r>
              <a:rPr lang="es-ES" altLang="es-ES" sz="2300" dirty="0" err="1" smtClean="0"/>
              <a:t>these</a:t>
            </a:r>
            <a:r>
              <a:rPr lang="es-ES" altLang="es-ES" sz="2300" dirty="0" smtClean="0"/>
              <a:t> </a:t>
            </a:r>
            <a:r>
              <a:rPr lang="es-ES" altLang="es-ES" sz="2300" dirty="0" err="1" smtClean="0"/>
              <a:t>ever-transforming</a:t>
            </a:r>
            <a:r>
              <a:rPr lang="es-ES" altLang="es-ES" sz="2300" dirty="0" smtClean="0"/>
              <a:t> social </a:t>
            </a:r>
            <a:r>
              <a:rPr lang="es-ES" altLang="es-ES" sz="2300" dirty="0" err="1" smtClean="0"/>
              <a:t>groups</a:t>
            </a:r>
            <a:r>
              <a:rPr lang="es-ES" altLang="es-ES" sz="2300" dirty="0" smtClean="0"/>
              <a:t>.</a:t>
            </a:r>
            <a:endParaRPr lang="es-ES" altLang="es-ES" sz="2300" dirty="0"/>
          </a:p>
        </p:txBody>
      </p:sp>
    </p:spTree>
    <p:custDataLst>
      <p:tags r:id="rId1"/>
    </p:custDataLst>
    <p:extLst>
      <p:ext uri="{BB962C8B-B14F-4D97-AF65-F5344CB8AC3E}">
        <p14:creationId xmlns:p14="http://schemas.microsoft.com/office/powerpoint/2010/main" val="28477394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apa de Universidades de Mayores"/>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300192" y="2910310"/>
            <a:ext cx="2808312" cy="275989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custDataLst>
              <p:tags r:id="rId2"/>
            </p:custDataLst>
          </p:nvPr>
        </p:nvSpPr>
        <p:spPr>
          <a:xfrm>
            <a:off x="683568" y="0"/>
            <a:ext cx="8388000" cy="720080"/>
          </a:xfrm>
        </p:spPr>
        <p:txBody>
          <a:bodyPr>
            <a:noAutofit/>
          </a:bodyPr>
          <a:lstStyle/>
          <a:p>
            <a:pPr algn="ctr"/>
            <a:r>
              <a:rPr lang="es-ES" sz="2400" b="1" dirty="0" smtClean="0">
                <a:solidFill>
                  <a:srgbClr val="0070C0"/>
                </a:solidFill>
              </a:rPr>
              <a:t>A NEW SOCIODEMOGRAPHIC AND EDUCATIONAL SCENARIO</a:t>
            </a:r>
            <a:endParaRPr lang="es-ES" sz="2400" dirty="0">
              <a:solidFill>
                <a:srgbClr val="0070C0"/>
              </a:solidFill>
            </a:endParaRPr>
          </a:p>
        </p:txBody>
      </p:sp>
      <p:sp>
        <p:nvSpPr>
          <p:cNvPr id="5" name="Content Placeholder 4"/>
          <p:cNvSpPr>
            <a:spLocks noGrp="1"/>
          </p:cNvSpPr>
          <p:nvPr>
            <p:ph idx="1"/>
            <p:custDataLst>
              <p:tags r:id="rId3"/>
            </p:custDataLst>
          </p:nvPr>
        </p:nvSpPr>
        <p:spPr>
          <a:xfrm>
            <a:off x="683931" y="548680"/>
            <a:ext cx="8202488" cy="5688632"/>
          </a:xfrm>
        </p:spPr>
        <p:txBody>
          <a:bodyPr>
            <a:normAutofit/>
          </a:bodyPr>
          <a:lstStyle/>
          <a:p>
            <a:pPr marL="0" indent="0" algn="ctr">
              <a:buClr>
                <a:schemeClr val="tx1"/>
              </a:buClr>
              <a:buNone/>
            </a:pPr>
            <a:r>
              <a:rPr lang="es-ES" sz="1900" b="1" dirty="0" smtClean="0">
                <a:solidFill>
                  <a:srgbClr val="0070C0"/>
                </a:solidFill>
              </a:rPr>
              <a:t>PERMANENT TRAINING – TRAINING FOR OLDER </a:t>
            </a:r>
            <a:r>
              <a:rPr lang="es-ES" sz="1900" b="1" dirty="0">
                <a:solidFill>
                  <a:srgbClr val="0070C0"/>
                </a:solidFill>
              </a:rPr>
              <a:t>ADULTS </a:t>
            </a:r>
            <a:r>
              <a:rPr lang="es-ES" sz="1900" b="1" dirty="0" smtClean="0">
                <a:solidFill>
                  <a:srgbClr val="0070C0"/>
                </a:solidFill>
              </a:rPr>
              <a:t>– LIFELONG </a:t>
            </a:r>
            <a:r>
              <a:rPr lang="es-ES" sz="1900" b="1" dirty="0" smtClean="0">
                <a:solidFill>
                  <a:srgbClr val="0070C0"/>
                </a:solidFill>
              </a:rPr>
              <a:t>TRAINING:</a:t>
            </a:r>
          </a:p>
          <a:p>
            <a:pPr algn="just">
              <a:defRPr/>
            </a:pPr>
            <a:r>
              <a:rPr lang="en-GB" sz="1800" b="1" dirty="0" smtClean="0">
                <a:solidFill>
                  <a:srgbClr val="0070C0"/>
                </a:solidFill>
              </a:rPr>
              <a:t>EU/OECD: as an overall strategy in the context of economic competitiveness:</a:t>
            </a:r>
          </a:p>
          <a:p>
            <a:pPr lvl="1" algn="just">
              <a:spcAft>
                <a:spcPts val="1200"/>
              </a:spcAft>
              <a:buClr>
                <a:srgbClr val="01646A"/>
              </a:buClr>
              <a:buFont typeface="Arial" panose="020B0604020202020204" pitchFamily="34" charset="0"/>
              <a:buChar char="•"/>
              <a:defRPr/>
            </a:pPr>
            <a:r>
              <a:rPr lang="en-GB" sz="1700" dirty="0" smtClean="0"/>
              <a:t>It requires the adaptation of services so that they can reach a large number of atypical mature students.</a:t>
            </a:r>
          </a:p>
          <a:p>
            <a:pPr algn="just">
              <a:defRPr/>
            </a:pPr>
            <a:r>
              <a:rPr lang="en-GB" sz="1800" b="1" dirty="0" smtClean="0">
                <a:solidFill>
                  <a:srgbClr val="0070C0"/>
                </a:solidFill>
              </a:rPr>
              <a:t>AEPUM (Spanish National Association of Older Adult University Programmes): As a key element and a new paradigm for interaction in areas such as the following</a:t>
            </a:r>
            <a:r>
              <a:rPr lang="en-GB" sz="1800" b="1" dirty="0" smtClean="0">
                <a:solidFill>
                  <a:srgbClr val="0070C0"/>
                </a:solidFill>
              </a:rPr>
              <a:t>:</a:t>
            </a:r>
            <a:endParaRPr lang="en-GB" sz="1800" b="1" dirty="0" smtClean="0">
              <a:solidFill>
                <a:srgbClr val="0070C0"/>
              </a:solidFill>
            </a:endParaRPr>
          </a:p>
        </p:txBody>
      </p:sp>
      <p:sp>
        <p:nvSpPr>
          <p:cNvPr id="3" name="2 Rectángulo"/>
          <p:cNvSpPr/>
          <p:nvPr/>
        </p:nvSpPr>
        <p:spPr>
          <a:xfrm>
            <a:off x="683568" y="2672040"/>
            <a:ext cx="5394539" cy="3493264"/>
          </a:xfrm>
          <a:prstGeom prst="rect">
            <a:avLst/>
          </a:prstGeom>
        </p:spPr>
        <p:txBody>
          <a:bodyPr wrap="square">
            <a:spAutoFit/>
          </a:bodyPr>
          <a:lstStyle/>
          <a:p>
            <a:pPr marL="742950" lvl="1" indent="-285750" algn="just">
              <a:buClr>
                <a:srgbClr val="01646A"/>
              </a:buClr>
              <a:buFont typeface="Arial" panose="020B0604020202020204" pitchFamily="34" charset="0"/>
              <a:buChar char="•"/>
              <a:defRPr/>
            </a:pPr>
            <a:r>
              <a:rPr lang="en-GB" sz="1700" dirty="0"/>
              <a:t>Fight against educational, social and technological exclusion</a:t>
            </a:r>
          </a:p>
          <a:p>
            <a:pPr marL="742950" lvl="1" indent="-285750" algn="just">
              <a:buClr>
                <a:srgbClr val="01646A"/>
              </a:buClr>
              <a:buFont typeface="Arial" panose="020B0604020202020204" pitchFamily="34" charset="0"/>
              <a:buChar char="•"/>
              <a:defRPr/>
            </a:pPr>
            <a:r>
              <a:rPr lang="es-ES_tradnl" sz="1700" dirty="0" err="1"/>
              <a:t>Constant</a:t>
            </a:r>
            <a:r>
              <a:rPr lang="es-ES_tradnl" sz="1700" dirty="0"/>
              <a:t> </a:t>
            </a:r>
            <a:r>
              <a:rPr lang="es-ES_tradnl" sz="1700" dirty="0" err="1"/>
              <a:t>access</a:t>
            </a:r>
            <a:r>
              <a:rPr lang="es-ES_tradnl" sz="1700" dirty="0"/>
              <a:t> to </a:t>
            </a:r>
            <a:r>
              <a:rPr lang="es-ES_tradnl" sz="1700" dirty="0" err="1"/>
              <a:t>knowledge</a:t>
            </a:r>
            <a:r>
              <a:rPr lang="es-ES_tradnl" sz="1700" dirty="0"/>
              <a:t> and </a:t>
            </a:r>
            <a:r>
              <a:rPr lang="es-ES_tradnl" sz="1700" dirty="0" err="1"/>
              <a:t>permanent</a:t>
            </a:r>
            <a:r>
              <a:rPr lang="es-ES_tradnl" sz="1700" dirty="0"/>
              <a:t> training</a:t>
            </a:r>
            <a:endParaRPr lang="es-ES" sz="1700" dirty="0"/>
          </a:p>
          <a:p>
            <a:pPr marL="742950" lvl="1" indent="-285750" algn="just">
              <a:buClr>
                <a:srgbClr val="01646A"/>
              </a:buClr>
              <a:buFont typeface="Arial" panose="020B0604020202020204" pitchFamily="34" charset="0"/>
              <a:buChar char="•"/>
              <a:defRPr/>
            </a:pPr>
            <a:r>
              <a:rPr lang="es-ES" sz="1700" dirty="0"/>
              <a:t>Training </a:t>
            </a:r>
            <a:r>
              <a:rPr lang="es-ES" sz="1700" dirty="0" err="1"/>
              <a:t>for</a:t>
            </a:r>
            <a:r>
              <a:rPr lang="es-ES" sz="1700" dirty="0"/>
              <a:t> </a:t>
            </a:r>
            <a:r>
              <a:rPr lang="es-ES" sz="1700" dirty="0" err="1"/>
              <a:t>reintegration</a:t>
            </a:r>
            <a:r>
              <a:rPr lang="es-ES" sz="1700" dirty="0"/>
              <a:t> </a:t>
            </a:r>
            <a:r>
              <a:rPr lang="es-ES" sz="1700" dirty="0" err="1"/>
              <a:t>into</a:t>
            </a:r>
            <a:r>
              <a:rPr lang="es-ES" sz="1700" dirty="0"/>
              <a:t> </a:t>
            </a:r>
            <a:r>
              <a:rPr lang="es-ES" sz="1700" dirty="0" err="1"/>
              <a:t>the</a:t>
            </a:r>
            <a:r>
              <a:rPr lang="es-ES" sz="1700" dirty="0"/>
              <a:t> </a:t>
            </a:r>
            <a:r>
              <a:rPr lang="es-ES" sz="1700" dirty="0" err="1"/>
              <a:t>labour</a:t>
            </a:r>
            <a:r>
              <a:rPr lang="es-ES" sz="1700" dirty="0"/>
              <a:t> </a:t>
            </a:r>
            <a:r>
              <a:rPr lang="es-ES" sz="1700" dirty="0" err="1"/>
              <a:t>market</a:t>
            </a:r>
            <a:r>
              <a:rPr lang="es-ES" sz="1700" dirty="0"/>
              <a:t> </a:t>
            </a:r>
            <a:r>
              <a:rPr lang="es-ES" sz="1700" dirty="0" err="1"/>
              <a:t>during</a:t>
            </a:r>
            <a:r>
              <a:rPr lang="es-ES" sz="1700" dirty="0"/>
              <a:t> times of crisis</a:t>
            </a:r>
          </a:p>
          <a:p>
            <a:pPr marL="742950" lvl="1" indent="-285750" algn="just">
              <a:buClr>
                <a:srgbClr val="01646A"/>
              </a:buClr>
              <a:buFont typeface="Arial" panose="020B0604020202020204" pitchFamily="34" charset="0"/>
              <a:buChar char="•"/>
              <a:defRPr/>
            </a:pPr>
            <a:r>
              <a:rPr lang="es-ES" sz="1700" dirty="0" err="1"/>
              <a:t>Reintegration</a:t>
            </a:r>
            <a:r>
              <a:rPr lang="es-ES" sz="1700" dirty="0"/>
              <a:t> of </a:t>
            </a:r>
            <a:r>
              <a:rPr lang="es-ES" sz="1700" dirty="0" err="1"/>
              <a:t>early</a:t>
            </a:r>
            <a:r>
              <a:rPr lang="es-ES" sz="1700" dirty="0"/>
              <a:t> </a:t>
            </a:r>
            <a:r>
              <a:rPr lang="es-ES" sz="1700" dirty="0" err="1"/>
              <a:t>retirees</a:t>
            </a:r>
            <a:r>
              <a:rPr lang="es-ES" sz="1700" dirty="0"/>
              <a:t> (</a:t>
            </a:r>
            <a:r>
              <a:rPr lang="es-ES" sz="1700" dirty="0" err="1"/>
              <a:t>continuity</a:t>
            </a:r>
            <a:r>
              <a:rPr lang="es-ES" sz="1700" dirty="0"/>
              <a:t> of active </a:t>
            </a:r>
            <a:r>
              <a:rPr lang="es-ES" sz="1700" dirty="0" err="1"/>
              <a:t>life</a:t>
            </a:r>
            <a:r>
              <a:rPr lang="es-ES" sz="1700" dirty="0"/>
              <a:t> </a:t>
            </a:r>
            <a:r>
              <a:rPr lang="es-ES" sz="1700" dirty="0" err="1"/>
              <a:t>by</a:t>
            </a:r>
            <a:r>
              <a:rPr lang="es-ES" sz="1700" dirty="0"/>
              <a:t> </a:t>
            </a:r>
            <a:r>
              <a:rPr lang="es-ES" sz="1700" dirty="0" err="1"/>
              <a:t>means</a:t>
            </a:r>
            <a:r>
              <a:rPr lang="es-ES" sz="1700" dirty="0"/>
              <a:t> of </a:t>
            </a:r>
            <a:r>
              <a:rPr lang="es-ES" sz="1700" dirty="0" err="1"/>
              <a:t>various</a:t>
            </a:r>
            <a:r>
              <a:rPr lang="es-ES" sz="1700" dirty="0"/>
              <a:t> </a:t>
            </a:r>
            <a:r>
              <a:rPr lang="es-ES" sz="1700" dirty="0" err="1"/>
              <a:t>options</a:t>
            </a:r>
            <a:r>
              <a:rPr lang="es-ES" sz="1700" dirty="0"/>
              <a:t>: </a:t>
            </a:r>
            <a:r>
              <a:rPr lang="es-ES" sz="1700" dirty="0" err="1"/>
              <a:t>volunteering</a:t>
            </a:r>
            <a:r>
              <a:rPr lang="es-ES" sz="1700" dirty="0"/>
              <a:t>, </a:t>
            </a:r>
            <a:r>
              <a:rPr lang="es-ES" sz="1700" dirty="0" err="1"/>
              <a:t>autonomous</a:t>
            </a:r>
            <a:r>
              <a:rPr lang="es-ES" sz="1700" dirty="0"/>
              <a:t> </a:t>
            </a:r>
            <a:r>
              <a:rPr lang="es-ES" sz="1700" dirty="0" err="1"/>
              <a:t>development</a:t>
            </a:r>
            <a:r>
              <a:rPr lang="es-ES" sz="1700" dirty="0"/>
              <a:t>, </a:t>
            </a:r>
            <a:r>
              <a:rPr lang="es-ES" sz="1700" dirty="0" err="1"/>
              <a:t>work</a:t>
            </a:r>
            <a:r>
              <a:rPr lang="es-ES" sz="1700" dirty="0"/>
              <a:t>…).</a:t>
            </a:r>
          </a:p>
          <a:p>
            <a:pPr marL="742950" lvl="1" indent="-285750" algn="just">
              <a:buClr>
                <a:srgbClr val="01646A"/>
              </a:buClr>
              <a:buFont typeface="Arial" panose="020B0604020202020204" pitchFamily="34" charset="0"/>
              <a:buChar char="•"/>
              <a:defRPr/>
            </a:pPr>
            <a:r>
              <a:rPr lang="es-ES" sz="1700" dirty="0"/>
              <a:t>Personal </a:t>
            </a:r>
            <a:r>
              <a:rPr lang="es-ES" sz="1700" dirty="0" err="1"/>
              <a:t>development</a:t>
            </a:r>
            <a:r>
              <a:rPr lang="es-ES" sz="1700" dirty="0"/>
              <a:t> and </a:t>
            </a:r>
            <a:r>
              <a:rPr lang="es-ES" sz="1700" dirty="0" err="1"/>
              <a:t>an</a:t>
            </a:r>
            <a:r>
              <a:rPr lang="es-ES" sz="1700" dirty="0"/>
              <a:t> </a:t>
            </a:r>
            <a:r>
              <a:rPr lang="es-ES" sz="1700" dirty="0" err="1"/>
              <a:t>improved</a:t>
            </a:r>
            <a:r>
              <a:rPr lang="es-ES" sz="1700" dirty="0"/>
              <a:t> </a:t>
            </a:r>
            <a:r>
              <a:rPr lang="es-ES" sz="1700" dirty="0" err="1"/>
              <a:t>quality</a:t>
            </a:r>
            <a:r>
              <a:rPr lang="es-ES" sz="1700" dirty="0"/>
              <a:t> of </a:t>
            </a:r>
            <a:r>
              <a:rPr lang="es-ES" sz="1700" dirty="0" err="1"/>
              <a:t>life</a:t>
            </a:r>
            <a:endParaRPr lang="es-ES" sz="1700" dirty="0"/>
          </a:p>
          <a:p>
            <a:pPr marL="742950" lvl="1" indent="-285750" algn="just">
              <a:buClr>
                <a:srgbClr val="01646A"/>
              </a:buClr>
              <a:buFont typeface="Arial" panose="020B0604020202020204" pitchFamily="34" charset="0"/>
              <a:buChar char="•"/>
              <a:defRPr/>
            </a:pPr>
            <a:r>
              <a:rPr lang="es-ES" sz="1700" dirty="0"/>
              <a:t>Active </a:t>
            </a:r>
            <a:r>
              <a:rPr lang="es-ES" sz="1700" dirty="0" err="1"/>
              <a:t>ageing</a:t>
            </a:r>
            <a:r>
              <a:rPr lang="es-ES" sz="1700" dirty="0"/>
              <a:t>, </a:t>
            </a:r>
            <a:r>
              <a:rPr lang="es-ES" sz="1700" dirty="0" err="1"/>
              <a:t>promotion</a:t>
            </a:r>
            <a:r>
              <a:rPr lang="es-ES" sz="1700" dirty="0"/>
              <a:t> of </a:t>
            </a:r>
            <a:r>
              <a:rPr lang="es-ES" sz="1700" dirty="0" err="1"/>
              <a:t>autonomy</a:t>
            </a:r>
            <a:r>
              <a:rPr lang="es-ES" sz="1700" dirty="0"/>
              <a:t> and </a:t>
            </a:r>
            <a:r>
              <a:rPr lang="es-ES" sz="1700" dirty="0" err="1"/>
              <a:t>prevention</a:t>
            </a:r>
            <a:r>
              <a:rPr lang="es-ES" sz="1700" dirty="0"/>
              <a:t> of  </a:t>
            </a:r>
            <a:r>
              <a:rPr lang="es-ES" sz="1700" dirty="0" err="1"/>
              <a:t>dependence</a:t>
            </a:r>
            <a:endParaRPr lang="es-ES" sz="1700" dirty="0"/>
          </a:p>
        </p:txBody>
      </p:sp>
    </p:spTree>
    <p:custDataLst>
      <p:tags r:id="rId1"/>
    </p:custDataLst>
    <p:extLst>
      <p:ext uri="{BB962C8B-B14F-4D97-AF65-F5344CB8AC3E}">
        <p14:creationId xmlns:p14="http://schemas.microsoft.com/office/powerpoint/2010/main" val="25987232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683568" y="0"/>
            <a:ext cx="8388000" cy="720080"/>
          </a:xfrm>
        </p:spPr>
        <p:txBody>
          <a:bodyPr>
            <a:noAutofit/>
          </a:bodyPr>
          <a:lstStyle/>
          <a:p>
            <a:pPr algn="ctr"/>
            <a:r>
              <a:rPr lang="es-ES" sz="2400" b="1" dirty="0">
                <a:solidFill>
                  <a:srgbClr val="0070C0"/>
                </a:solidFill>
              </a:rPr>
              <a:t>UNIVERSITY </a:t>
            </a:r>
            <a:r>
              <a:rPr lang="es-ES" sz="2400" b="1" dirty="0" smtClean="0">
                <a:solidFill>
                  <a:srgbClr val="0070C0"/>
                </a:solidFill>
              </a:rPr>
              <a:t>OLDER ADULT UNIVERSITY PROGRAMMES IN </a:t>
            </a:r>
            <a:r>
              <a:rPr lang="es-ES" sz="2400" b="1" dirty="0">
                <a:solidFill>
                  <a:srgbClr val="0070C0"/>
                </a:solidFill>
              </a:rPr>
              <a:t>SPAIN</a:t>
            </a:r>
            <a:endParaRPr lang="es-ES" sz="1800" dirty="0">
              <a:solidFill>
                <a:srgbClr val="0070C0"/>
              </a:solidFill>
            </a:endParaRPr>
          </a:p>
        </p:txBody>
      </p:sp>
      <p:pic>
        <p:nvPicPr>
          <p:cNvPr id="9" name="8 Imagen"/>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899592" y="692696"/>
            <a:ext cx="7888777" cy="5525903"/>
          </a:xfrm>
          <a:prstGeom prst="rect">
            <a:avLst/>
          </a:prstGeom>
        </p:spPr>
      </p:pic>
    </p:spTree>
    <p:custDataLst>
      <p:tags r:id="rId1"/>
    </p:custDataLst>
    <p:extLst>
      <p:ext uri="{BB962C8B-B14F-4D97-AF65-F5344CB8AC3E}">
        <p14:creationId xmlns:p14="http://schemas.microsoft.com/office/powerpoint/2010/main" val="25616783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victor.sarrion.UPUA\AppData\Local\Microsoft\Windows\INetCache\IE\EEZCVX1T\Diseño-paginas-web-2[1].png">
            <a:hlinkClick r:id="rId7"/>
          </p:cNvPr>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7812360" y="6059016"/>
            <a:ext cx="1331640" cy="798984"/>
          </a:xfrm>
          <a:prstGeom prst="rect">
            <a:avLst/>
          </a:prstGeom>
          <a:noFill/>
          <a:extLst>
            <a:ext uri="{909E8E84-426E-40DD-AFC4-6F175D3DCCD1}">
              <a14:hiddenFill xmlns:a14="http://schemas.microsoft.com/office/drawing/2010/main">
                <a:solidFill>
                  <a:srgbClr val="FFFFFF"/>
                </a:solidFill>
              </a14:hiddenFill>
            </a:ext>
          </a:extLst>
        </p:spPr>
      </p:pic>
      <p:sp>
        <p:nvSpPr>
          <p:cNvPr id="8" name="Freeform 15"/>
          <p:cNvSpPr>
            <a:spLocks/>
          </p:cNvSpPr>
          <p:nvPr>
            <p:custDataLst>
              <p:tags r:id="rId1"/>
            </p:custDataLst>
          </p:nvPr>
        </p:nvSpPr>
        <p:spPr bwMode="auto">
          <a:xfrm rot="20530517">
            <a:off x="1489961" y="938212"/>
            <a:ext cx="6048672" cy="1995605"/>
          </a:xfrm>
          <a:custGeom>
            <a:avLst/>
            <a:gdLst/>
            <a:ahLst/>
            <a:cxnLst>
              <a:cxn ang="0">
                <a:pos x="0" y="1390"/>
              </a:cxn>
              <a:cxn ang="0">
                <a:pos x="1529" y="158"/>
              </a:cxn>
              <a:cxn ang="0">
                <a:pos x="1529" y="0"/>
              </a:cxn>
              <a:cxn ang="0">
                <a:pos x="2030" y="360"/>
              </a:cxn>
              <a:cxn ang="0">
                <a:pos x="1523" y="714"/>
              </a:cxn>
              <a:cxn ang="0">
                <a:pos x="1520" y="543"/>
              </a:cxn>
              <a:cxn ang="0">
                <a:pos x="0" y="1390"/>
              </a:cxn>
            </a:cxnLst>
            <a:rect l="0" t="0" r="r" b="b"/>
            <a:pathLst>
              <a:path w="2030" h="1390">
                <a:moveTo>
                  <a:pt x="0" y="1390"/>
                </a:moveTo>
                <a:cubicBezTo>
                  <a:pt x="131" y="796"/>
                  <a:pt x="676" y="220"/>
                  <a:pt x="1529" y="158"/>
                </a:cubicBezTo>
                <a:lnTo>
                  <a:pt x="1529" y="0"/>
                </a:lnTo>
                <a:lnTo>
                  <a:pt x="2030" y="360"/>
                </a:lnTo>
                <a:lnTo>
                  <a:pt x="1523" y="714"/>
                </a:lnTo>
                <a:lnTo>
                  <a:pt x="1520" y="543"/>
                </a:lnTo>
                <a:cubicBezTo>
                  <a:pt x="803" y="447"/>
                  <a:pt x="109" y="1123"/>
                  <a:pt x="0" y="1390"/>
                </a:cubicBezTo>
                <a:close/>
              </a:path>
            </a:pathLst>
          </a:custGeom>
          <a:solidFill>
            <a:schemeClr val="accent1"/>
          </a:solidFill>
          <a:ln w="3175" cap="flat" cmpd="sng">
            <a:noFill/>
            <a:prstDash val="solid"/>
            <a:round/>
            <a:headEnd/>
            <a:tailEnd/>
          </a:ln>
          <a:effectLst/>
        </p:spPr>
        <p:txBody>
          <a:bodyPr wrap="none" anchor="ctr">
            <a:noAutofit/>
          </a:bodyPr>
          <a:lstStyle/>
          <a:p>
            <a:pPr>
              <a:defRPr lang="es-ES"/>
            </a:pPr>
            <a:endParaRPr lang="es-ES"/>
          </a:p>
        </p:txBody>
      </p:sp>
      <p:sp>
        <p:nvSpPr>
          <p:cNvPr id="9" name="AutoShape 10"/>
          <p:cNvSpPr>
            <a:spLocks noChangeArrowheads="1"/>
          </p:cNvSpPr>
          <p:nvPr>
            <p:custDataLst>
              <p:tags r:id="rId2"/>
            </p:custDataLst>
          </p:nvPr>
        </p:nvSpPr>
        <p:spPr bwMode="invGray">
          <a:xfrm>
            <a:off x="3462486" y="3140968"/>
            <a:ext cx="5285985" cy="360000"/>
          </a:xfrm>
          <a:prstGeom prst="round2DiagRect">
            <a:avLst/>
          </a:prstGeom>
          <a:solidFill>
            <a:schemeClr val="accent1"/>
          </a:solidFill>
          <a:ln w="12700">
            <a:solidFill>
              <a:schemeClr val="tx2"/>
            </a:solidFill>
            <a:round/>
            <a:headEnd/>
            <a:tailEnd/>
          </a:ln>
          <a:effectLst>
            <a:outerShdw blurRad="50800" dist="38100" dir="2700000" algn="tl" rotWithShape="0">
              <a:prstClr val="black">
                <a:alpha val="40000"/>
              </a:prstClr>
            </a:outerShdw>
          </a:effectLst>
        </p:spPr>
        <p:txBody>
          <a:bodyPr wrap="square" lIns="45720" rIns="45720" anchor="ctr">
            <a:noAutofit/>
          </a:bodyPr>
          <a:lstStyle/>
          <a:p>
            <a:pPr algn="r">
              <a:defRPr lang="es-ES"/>
            </a:pPr>
            <a:r>
              <a:rPr lang="es-ES" sz="2000" dirty="0" err="1" smtClean="0">
                <a:solidFill>
                  <a:schemeClr val="bg1"/>
                </a:solidFill>
                <a:latin typeface="Segoe Semibold" pitchFamily="34" charset="0"/>
              </a:rPr>
              <a:t>Projects</a:t>
            </a:r>
            <a:r>
              <a:rPr lang="es-ES" sz="2000" dirty="0" smtClean="0">
                <a:solidFill>
                  <a:schemeClr val="bg1"/>
                </a:solidFill>
                <a:latin typeface="Segoe Semibold" pitchFamily="34" charset="0"/>
              </a:rPr>
              <a:t> and </a:t>
            </a:r>
            <a:r>
              <a:rPr lang="es-ES" sz="2000" dirty="0" err="1" smtClean="0">
                <a:solidFill>
                  <a:schemeClr val="bg1"/>
                </a:solidFill>
                <a:latin typeface="Segoe Semibold" pitchFamily="34" charset="0"/>
              </a:rPr>
              <a:t>best</a:t>
            </a:r>
            <a:r>
              <a:rPr lang="es-ES" sz="2000" dirty="0" smtClean="0">
                <a:solidFill>
                  <a:schemeClr val="bg1"/>
                </a:solidFill>
                <a:latin typeface="Segoe Semibold" pitchFamily="34" charset="0"/>
              </a:rPr>
              <a:t> </a:t>
            </a:r>
            <a:r>
              <a:rPr lang="es-ES" sz="2000" dirty="0" err="1" smtClean="0">
                <a:solidFill>
                  <a:schemeClr val="bg1"/>
                </a:solidFill>
                <a:latin typeface="Segoe Semibold" pitchFamily="34" charset="0"/>
              </a:rPr>
              <a:t>practices</a:t>
            </a:r>
            <a:endParaRPr lang="es-ES" sz="2000" dirty="0">
              <a:solidFill>
                <a:schemeClr val="bg1"/>
              </a:solidFill>
            </a:endParaRPr>
          </a:p>
        </p:txBody>
      </p:sp>
      <p:sp>
        <p:nvSpPr>
          <p:cNvPr id="10" name="9 Rectángulo"/>
          <p:cNvSpPr/>
          <p:nvPr/>
        </p:nvSpPr>
        <p:spPr>
          <a:xfrm>
            <a:off x="250552" y="4816718"/>
            <a:ext cx="4681488" cy="1446550"/>
          </a:xfrm>
          <a:prstGeom prst="rect">
            <a:avLst/>
          </a:prstGeom>
          <a:noFill/>
          <a:ln>
            <a:noFill/>
          </a:ln>
        </p:spPr>
        <p:txBody>
          <a:bodyPr wrap="square" lIns="91440" tIns="45720" rIns="91440" bIns="45720">
            <a:spAutoFit/>
          </a:bodyPr>
          <a:lstStyle/>
          <a:p>
            <a:pPr algn="r"/>
            <a:r>
              <a:rPr lang="es-ES" sz="8800" b="1" i="1" spc="300" dirty="0" smtClean="0">
                <a:ln w="18415" cmpd="sng">
                  <a:noFill/>
                  <a:prstDash val="solid"/>
                </a:ln>
                <a:solidFill>
                  <a:schemeClr val="accent1"/>
                </a:solidFill>
              </a:rPr>
              <a:t>Senior </a:t>
            </a:r>
            <a:endParaRPr lang="es-ES" sz="8800" b="1" i="1" cap="none" spc="300" dirty="0">
              <a:ln w="18415" cmpd="sng">
                <a:noFill/>
                <a:prstDash val="solid"/>
              </a:ln>
              <a:solidFill>
                <a:schemeClr val="accent1"/>
              </a:solidFill>
            </a:endParaRPr>
          </a:p>
        </p:txBody>
      </p:sp>
      <p:sp>
        <p:nvSpPr>
          <p:cNvPr id="16" name="15 Rectángulo"/>
          <p:cNvSpPr/>
          <p:nvPr/>
        </p:nvSpPr>
        <p:spPr>
          <a:xfrm>
            <a:off x="1329704" y="5705380"/>
            <a:ext cx="3529360" cy="1107996"/>
          </a:xfrm>
          <a:prstGeom prst="rect">
            <a:avLst/>
          </a:prstGeom>
          <a:noFill/>
          <a:ln>
            <a:noFill/>
          </a:ln>
        </p:spPr>
        <p:txBody>
          <a:bodyPr wrap="square" lIns="91440" tIns="45720" rIns="91440" bIns="45720">
            <a:spAutoFit/>
          </a:bodyPr>
          <a:lstStyle/>
          <a:p>
            <a:pPr algn="r"/>
            <a:r>
              <a:rPr lang="es-ES" sz="6600" b="1" i="1" dirty="0" smtClean="0">
                <a:ln w="18415" cmpd="sng">
                  <a:noFill/>
                  <a:prstDash val="solid"/>
                </a:ln>
                <a:solidFill>
                  <a:schemeClr val="accent1"/>
                </a:solidFill>
              </a:rPr>
              <a:t>Diploma</a:t>
            </a:r>
            <a:endParaRPr lang="es-ES" sz="6600" b="1" i="1" cap="none" dirty="0">
              <a:ln w="18415" cmpd="sng">
                <a:noFill/>
                <a:prstDash val="solid"/>
              </a:ln>
              <a:solidFill>
                <a:schemeClr val="accent1"/>
              </a:solidFill>
            </a:endParaRPr>
          </a:p>
        </p:txBody>
      </p:sp>
      <p:sp>
        <p:nvSpPr>
          <p:cNvPr id="18" name="17 Rectángulo"/>
          <p:cNvSpPr/>
          <p:nvPr/>
        </p:nvSpPr>
        <p:spPr>
          <a:xfrm>
            <a:off x="5565080" y="3789040"/>
            <a:ext cx="3529360" cy="523220"/>
          </a:xfrm>
          <a:prstGeom prst="rect">
            <a:avLst/>
          </a:prstGeom>
          <a:noFill/>
          <a:ln>
            <a:noFill/>
          </a:ln>
        </p:spPr>
        <p:txBody>
          <a:bodyPr wrap="square" lIns="91440" tIns="45720" rIns="91440" bIns="45720">
            <a:spAutoFit/>
          </a:bodyPr>
          <a:lstStyle/>
          <a:p>
            <a:pPr algn="just"/>
            <a:r>
              <a:rPr lang="es-ES" sz="2800" b="1" dirty="0" smtClean="0">
                <a:ln w="18415" cmpd="sng">
                  <a:noFill/>
                  <a:prstDash val="solid"/>
                </a:ln>
                <a:solidFill>
                  <a:schemeClr val="accent1"/>
                </a:solidFill>
              </a:rPr>
              <a:t>EXPERIMENTAL</a:t>
            </a:r>
            <a:endParaRPr lang="es-ES" sz="2800" b="1" cap="none" spc="0" dirty="0">
              <a:ln w="18415" cmpd="sng">
                <a:noFill/>
                <a:prstDash val="solid"/>
              </a:ln>
              <a:solidFill>
                <a:schemeClr val="accent1"/>
              </a:solidFill>
            </a:endParaRPr>
          </a:p>
        </p:txBody>
      </p:sp>
      <p:sp>
        <p:nvSpPr>
          <p:cNvPr id="19" name="18 Rectángulo"/>
          <p:cNvSpPr/>
          <p:nvPr/>
        </p:nvSpPr>
        <p:spPr>
          <a:xfrm>
            <a:off x="5565080" y="4365104"/>
            <a:ext cx="3529360" cy="523220"/>
          </a:xfrm>
          <a:prstGeom prst="rect">
            <a:avLst/>
          </a:prstGeom>
          <a:noFill/>
          <a:ln>
            <a:noFill/>
          </a:ln>
        </p:spPr>
        <p:txBody>
          <a:bodyPr wrap="square" lIns="91440" tIns="45720" rIns="91440" bIns="45720">
            <a:spAutoFit/>
          </a:bodyPr>
          <a:lstStyle/>
          <a:p>
            <a:pPr algn="just"/>
            <a:r>
              <a:rPr lang="es-ES" sz="2800" b="1" dirty="0" smtClean="0">
                <a:ln w="18415" cmpd="sng">
                  <a:noFill/>
                  <a:prstDash val="solid"/>
                </a:ln>
                <a:solidFill>
                  <a:schemeClr val="accent1"/>
                </a:solidFill>
              </a:rPr>
              <a:t>SOCIETY AND LAW</a:t>
            </a:r>
            <a:endParaRPr lang="es-ES" sz="2800" b="1" cap="none" spc="0" dirty="0">
              <a:ln w="18415" cmpd="sng">
                <a:noFill/>
                <a:prstDash val="solid"/>
              </a:ln>
              <a:solidFill>
                <a:schemeClr val="accent1"/>
              </a:solidFill>
            </a:endParaRPr>
          </a:p>
        </p:txBody>
      </p:sp>
      <p:sp>
        <p:nvSpPr>
          <p:cNvPr id="20" name="19 Rectángulo"/>
          <p:cNvSpPr/>
          <p:nvPr/>
        </p:nvSpPr>
        <p:spPr>
          <a:xfrm>
            <a:off x="5565080" y="4958928"/>
            <a:ext cx="3529360" cy="523220"/>
          </a:xfrm>
          <a:prstGeom prst="rect">
            <a:avLst/>
          </a:prstGeom>
          <a:noFill/>
          <a:ln>
            <a:noFill/>
          </a:ln>
        </p:spPr>
        <p:txBody>
          <a:bodyPr wrap="square" lIns="91440" tIns="45720" rIns="91440" bIns="45720">
            <a:spAutoFit/>
          </a:bodyPr>
          <a:lstStyle/>
          <a:p>
            <a:pPr algn="just"/>
            <a:r>
              <a:rPr lang="es-ES" sz="2800" b="1" dirty="0" smtClean="0">
                <a:ln w="18415" cmpd="sng">
                  <a:noFill/>
                  <a:prstDash val="solid"/>
                </a:ln>
                <a:solidFill>
                  <a:schemeClr val="accent1"/>
                </a:solidFill>
              </a:rPr>
              <a:t>COMPUTER SCIENCE</a:t>
            </a:r>
            <a:endParaRPr lang="es-ES" sz="2800" b="1" cap="none" spc="0" dirty="0">
              <a:ln w="18415" cmpd="sng">
                <a:noFill/>
                <a:prstDash val="solid"/>
              </a:ln>
              <a:solidFill>
                <a:schemeClr val="accent1"/>
              </a:solidFill>
            </a:endParaRPr>
          </a:p>
        </p:txBody>
      </p:sp>
      <p:sp>
        <p:nvSpPr>
          <p:cNvPr id="21" name="20 Rectángulo"/>
          <p:cNvSpPr/>
          <p:nvPr/>
        </p:nvSpPr>
        <p:spPr>
          <a:xfrm>
            <a:off x="5579144" y="4098558"/>
            <a:ext cx="3529360" cy="338554"/>
          </a:xfrm>
          <a:prstGeom prst="rect">
            <a:avLst/>
          </a:prstGeom>
          <a:noFill/>
          <a:ln>
            <a:noFill/>
          </a:ln>
        </p:spPr>
        <p:txBody>
          <a:bodyPr wrap="square" lIns="91440" tIns="45720" rIns="91440" bIns="45720">
            <a:spAutoFit/>
          </a:bodyPr>
          <a:lstStyle/>
          <a:p>
            <a:pPr algn="just"/>
            <a:r>
              <a:rPr lang="es-ES" sz="1600" b="1" dirty="0" smtClean="0">
                <a:ln w="18415" cmpd="sng">
                  <a:noFill/>
                  <a:prstDash val="solid"/>
                </a:ln>
                <a:solidFill>
                  <a:schemeClr val="accent1"/>
                </a:solidFill>
              </a:rPr>
              <a:t>SCIENCES</a:t>
            </a:r>
            <a:endParaRPr lang="es-ES" sz="1600" b="1" cap="none" spc="0" dirty="0">
              <a:ln w="18415" cmpd="sng">
                <a:noFill/>
                <a:prstDash val="solid"/>
              </a:ln>
              <a:solidFill>
                <a:schemeClr val="accent1"/>
              </a:solidFill>
            </a:endParaRPr>
          </a:p>
        </p:txBody>
      </p:sp>
      <p:sp>
        <p:nvSpPr>
          <p:cNvPr id="22" name="21 Rectángulo"/>
          <p:cNvSpPr/>
          <p:nvPr/>
        </p:nvSpPr>
        <p:spPr>
          <a:xfrm>
            <a:off x="5579144" y="4674622"/>
            <a:ext cx="3529360" cy="338554"/>
          </a:xfrm>
          <a:prstGeom prst="rect">
            <a:avLst/>
          </a:prstGeom>
          <a:noFill/>
          <a:ln>
            <a:noFill/>
          </a:ln>
        </p:spPr>
        <p:txBody>
          <a:bodyPr wrap="square" lIns="91440" tIns="45720" rIns="91440" bIns="45720">
            <a:spAutoFit/>
          </a:bodyPr>
          <a:lstStyle/>
          <a:p>
            <a:pPr algn="just"/>
            <a:r>
              <a:rPr lang="es-ES" sz="1600" b="1" dirty="0" smtClean="0">
                <a:ln w="18415" cmpd="sng">
                  <a:noFill/>
                  <a:prstDash val="solid"/>
                </a:ln>
                <a:solidFill>
                  <a:schemeClr val="accent1"/>
                </a:solidFill>
              </a:rPr>
              <a:t>SCIENCES</a:t>
            </a:r>
            <a:endParaRPr lang="es-ES" sz="1600" b="1" cap="none" spc="0" dirty="0">
              <a:ln w="18415" cmpd="sng">
                <a:noFill/>
                <a:prstDash val="solid"/>
              </a:ln>
              <a:solidFill>
                <a:schemeClr val="accent1"/>
              </a:solidFill>
            </a:endParaRPr>
          </a:p>
        </p:txBody>
      </p:sp>
      <p:sp>
        <p:nvSpPr>
          <p:cNvPr id="23" name="22 Rectángulo"/>
          <p:cNvSpPr/>
          <p:nvPr/>
        </p:nvSpPr>
        <p:spPr>
          <a:xfrm>
            <a:off x="5565080" y="5301208"/>
            <a:ext cx="3529360" cy="338554"/>
          </a:xfrm>
          <a:prstGeom prst="rect">
            <a:avLst/>
          </a:prstGeom>
          <a:noFill/>
          <a:ln>
            <a:noFill/>
          </a:ln>
        </p:spPr>
        <p:txBody>
          <a:bodyPr wrap="square" lIns="91440" tIns="45720" rIns="91440" bIns="45720">
            <a:spAutoFit/>
          </a:bodyPr>
          <a:lstStyle/>
          <a:p>
            <a:pPr algn="just"/>
            <a:r>
              <a:rPr lang="es-ES" sz="1600" b="1" dirty="0" smtClean="0">
                <a:ln w="18415" cmpd="sng">
                  <a:noFill/>
                  <a:prstDash val="solid"/>
                </a:ln>
                <a:solidFill>
                  <a:schemeClr val="accent1"/>
                </a:solidFill>
              </a:rPr>
              <a:t>IMAGE AND SOUND</a:t>
            </a:r>
            <a:endParaRPr lang="es-ES" sz="1600" b="1" cap="none" spc="0" dirty="0">
              <a:ln w="18415" cmpd="sng">
                <a:noFill/>
                <a:prstDash val="solid"/>
              </a:ln>
              <a:solidFill>
                <a:schemeClr val="accent1"/>
              </a:solidFill>
            </a:endParaRPr>
          </a:p>
        </p:txBody>
      </p:sp>
      <p:sp>
        <p:nvSpPr>
          <p:cNvPr id="24" name="23 Rectángulo"/>
          <p:cNvSpPr/>
          <p:nvPr/>
        </p:nvSpPr>
        <p:spPr>
          <a:xfrm>
            <a:off x="5565080" y="5589240"/>
            <a:ext cx="3529360" cy="523220"/>
          </a:xfrm>
          <a:prstGeom prst="rect">
            <a:avLst/>
          </a:prstGeom>
          <a:noFill/>
          <a:ln>
            <a:noFill/>
          </a:ln>
        </p:spPr>
        <p:txBody>
          <a:bodyPr wrap="square" lIns="91440" tIns="45720" rIns="91440" bIns="45720">
            <a:spAutoFit/>
          </a:bodyPr>
          <a:lstStyle/>
          <a:p>
            <a:pPr algn="just"/>
            <a:r>
              <a:rPr lang="es-ES" sz="2800" b="1" dirty="0" smtClean="0">
                <a:ln w="18415" cmpd="sng">
                  <a:noFill/>
                  <a:prstDash val="solid"/>
                </a:ln>
                <a:solidFill>
                  <a:schemeClr val="accent1"/>
                </a:solidFill>
              </a:rPr>
              <a:t>HUMANITIES</a:t>
            </a:r>
            <a:endParaRPr lang="es-ES" sz="2800" b="1" cap="none" spc="0" dirty="0">
              <a:ln w="18415" cmpd="sng">
                <a:noFill/>
                <a:prstDash val="solid"/>
              </a:ln>
              <a:solidFill>
                <a:schemeClr val="accent1"/>
              </a:solidFill>
            </a:endParaRPr>
          </a:p>
        </p:txBody>
      </p:sp>
      <p:sp>
        <p:nvSpPr>
          <p:cNvPr id="26" name="25 Rectángulo"/>
          <p:cNvSpPr/>
          <p:nvPr/>
        </p:nvSpPr>
        <p:spPr>
          <a:xfrm>
            <a:off x="5579144" y="6001658"/>
            <a:ext cx="3529360" cy="523220"/>
          </a:xfrm>
          <a:prstGeom prst="rect">
            <a:avLst/>
          </a:prstGeom>
          <a:noFill/>
          <a:ln>
            <a:noFill/>
          </a:ln>
        </p:spPr>
        <p:txBody>
          <a:bodyPr wrap="square" lIns="91440" tIns="45720" rIns="91440" bIns="45720">
            <a:spAutoFit/>
          </a:bodyPr>
          <a:lstStyle/>
          <a:p>
            <a:pPr algn="just"/>
            <a:r>
              <a:rPr lang="es-ES" sz="2800" b="1" dirty="0" smtClean="0">
                <a:ln w="18415" cmpd="sng">
                  <a:noFill/>
                  <a:prstDash val="solid"/>
                </a:ln>
                <a:solidFill>
                  <a:schemeClr val="accent1"/>
                </a:solidFill>
              </a:rPr>
              <a:t>HEALTH</a:t>
            </a:r>
            <a:endParaRPr lang="es-ES" sz="2800" b="1" cap="none" spc="0" dirty="0">
              <a:ln w="18415" cmpd="sng">
                <a:noFill/>
                <a:prstDash val="solid"/>
              </a:ln>
              <a:solidFill>
                <a:schemeClr val="accent1"/>
              </a:solidFill>
            </a:endParaRPr>
          </a:p>
        </p:txBody>
      </p:sp>
      <p:sp>
        <p:nvSpPr>
          <p:cNvPr id="27" name="26 Rectángulo"/>
          <p:cNvSpPr/>
          <p:nvPr/>
        </p:nvSpPr>
        <p:spPr>
          <a:xfrm>
            <a:off x="5579144" y="6343938"/>
            <a:ext cx="3529360" cy="338554"/>
          </a:xfrm>
          <a:prstGeom prst="rect">
            <a:avLst/>
          </a:prstGeom>
          <a:noFill/>
          <a:ln>
            <a:noFill/>
          </a:ln>
        </p:spPr>
        <p:txBody>
          <a:bodyPr wrap="square" lIns="91440" tIns="45720" rIns="91440" bIns="45720">
            <a:spAutoFit/>
          </a:bodyPr>
          <a:lstStyle/>
          <a:p>
            <a:pPr algn="just"/>
            <a:r>
              <a:rPr lang="es-ES" sz="1600" b="1" dirty="0" smtClean="0">
                <a:ln w="18415" cmpd="sng">
                  <a:noFill/>
                  <a:prstDash val="solid"/>
                </a:ln>
                <a:solidFill>
                  <a:schemeClr val="accent1"/>
                </a:solidFill>
              </a:rPr>
              <a:t>AND SOCIAL ACTION</a:t>
            </a:r>
            <a:endParaRPr lang="es-ES" sz="1600" b="1" cap="none" spc="0" dirty="0">
              <a:ln w="18415" cmpd="sng">
                <a:noFill/>
                <a:prstDash val="solid"/>
              </a:ln>
              <a:solidFill>
                <a:schemeClr val="accent1"/>
              </a:solidFill>
            </a:endParaRPr>
          </a:p>
        </p:txBody>
      </p:sp>
      <p:sp>
        <p:nvSpPr>
          <p:cNvPr id="29" name="28 Rectángulo"/>
          <p:cNvSpPr/>
          <p:nvPr/>
        </p:nvSpPr>
        <p:spPr>
          <a:xfrm rot="16200000">
            <a:off x="3870112" y="5101321"/>
            <a:ext cx="3024000" cy="400110"/>
          </a:xfrm>
          <a:prstGeom prst="rect">
            <a:avLst/>
          </a:prstGeom>
          <a:solidFill>
            <a:schemeClr val="accent1"/>
          </a:solidFill>
          <a:ln>
            <a:noFill/>
          </a:ln>
        </p:spPr>
        <p:txBody>
          <a:bodyPr wrap="square" lIns="91440" tIns="45720" rIns="91440" bIns="45720">
            <a:spAutoFit/>
          </a:bodyPr>
          <a:lstStyle/>
          <a:p>
            <a:pPr algn="ctr"/>
            <a:r>
              <a:rPr lang="es-ES" sz="2000" b="1" dirty="0" smtClean="0">
                <a:ln w="18415" cmpd="sng">
                  <a:noFill/>
                  <a:prstDash val="solid"/>
                </a:ln>
                <a:solidFill>
                  <a:schemeClr val="bg1"/>
                </a:solidFill>
              </a:rPr>
              <a:t>AREAS OF KNOWLEDGE</a:t>
            </a:r>
            <a:endParaRPr lang="es-ES" sz="2000" b="1" cap="none" spc="0" dirty="0">
              <a:ln w="18415" cmpd="sng">
                <a:noFill/>
                <a:prstDash val="solid"/>
              </a:ln>
              <a:solidFill>
                <a:schemeClr val="bg1"/>
              </a:solidFill>
            </a:endParaRPr>
          </a:p>
        </p:txBody>
      </p:sp>
      <p:sp>
        <p:nvSpPr>
          <p:cNvPr id="25" name="24 Rectángulo"/>
          <p:cNvSpPr/>
          <p:nvPr/>
        </p:nvSpPr>
        <p:spPr>
          <a:xfrm>
            <a:off x="107504" y="3870000"/>
            <a:ext cx="2491666" cy="461665"/>
          </a:xfrm>
          <a:prstGeom prst="rect">
            <a:avLst/>
          </a:prstGeom>
          <a:noFill/>
          <a:ln>
            <a:noFill/>
          </a:ln>
        </p:spPr>
        <p:txBody>
          <a:bodyPr wrap="square" lIns="91440" tIns="45720" rIns="91440" bIns="45720">
            <a:spAutoFit/>
          </a:bodyPr>
          <a:lstStyle/>
          <a:p>
            <a:pPr algn="just"/>
            <a:r>
              <a:rPr lang="es-ES" sz="2400" spc="550" dirty="0" smtClean="0">
                <a:ln w="18415" cmpd="sng">
                  <a:noFill/>
                  <a:prstDash val="solid"/>
                </a:ln>
                <a:solidFill>
                  <a:schemeClr val="accent1"/>
                </a:solidFill>
              </a:rPr>
              <a:t>PERMANENT</a:t>
            </a:r>
            <a:endParaRPr lang="es-ES" sz="2400" cap="none" spc="550" dirty="0">
              <a:ln w="18415" cmpd="sng">
                <a:noFill/>
                <a:prstDash val="solid"/>
              </a:ln>
              <a:solidFill>
                <a:schemeClr val="accent1"/>
              </a:solidFill>
            </a:endParaRPr>
          </a:p>
        </p:txBody>
      </p:sp>
      <p:sp>
        <p:nvSpPr>
          <p:cNvPr id="30" name="29 Rectángulo"/>
          <p:cNvSpPr/>
          <p:nvPr/>
        </p:nvSpPr>
        <p:spPr>
          <a:xfrm>
            <a:off x="2339752" y="3801234"/>
            <a:ext cx="2685256" cy="707886"/>
          </a:xfrm>
          <a:prstGeom prst="rect">
            <a:avLst/>
          </a:prstGeom>
          <a:noFill/>
          <a:ln>
            <a:noFill/>
          </a:ln>
        </p:spPr>
        <p:txBody>
          <a:bodyPr wrap="square" lIns="91440" tIns="45720" rIns="91440" bIns="45720">
            <a:spAutoFit/>
          </a:bodyPr>
          <a:lstStyle/>
          <a:p>
            <a:pPr algn="just"/>
            <a:r>
              <a:rPr lang="es-ES" sz="4000" b="1" dirty="0" smtClean="0">
                <a:ln w="18415" cmpd="sng">
                  <a:noFill/>
                  <a:prstDash val="solid"/>
                </a:ln>
                <a:solidFill>
                  <a:schemeClr val="accent1"/>
                </a:solidFill>
              </a:rPr>
              <a:t>EDUCATION</a:t>
            </a:r>
            <a:endParaRPr lang="es-ES" sz="4000" b="1" cap="none" dirty="0">
              <a:ln w="18415" cmpd="sng">
                <a:noFill/>
                <a:prstDash val="solid"/>
              </a:ln>
              <a:solidFill>
                <a:schemeClr val="accent1"/>
              </a:solidFill>
            </a:endParaRPr>
          </a:p>
        </p:txBody>
      </p:sp>
      <p:sp>
        <p:nvSpPr>
          <p:cNvPr id="31" name="30 Rectángulo"/>
          <p:cNvSpPr/>
          <p:nvPr/>
        </p:nvSpPr>
        <p:spPr>
          <a:xfrm>
            <a:off x="2374304" y="4437112"/>
            <a:ext cx="2650704" cy="461665"/>
          </a:xfrm>
          <a:prstGeom prst="rect">
            <a:avLst/>
          </a:prstGeom>
          <a:noFill/>
          <a:ln>
            <a:noFill/>
          </a:ln>
        </p:spPr>
        <p:txBody>
          <a:bodyPr wrap="square" lIns="91440" tIns="45720" rIns="91440" bIns="45720">
            <a:spAutoFit/>
          </a:bodyPr>
          <a:lstStyle/>
          <a:p>
            <a:pPr algn="just"/>
            <a:r>
              <a:rPr lang="es-ES" sz="2400" spc="680" dirty="0" smtClean="0">
                <a:ln w="18415" cmpd="sng">
                  <a:noFill/>
                  <a:prstDash val="solid"/>
                </a:ln>
                <a:solidFill>
                  <a:schemeClr val="accent1"/>
                </a:solidFill>
              </a:rPr>
              <a:t>CITIZENSHIP</a:t>
            </a:r>
            <a:endParaRPr lang="es-ES" sz="2400" cap="none" spc="680" dirty="0">
              <a:ln w="18415" cmpd="sng">
                <a:noFill/>
                <a:prstDash val="solid"/>
              </a:ln>
              <a:solidFill>
                <a:schemeClr val="accent1"/>
              </a:solidFill>
            </a:endParaRPr>
          </a:p>
        </p:txBody>
      </p:sp>
      <p:sp>
        <p:nvSpPr>
          <p:cNvPr id="32" name="31 Rectángulo"/>
          <p:cNvSpPr/>
          <p:nvPr/>
        </p:nvSpPr>
        <p:spPr>
          <a:xfrm>
            <a:off x="179512" y="4221088"/>
            <a:ext cx="2952328" cy="769441"/>
          </a:xfrm>
          <a:prstGeom prst="rect">
            <a:avLst/>
          </a:prstGeom>
          <a:noFill/>
          <a:ln>
            <a:noFill/>
          </a:ln>
        </p:spPr>
        <p:txBody>
          <a:bodyPr wrap="square" lIns="91440" tIns="45720" rIns="91440" bIns="45720">
            <a:spAutoFit/>
          </a:bodyPr>
          <a:lstStyle/>
          <a:p>
            <a:pPr algn="just"/>
            <a:r>
              <a:rPr lang="es-ES" sz="4400" b="1" spc="600" dirty="0" smtClean="0">
                <a:ln w="18415" cmpd="sng">
                  <a:noFill/>
                  <a:prstDash val="solid"/>
                </a:ln>
                <a:solidFill>
                  <a:schemeClr val="accent1"/>
                </a:solidFill>
              </a:rPr>
              <a:t>ACTIVE</a:t>
            </a:r>
            <a:endParaRPr lang="es-ES" sz="3800" b="1" cap="none" spc="600" dirty="0">
              <a:ln w="18415" cmpd="sng">
                <a:noFill/>
                <a:prstDash val="solid"/>
              </a:ln>
              <a:solidFill>
                <a:schemeClr val="accent1"/>
              </a:solidFill>
            </a:endParaRPr>
          </a:p>
        </p:txBody>
      </p:sp>
      <p:cxnSp>
        <p:nvCxnSpPr>
          <p:cNvPr id="3" name="2 Conector angular"/>
          <p:cNvCxnSpPr/>
          <p:nvPr/>
        </p:nvCxnSpPr>
        <p:spPr>
          <a:xfrm rot="10800000">
            <a:off x="266300" y="4312265"/>
            <a:ext cx="4665741" cy="147483"/>
          </a:xfrm>
          <a:prstGeom prst="bentConnector3">
            <a:avLst>
              <a:gd name="adj1" fmla="val 54491"/>
            </a:avLst>
          </a:prstGeom>
          <a:ln w="76200"/>
        </p:spPr>
        <p:style>
          <a:lnRef idx="1">
            <a:schemeClr val="accent1"/>
          </a:lnRef>
          <a:fillRef idx="0">
            <a:schemeClr val="accent1"/>
          </a:fillRef>
          <a:effectRef idx="0">
            <a:schemeClr val="accent1"/>
          </a:effectRef>
          <a:fontRef idx="minor">
            <a:schemeClr val="tx1"/>
          </a:fontRef>
        </p:style>
      </p:cxnSp>
      <p:cxnSp>
        <p:nvCxnSpPr>
          <p:cNvPr id="39" name="38 Conector angular"/>
          <p:cNvCxnSpPr>
            <a:stCxn id="37" idx="4"/>
            <a:endCxn id="9" idx="2"/>
          </p:cNvCxnSpPr>
          <p:nvPr/>
        </p:nvCxnSpPr>
        <p:spPr>
          <a:xfrm rot="16200000" flipH="1">
            <a:off x="2878894" y="2737376"/>
            <a:ext cx="756096" cy="411087"/>
          </a:xfrm>
          <a:prstGeom prst="bentConnector2">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8" name="AutoShape 10"/>
          <p:cNvSpPr>
            <a:spLocks noChangeArrowheads="1"/>
          </p:cNvSpPr>
          <p:nvPr>
            <p:custDataLst>
              <p:tags r:id="rId3"/>
            </p:custDataLst>
          </p:nvPr>
        </p:nvSpPr>
        <p:spPr bwMode="invGray">
          <a:xfrm>
            <a:off x="4139960" y="2636912"/>
            <a:ext cx="4608512" cy="360000"/>
          </a:xfrm>
          <a:prstGeom prst="round2DiagRect">
            <a:avLst/>
          </a:prstGeom>
          <a:solidFill>
            <a:schemeClr val="accent1"/>
          </a:solidFill>
          <a:ln w="12700">
            <a:solidFill>
              <a:schemeClr val="tx2"/>
            </a:solidFill>
            <a:round/>
            <a:headEnd/>
            <a:tailEnd/>
          </a:ln>
          <a:effectLst>
            <a:outerShdw blurRad="50800" dist="38100" dir="2700000" algn="tl" rotWithShape="0">
              <a:prstClr val="black">
                <a:alpha val="40000"/>
              </a:prstClr>
            </a:outerShdw>
          </a:effectLst>
        </p:spPr>
        <p:txBody>
          <a:bodyPr wrap="square" lIns="45720" rIns="45720" anchor="ctr">
            <a:noAutofit/>
          </a:bodyPr>
          <a:lstStyle/>
          <a:p>
            <a:pPr algn="r">
              <a:defRPr lang="es-ES"/>
            </a:pPr>
            <a:r>
              <a:rPr lang="es-ES" sz="2000" dirty="0" err="1" smtClean="0">
                <a:solidFill>
                  <a:schemeClr val="bg1"/>
                </a:solidFill>
                <a:latin typeface="Segoe Semibold" pitchFamily="34" charset="0"/>
              </a:rPr>
              <a:t>Autonomous</a:t>
            </a:r>
            <a:r>
              <a:rPr lang="es-ES" sz="2000" dirty="0" smtClean="0">
                <a:solidFill>
                  <a:schemeClr val="bg1"/>
                </a:solidFill>
                <a:latin typeface="Segoe Semibold" pitchFamily="34" charset="0"/>
              </a:rPr>
              <a:t> </a:t>
            </a:r>
            <a:r>
              <a:rPr lang="es-ES" sz="2000" dirty="0" err="1" smtClean="0">
                <a:solidFill>
                  <a:schemeClr val="bg1"/>
                </a:solidFill>
                <a:latin typeface="Segoe Semibold" pitchFamily="34" charset="0"/>
              </a:rPr>
              <a:t>development</a:t>
            </a:r>
            <a:endParaRPr lang="es-ES" sz="2000" dirty="0">
              <a:solidFill>
                <a:schemeClr val="bg1"/>
              </a:solidFill>
            </a:endParaRPr>
          </a:p>
        </p:txBody>
      </p:sp>
      <p:cxnSp>
        <p:nvCxnSpPr>
          <p:cNvPr id="40" name="39 Conector angular"/>
          <p:cNvCxnSpPr>
            <a:stCxn id="36" idx="4"/>
            <a:endCxn id="38" idx="2"/>
          </p:cNvCxnSpPr>
          <p:nvPr/>
        </p:nvCxnSpPr>
        <p:spPr>
          <a:xfrm rot="16200000" flipH="1">
            <a:off x="3589682" y="2266634"/>
            <a:ext cx="756064" cy="344491"/>
          </a:xfrm>
          <a:prstGeom prst="bentConnector2">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6" name="35 Elipse"/>
          <p:cNvSpPr/>
          <p:nvPr/>
        </p:nvSpPr>
        <p:spPr>
          <a:xfrm>
            <a:off x="3651469" y="1772848"/>
            <a:ext cx="288000" cy="288000"/>
          </a:xfrm>
          <a:prstGeom prst="ellipse">
            <a:avLst/>
          </a:prstGeom>
          <a:ln>
            <a:noFill/>
          </a:ln>
          <a:effectLst>
            <a:outerShdw blurRad="228600" dist="50800" dir="8940000" algn="ctr">
              <a:srgbClr val="000000">
                <a:alpha val="31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36 Elipse"/>
          <p:cNvSpPr/>
          <p:nvPr/>
        </p:nvSpPr>
        <p:spPr>
          <a:xfrm>
            <a:off x="2907399" y="2276872"/>
            <a:ext cx="288000" cy="288000"/>
          </a:xfrm>
          <a:prstGeom prst="ellipse">
            <a:avLst/>
          </a:prstGeom>
          <a:ln>
            <a:noFill/>
          </a:ln>
          <a:effectLst>
            <a:outerShdw blurRad="228600" dist="50800" dir="8940000" algn="ctr">
              <a:srgbClr val="000000">
                <a:alpha val="31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utoShape 10"/>
          <p:cNvSpPr>
            <a:spLocks noChangeArrowheads="1"/>
          </p:cNvSpPr>
          <p:nvPr>
            <p:custDataLst>
              <p:tags r:id="rId4"/>
            </p:custDataLst>
          </p:nvPr>
        </p:nvSpPr>
        <p:spPr bwMode="invGray">
          <a:xfrm>
            <a:off x="5025008" y="2132856"/>
            <a:ext cx="3723464" cy="360000"/>
          </a:xfrm>
          <a:prstGeom prst="round2DiagRect">
            <a:avLst/>
          </a:prstGeom>
          <a:solidFill>
            <a:schemeClr val="accent1"/>
          </a:solidFill>
          <a:ln w="12700">
            <a:solidFill>
              <a:schemeClr val="tx2"/>
            </a:solidFill>
            <a:round/>
            <a:headEnd/>
            <a:tailEnd/>
          </a:ln>
          <a:effectLst>
            <a:outerShdw blurRad="50800" dist="38100" dir="2700000" algn="tl" rotWithShape="0">
              <a:prstClr val="black">
                <a:alpha val="40000"/>
              </a:prstClr>
            </a:outerShdw>
          </a:effectLst>
        </p:spPr>
        <p:txBody>
          <a:bodyPr wrap="square" lIns="45720" rIns="45720" anchor="ctr">
            <a:noAutofit/>
          </a:bodyPr>
          <a:lstStyle/>
          <a:p>
            <a:pPr algn="r">
              <a:defRPr lang="es-ES"/>
            </a:pPr>
            <a:r>
              <a:rPr lang="es-ES" sz="2000" dirty="0" err="1" smtClean="0">
                <a:solidFill>
                  <a:schemeClr val="bg1"/>
                </a:solidFill>
                <a:latin typeface="Segoe Semibold" pitchFamily="34" charset="0"/>
              </a:rPr>
              <a:t>Investigation</a:t>
            </a:r>
            <a:endParaRPr lang="es-ES" sz="2000" dirty="0">
              <a:solidFill>
                <a:schemeClr val="bg1"/>
              </a:solidFill>
            </a:endParaRPr>
          </a:p>
        </p:txBody>
      </p:sp>
      <p:cxnSp>
        <p:nvCxnSpPr>
          <p:cNvPr id="42" name="41 Conector angular"/>
          <p:cNvCxnSpPr>
            <a:endCxn id="41" idx="2"/>
          </p:cNvCxnSpPr>
          <p:nvPr/>
        </p:nvCxnSpPr>
        <p:spPr>
          <a:xfrm rot="16200000" flipH="1">
            <a:off x="4326385" y="1614233"/>
            <a:ext cx="886534" cy="510711"/>
          </a:xfrm>
          <a:prstGeom prst="bentConnector2">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5" name="34 Elipse"/>
          <p:cNvSpPr/>
          <p:nvPr/>
        </p:nvSpPr>
        <p:spPr>
          <a:xfrm>
            <a:off x="4370297" y="1354386"/>
            <a:ext cx="288000" cy="288000"/>
          </a:xfrm>
          <a:prstGeom prst="ellipse">
            <a:avLst/>
          </a:prstGeom>
          <a:ln>
            <a:noFill/>
          </a:ln>
          <a:effectLst>
            <a:outerShdw blurRad="228600" dist="50800" dir="8940000" algn="ctr">
              <a:srgbClr val="000000">
                <a:alpha val="31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utoShape 10"/>
          <p:cNvSpPr>
            <a:spLocks noChangeArrowheads="1"/>
          </p:cNvSpPr>
          <p:nvPr>
            <p:custDataLst>
              <p:tags r:id="rId5"/>
            </p:custDataLst>
          </p:nvPr>
        </p:nvSpPr>
        <p:spPr bwMode="invGray">
          <a:xfrm>
            <a:off x="5579144" y="1628800"/>
            <a:ext cx="3169328" cy="360000"/>
          </a:xfrm>
          <a:prstGeom prst="round2DiagRect">
            <a:avLst/>
          </a:prstGeom>
          <a:solidFill>
            <a:schemeClr val="accent1"/>
          </a:solidFill>
          <a:ln w="12700">
            <a:solidFill>
              <a:schemeClr val="tx2"/>
            </a:solidFill>
            <a:round/>
            <a:headEnd/>
            <a:tailEnd/>
          </a:ln>
          <a:effectLst>
            <a:outerShdw blurRad="50800" dist="38100" dir="2700000" algn="tl" rotWithShape="0">
              <a:prstClr val="black">
                <a:alpha val="40000"/>
              </a:prstClr>
            </a:outerShdw>
          </a:effectLst>
        </p:spPr>
        <p:txBody>
          <a:bodyPr wrap="square" lIns="45720" rIns="45720" anchor="ctr">
            <a:noAutofit/>
          </a:bodyPr>
          <a:lstStyle/>
          <a:p>
            <a:pPr algn="r">
              <a:defRPr lang="es-ES"/>
            </a:pPr>
            <a:r>
              <a:rPr lang="es-ES" sz="2000" dirty="0" err="1" smtClean="0">
                <a:solidFill>
                  <a:schemeClr val="bg1"/>
                </a:solidFill>
                <a:latin typeface="Segoe Semibold" pitchFamily="34" charset="0"/>
              </a:rPr>
              <a:t>Teaching</a:t>
            </a:r>
            <a:endParaRPr lang="es-ES" sz="2000" dirty="0">
              <a:solidFill>
                <a:schemeClr val="bg1"/>
              </a:solidFill>
            </a:endParaRPr>
          </a:p>
        </p:txBody>
      </p:sp>
      <p:cxnSp>
        <p:nvCxnSpPr>
          <p:cNvPr id="44" name="43 Conector angular"/>
          <p:cNvCxnSpPr>
            <a:stCxn id="45" idx="4"/>
            <a:endCxn id="43" idx="2"/>
          </p:cNvCxnSpPr>
          <p:nvPr/>
        </p:nvCxnSpPr>
        <p:spPr>
          <a:xfrm rot="16200000" flipH="1">
            <a:off x="5220011" y="1449667"/>
            <a:ext cx="520244" cy="198022"/>
          </a:xfrm>
          <a:prstGeom prst="bentConnector2">
            <a:avLst/>
          </a:prstGeom>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5" name="44 Elipse"/>
          <p:cNvSpPr/>
          <p:nvPr/>
        </p:nvSpPr>
        <p:spPr>
          <a:xfrm>
            <a:off x="5237122" y="1000556"/>
            <a:ext cx="288000" cy="288000"/>
          </a:xfrm>
          <a:prstGeom prst="ellipse">
            <a:avLst/>
          </a:prstGeom>
          <a:ln>
            <a:noFill/>
          </a:ln>
          <a:effectLst>
            <a:outerShdw blurRad="228600" dist="50800" dir="8940000" algn="ctr">
              <a:srgbClr val="000000">
                <a:alpha val="31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58935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683568" y="0"/>
            <a:ext cx="8352928" cy="720000"/>
          </a:xfrm>
        </p:spPr>
        <p:txBody>
          <a:bodyPr>
            <a:noAutofit/>
          </a:bodyPr>
          <a:lstStyle/>
          <a:p>
            <a:pPr algn="ctr"/>
            <a:r>
              <a:rPr lang="es-ES" sz="2800" b="1" dirty="0" smtClean="0">
                <a:solidFill>
                  <a:srgbClr val="0070C0"/>
                </a:solidFill>
              </a:rPr>
              <a:t>OBJECTIVES</a:t>
            </a:r>
            <a:endParaRPr lang="es-ES" sz="2800" b="1" dirty="0">
              <a:solidFill>
                <a:srgbClr val="0070C0"/>
              </a:solidFill>
            </a:endParaRPr>
          </a:p>
        </p:txBody>
      </p:sp>
      <p:sp>
        <p:nvSpPr>
          <p:cNvPr id="5" name="Content Placeholder 4"/>
          <p:cNvSpPr>
            <a:spLocks noGrp="1"/>
          </p:cNvSpPr>
          <p:nvPr>
            <p:ph idx="1"/>
            <p:custDataLst>
              <p:tags r:id="rId3"/>
            </p:custDataLst>
          </p:nvPr>
        </p:nvSpPr>
        <p:spPr>
          <a:xfrm>
            <a:off x="762000" y="692696"/>
            <a:ext cx="8202488" cy="5544616"/>
          </a:xfrm>
        </p:spPr>
        <p:txBody>
          <a:bodyPr>
            <a:normAutofit/>
          </a:bodyPr>
          <a:lstStyle/>
          <a:p>
            <a:pPr algn="just"/>
            <a:r>
              <a:rPr lang="es-ES" sz="2200" dirty="0" err="1" smtClean="0"/>
              <a:t>Scientific</a:t>
            </a:r>
            <a:r>
              <a:rPr lang="es-ES" sz="2200" dirty="0" smtClean="0"/>
              <a:t>, cultural and social </a:t>
            </a:r>
            <a:r>
              <a:rPr lang="es-ES" sz="2200" dirty="0" err="1" smtClean="0"/>
              <a:t>programme</a:t>
            </a:r>
            <a:r>
              <a:rPr lang="es-ES" sz="2200" dirty="0" smtClean="0"/>
              <a:t> of </a:t>
            </a:r>
            <a:r>
              <a:rPr lang="es-ES" sz="2200" dirty="0" err="1" smtClean="0"/>
              <a:t>the</a:t>
            </a:r>
            <a:r>
              <a:rPr lang="es-ES" sz="2200" dirty="0" smtClean="0"/>
              <a:t> </a:t>
            </a:r>
            <a:r>
              <a:rPr lang="es-ES" sz="2200" dirty="0" err="1" smtClean="0"/>
              <a:t>university</a:t>
            </a:r>
            <a:r>
              <a:rPr lang="es-ES" sz="2200" dirty="0" smtClean="0"/>
              <a:t> of alicante</a:t>
            </a:r>
          </a:p>
          <a:p>
            <a:pPr algn="just"/>
            <a:r>
              <a:rPr lang="es-ES" sz="2200" dirty="0" err="1" smtClean="0"/>
              <a:t>Promoting</a:t>
            </a:r>
            <a:r>
              <a:rPr lang="es-ES" sz="2200" dirty="0" smtClean="0"/>
              <a:t> </a:t>
            </a:r>
            <a:r>
              <a:rPr lang="es-ES" sz="2200" dirty="0" err="1" smtClean="0"/>
              <a:t>science</a:t>
            </a:r>
            <a:r>
              <a:rPr lang="es-ES" sz="2200" dirty="0" smtClean="0"/>
              <a:t>, culture and </a:t>
            </a:r>
            <a:r>
              <a:rPr lang="es-ES" sz="2200" dirty="0" err="1" smtClean="0"/>
              <a:t>intergenerational</a:t>
            </a:r>
            <a:r>
              <a:rPr lang="es-ES" sz="2200" dirty="0" smtClean="0"/>
              <a:t> </a:t>
            </a:r>
            <a:r>
              <a:rPr lang="es-ES" sz="2200" dirty="0" err="1" smtClean="0"/>
              <a:t>relationships</a:t>
            </a:r>
            <a:r>
              <a:rPr lang="es-ES" sz="2200" dirty="0" smtClean="0"/>
              <a:t>.</a:t>
            </a:r>
          </a:p>
          <a:p>
            <a:pPr algn="just"/>
            <a:r>
              <a:rPr lang="es-ES" sz="2200" dirty="0" err="1" smtClean="0"/>
              <a:t>Integrating</a:t>
            </a:r>
            <a:r>
              <a:rPr lang="es-ES" sz="2200" dirty="0" smtClean="0"/>
              <a:t> seniors in </a:t>
            </a:r>
            <a:r>
              <a:rPr lang="es-ES" sz="2200" dirty="0" err="1" smtClean="0"/>
              <a:t>order</a:t>
            </a:r>
            <a:r>
              <a:rPr lang="es-ES" sz="2200" dirty="0" smtClean="0"/>
              <a:t> to </a:t>
            </a:r>
            <a:r>
              <a:rPr lang="es-ES" sz="2200" dirty="0" err="1" smtClean="0"/>
              <a:t>achieve</a:t>
            </a:r>
            <a:r>
              <a:rPr lang="es-ES" sz="2200" dirty="0" smtClean="0"/>
              <a:t>	</a:t>
            </a:r>
            <a:r>
              <a:rPr lang="es-ES" sz="2200" dirty="0" err="1" smtClean="0"/>
              <a:t>better</a:t>
            </a:r>
            <a:r>
              <a:rPr lang="es-ES" sz="2200" dirty="0" smtClean="0"/>
              <a:t> social </a:t>
            </a:r>
            <a:r>
              <a:rPr lang="es-ES" sz="2200" dirty="0" err="1" smtClean="0"/>
              <a:t>social</a:t>
            </a:r>
            <a:r>
              <a:rPr lang="es-ES" sz="2200" dirty="0" smtClean="0"/>
              <a:t> </a:t>
            </a:r>
            <a:r>
              <a:rPr lang="es-ES" sz="2200" dirty="0" err="1" smtClean="0"/>
              <a:t>cohesion</a:t>
            </a:r>
            <a:r>
              <a:rPr lang="es-ES" sz="2200" dirty="0" smtClean="0"/>
              <a:t> and </a:t>
            </a:r>
            <a:r>
              <a:rPr lang="es-ES" sz="2200" dirty="0" err="1" smtClean="0"/>
              <a:t>solidarity</a:t>
            </a:r>
            <a:r>
              <a:rPr lang="es-ES" sz="2200" dirty="0" smtClean="0"/>
              <a:t> </a:t>
            </a:r>
            <a:r>
              <a:rPr lang="es-ES" sz="2200" dirty="0" err="1" smtClean="0"/>
              <a:t>levels</a:t>
            </a:r>
            <a:r>
              <a:rPr lang="es-ES" sz="2200" dirty="0" smtClean="0"/>
              <a:t>.</a:t>
            </a:r>
          </a:p>
          <a:p>
            <a:pPr algn="just"/>
            <a:r>
              <a:rPr lang="es-ES" sz="2200" dirty="0" err="1" smtClean="0"/>
              <a:t>Improving</a:t>
            </a:r>
            <a:r>
              <a:rPr lang="es-ES" sz="2200" dirty="0" smtClean="0"/>
              <a:t> </a:t>
            </a:r>
            <a:r>
              <a:rPr lang="es-ES" sz="2200" dirty="0" err="1" smtClean="0"/>
              <a:t>the</a:t>
            </a:r>
            <a:r>
              <a:rPr lang="es-ES" sz="2200" dirty="0" smtClean="0"/>
              <a:t> </a:t>
            </a:r>
            <a:r>
              <a:rPr lang="es-ES" sz="2200" dirty="0" err="1" smtClean="0"/>
              <a:t>older</a:t>
            </a:r>
            <a:r>
              <a:rPr lang="es-ES" sz="2200" dirty="0" smtClean="0"/>
              <a:t> </a:t>
            </a:r>
            <a:r>
              <a:rPr lang="es-ES" sz="2200" dirty="0" err="1" smtClean="0"/>
              <a:t>generation’s</a:t>
            </a:r>
            <a:r>
              <a:rPr lang="es-ES" sz="2200" dirty="0" smtClean="0"/>
              <a:t> </a:t>
            </a:r>
            <a:r>
              <a:rPr lang="es-ES" sz="2200" dirty="0" err="1" smtClean="0"/>
              <a:t>quality</a:t>
            </a:r>
            <a:r>
              <a:rPr lang="es-ES" sz="2200" dirty="0" smtClean="0"/>
              <a:t> of </a:t>
            </a:r>
            <a:r>
              <a:rPr lang="es-ES" sz="2200" dirty="0" err="1" smtClean="0"/>
              <a:t>life</a:t>
            </a:r>
            <a:r>
              <a:rPr lang="es-ES" sz="2200" dirty="0" smtClean="0"/>
              <a:t>.</a:t>
            </a:r>
          </a:p>
          <a:p>
            <a:pPr marL="2241550" lvl="5" algn="just"/>
            <a:r>
              <a:rPr lang="es-ES" sz="2200" dirty="0" err="1" smtClean="0"/>
              <a:t>Encouraging</a:t>
            </a:r>
            <a:r>
              <a:rPr lang="es-ES" sz="2200" dirty="0" smtClean="0"/>
              <a:t> </a:t>
            </a:r>
            <a:r>
              <a:rPr lang="es-ES" sz="2200" dirty="0" err="1" smtClean="0"/>
              <a:t>their</a:t>
            </a:r>
            <a:r>
              <a:rPr lang="es-ES" sz="2200" dirty="0" smtClean="0"/>
              <a:t> active </a:t>
            </a:r>
            <a:r>
              <a:rPr lang="es-ES" sz="2200" dirty="0" err="1" smtClean="0"/>
              <a:t>participation</a:t>
            </a:r>
            <a:r>
              <a:rPr lang="es-ES" sz="2200" dirty="0" smtClean="0"/>
              <a:t> in </a:t>
            </a:r>
            <a:r>
              <a:rPr lang="es-ES" sz="2200" dirty="0" err="1" smtClean="0"/>
              <a:t>dynamic</a:t>
            </a:r>
            <a:r>
              <a:rPr lang="es-ES" sz="2200" dirty="0" smtClean="0"/>
              <a:t> social and </a:t>
            </a:r>
            <a:r>
              <a:rPr lang="es-ES" sz="2200" dirty="0" err="1" smtClean="0"/>
              <a:t>community</a:t>
            </a:r>
            <a:r>
              <a:rPr lang="es-ES" sz="2200" dirty="0" smtClean="0"/>
              <a:t> </a:t>
            </a:r>
            <a:r>
              <a:rPr lang="es-ES" sz="2200" dirty="0" err="1" smtClean="0"/>
              <a:t>activities</a:t>
            </a:r>
            <a:r>
              <a:rPr lang="es-ES" sz="2200" dirty="0" smtClean="0"/>
              <a:t>.</a:t>
            </a:r>
          </a:p>
          <a:p>
            <a:pPr algn="just">
              <a:spcBef>
                <a:spcPts val="1200"/>
              </a:spcBef>
            </a:pPr>
            <a:r>
              <a:rPr lang="es-ES" sz="2200" dirty="0" err="1" smtClean="0"/>
              <a:t>Assuming</a:t>
            </a:r>
            <a:r>
              <a:rPr lang="es-ES" sz="2200" dirty="0" smtClean="0"/>
              <a:t> </a:t>
            </a:r>
            <a:r>
              <a:rPr lang="es-ES" sz="2200" dirty="0" err="1" smtClean="0"/>
              <a:t>the</a:t>
            </a:r>
            <a:r>
              <a:rPr lang="es-ES" sz="2200" dirty="0" smtClean="0"/>
              <a:t> </a:t>
            </a:r>
            <a:r>
              <a:rPr lang="es-ES" sz="2200" dirty="0" err="1" smtClean="0"/>
              <a:t>management</a:t>
            </a:r>
            <a:r>
              <a:rPr lang="es-ES" sz="2200" dirty="0" smtClean="0"/>
              <a:t> of </a:t>
            </a:r>
            <a:r>
              <a:rPr lang="es-ES" sz="2200" dirty="0" err="1" smtClean="0"/>
              <a:t>the</a:t>
            </a:r>
            <a:r>
              <a:rPr lang="es-ES" sz="2200" dirty="0" smtClean="0"/>
              <a:t> </a:t>
            </a:r>
            <a:r>
              <a:rPr lang="es-ES" sz="2200" dirty="0" err="1" smtClean="0"/>
              <a:t>ageing</a:t>
            </a:r>
            <a:r>
              <a:rPr lang="es-ES" sz="2200" dirty="0" smtClean="0"/>
              <a:t> </a:t>
            </a:r>
            <a:r>
              <a:rPr lang="es-ES" sz="2200" dirty="0" err="1" smtClean="0"/>
              <a:t>population</a:t>
            </a:r>
            <a:r>
              <a:rPr lang="es-ES" sz="2200" dirty="0" smtClean="0"/>
              <a:t>.</a:t>
            </a:r>
          </a:p>
          <a:p>
            <a:pPr marL="0" indent="0" algn="ctr">
              <a:buNone/>
            </a:pPr>
            <a:r>
              <a:rPr lang="es-ES" sz="2200" b="1" dirty="0" smtClean="0">
                <a:solidFill>
                  <a:srgbClr val="0070C0"/>
                </a:solidFill>
              </a:rPr>
              <a:t>ACADEMIC DATA FOR THE 2016/17 ACADEMIC YEAR</a:t>
            </a:r>
          </a:p>
          <a:p>
            <a:pPr algn="just"/>
            <a:endParaRPr lang="es-ES" sz="2200" dirty="0"/>
          </a:p>
        </p:txBody>
      </p:sp>
      <p:pic>
        <p:nvPicPr>
          <p:cNvPr id="7" name="Picture 13" descr="P1030966"/>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233028" y="2996952"/>
            <a:ext cx="1279385" cy="792000"/>
          </a:xfrm>
          <a:prstGeom prst="roundRect">
            <a:avLst>
              <a:gd name="adj" fmla="val 8594"/>
            </a:avLst>
          </a:prstGeom>
          <a:solidFill>
            <a:srgbClr val="FFFFFF">
              <a:shade val="85000"/>
            </a:srgbClr>
          </a:solidFill>
          <a:ln>
            <a:noFill/>
          </a:ln>
          <a:effectLst/>
          <a:extLst>
            <a:ext uri="{91240B29-F687-4F45-9708-019B960494DF}">
              <a14:hiddenLine xmlns:a14="http://schemas.microsoft.com/office/drawing/2010/main" w="9525">
                <a:solidFill>
                  <a:srgbClr val="000000"/>
                </a:solidFill>
                <a:miter lim="800000"/>
                <a:headEnd/>
                <a:tailEnd/>
              </a14:hiddenLine>
            </a:ext>
          </a:extLst>
        </p:spPr>
      </p:pic>
      <p:graphicFrame>
        <p:nvGraphicFramePr>
          <p:cNvPr id="6" name="5 Gráfico"/>
          <p:cNvGraphicFramePr/>
          <p:nvPr>
            <p:extLst>
              <p:ext uri="{D42A27DB-BD31-4B8C-83A1-F6EECF244321}">
                <p14:modId xmlns:p14="http://schemas.microsoft.com/office/powerpoint/2010/main" val="2808080395"/>
              </p:ext>
            </p:extLst>
          </p:nvPr>
        </p:nvGraphicFramePr>
        <p:xfrm>
          <a:off x="5652120" y="4571742"/>
          <a:ext cx="3384376" cy="1665570"/>
        </p:xfrm>
        <a:graphic>
          <a:graphicData uri="http://schemas.openxmlformats.org/drawingml/2006/chart">
            <c:chart xmlns:c="http://schemas.openxmlformats.org/drawingml/2006/chart" xmlns:r="http://schemas.openxmlformats.org/officeDocument/2006/relationships" r:id="rId7"/>
          </a:graphicData>
        </a:graphic>
      </p:graphicFrame>
      <p:sp>
        <p:nvSpPr>
          <p:cNvPr id="4" name="3 Rectángulo"/>
          <p:cNvSpPr/>
          <p:nvPr/>
        </p:nvSpPr>
        <p:spPr>
          <a:xfrm>
            <a:off x="755576" y="4653136"/>
            <a:ext cx="4896544" cy="1446550"/>
          </a:xfrm>
          <a:prstGeom prst="rect">
            <a:avLst/>
          </a:prstGeom>
        </p:spPr>
        <p:txBody>
          <a:bodyPr wrap="square">
            <a:spAutoFit/>
          </a:bodyPr>
          <a:lstStyle/>
          <a:p>
            <a:pPr marL="285750" indent="-285750" algn="just">
              <a:buFont typeface="Arial" panose="020B0604020202020204" pitchFamily="34" charset="0"/>
              <a:buChar char="•"/>
            </a:pPr>
            <a:r>
              <a:rPr lang="es-ES" sz="2200" b="1" dirty="0"/>
              <a:t>1,390</a:t>
            </a:r>
            <a:r>
              <a:rPr lang="es-ES" sz="2200" dirty="0"/>
              <a:t> </a:t>
            </a:r>
            <a:r>
              <a:rPr lang="es-ES" sz="2200" b="1" dirty="0" err="1"/>
              <a:t>students</a:t>
            </a:r>
            <a:r>
              <a:rPr lang="es-ES" sz="2200" b="1" dirty="0"/>
              <a:t> </a:t>
            </a:r>
            <a:r>
              <a:rPr lang="es-ES" sz="2200" dirty="0" err="1"/>
              <a:t>enrolled</a:t>
            </a:r>
            <a:r>
              <a:rPr lang="es-ES" sz="2200" dirty="0"/>
              <a:t> in </a:t>
            </a:r>
            <a:r>
              <a:rPr lang="es-ES" sz="2200" b="1" dirty="0"/>
              <a:t>Diploma Senior</a:t>
            </a:r>
            <a:r>
              <a:rPr lang="es-ES" sz="2200" dirty="0"/>
              <a:t> </a:t>
            </a:r>
            <a:r>
              <a:rPr lang="es-ES" sz="2200" dirty="0" err="1"/>
              <a:t>subjects</a:t>
            </a:r>
            <a:r>
              <a:rPr lang="es-ES" sz="2200" dirty="0"/>
              <a:t> </a:t>
            </a:r>
            <a:r>
              <a:rPr lang="es-ES" sz="2200" dirty="0" err="1"/>
              <a:t>during</a:t>
            </a:r>
            <a:r>
              <a:rPr lang="es-ES" sz="2200" dirty="0"/>
              <a:t> </a:t>
            </a:r>
            <a:r>
              <a:rPr lang="es-ES" sz="2200" dirty="0" err="1"/>
              <a:t>the</a:t>
            </a:r>
            <a:r>
              <a:rPr lang="es-ES" sz="2200" dirty="0"/>
              <a:t> </a:t>
            </a:r>
            <a:r>
              <a:rPr lang="es-ES" sz="2200" b="1" dirty="0"/>
              <a:t>2016/2017</a:t>
            </a:r>
            <a:r>
              <a:rPr lang="es-ES" sz="2200" dirty="0"/>
              <a:t> </a:t>
            </a:r>
            <a:r>
              <a:rPr lang="es-ES" sz="2200" dirty="0" err="1"/>
              <a:t>academic</a:t>
            </a:r>
            <a:r>
              <a:rPr lang="es-ES" sz="2200" dirty="0"/>
              <a:t> </a:t>
            </a:r>
            <a:r>
              <a:rPr lang="es-ES" sz="2200" dirty="0" err="1"/>
              <a:t>year</a:t>
            </a:r>
            <a:r>
              <a:rPr lang="es-ES" sz="2200" dirty="0"/>
              <a:t> .</a:t>
            </a:r>
          </a:p>
          <a:p>
            <a:pPr marL="285750" indent="-285750" algn="just">
              <a:buFont typeface="Arial" panose="020B0604020202020204" pitchFamily="34" charset="0"/>
              <a:buChar char="•"/>
            </a:pPr>
            <a:r>
              <a:rPr lang="es-ES" sz="2200" b="1" dirty="0"/>
              <a:t>129 </a:t>
            </a:r>
            <a:r>
              <a:rPr lang="es-ES" sz="2200" b="1" dirty="0" err="1"/>
              <a:t>lecturers</a:t>
            </a:r>
            <a:r>
              <a:rPr lang="es-ES" sz="2200" b="1" dirty="0"/>
              <a:t> </a:t>
            </a:r>
            <a:r>
              <a:rPr lang="es-ES" sz="2200" dirty="0" err="1"/>
              <a:t>taught</a:t>
            </a:r>
            <a:r>
              <a:rPr lang="es-ES" sz="2200" dirty="0"/>
              <a:t> </a:t>
            </a:r>
            <a:r>
              <a:rPr lang="es-ES" sz="2200" dirty="0" err="1"/>
              <a:t>the</a:t>
            </a:r>
            <a:r>
              <a:rPr lang="es-ES" sz="2200" dirty="0"/>
              <a:t> </a:t>
            </a:r>
            <a:r>
              <a:rPr lang="es-ES" sz="2200" b="1" dirty="0"/>
              <a:t>166 </a:t>
            </a:r>
            <a:r>
              <a:rPr lang="es-ES" sz="2200" b="1" dirty="0" err="1"/>
              <a:t>subjects</a:t>
            </a:r>
            <a:r>
              <a:rPr lang="es-ES" sz="2200" b="1" dirty="0"/>
              <a:t>.</a:t>
            </a:r>
            <a:endParaRPr lang="es-ES" sz="2200" dirty="0"/>
          </a:p>
        </p:txBody>
      </p:sp>
    </p:spTree>
    <p:custDataLst>
      <p:tags r:id="rId1"/>
    </p:custDataLst>
    <p:extLst>
      <p:ext uri="{BB962C8B-B14F-4D97-AF65-F5344CB8AC3E}">
        <p14:creationId xmlns:p14="http://schemas.microsoft.com/office/powerpoint/2010/main" val="33854655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683568" y="0"/>
            <a:ext cx="8352928" cy="720080"/>
          </a:xfrm>
        </p:spPr>
        <p:txBody>
          <a:bodyPr>
            <a:noAutofit/>
          </a:bodyPr>
          <a:lstStyle/>
          <a:p>
            <a:pPr algn="ctr"/>
            <a:r>
              <a:rPr lang="es-ES" sz="2800" b="1" dirty="0" smtClean="0">
                <a:solidFill>
                  <a:srgbClr val="0070C0"/>
                </a:solidFill>
              </a:rPr>
              <a:t>WHO IS THE UPUA PROGRAMME AIMED AT?</a:t>
            </a:r>
            <a:endParaRPr lang="es-ES" sz="2800" b="1" dirty="0">
              <a:solidFill>
                <a:srgbClr val="0070C0"/>
              </a:solidFill>
            </a:endParaRPr>
          </a:p>
        </p:txBody>
      </p:sp>
      <p:sp>
        <p:nvSpPr>
          <p:cNvPr id="5" name="Content Placeholder 4"/>
          <p:cNvSpPr>
            <a:spLocks noGrp="1"/>
          </p:cNvSpPr>
          <p:nvPr>
            <p:ph idx="1"/>
            <p:custDataLst>
              <p:tags r:id="rId3"/>
            </p:custDataLst>
          </p:nvPr>
        </p:nvSpPr>
        <p:spPr>
          <a:xfrm>
            <a:off x="683569" y="908720"/>
            <a:ext cx="5328591" cy="2664296"/>
          </a:xfrm>
        </p:spPr>
        <p:txBody>
          <a:bodyPr>
            <a:normAutofit lnSpcReduction="10000"/>
          </a:bodyPr>
          <a:lstStyle/>
          <a:p>
            <a:pPr algn="just"/>
            <a:r>
              <a:rPr lang="es-ES" sz="2800" dirty="0" err="1" smtClean="0"/>
              <a:t>Adults</a:t>
            </a:r>
            <a:r>
              <a:rPr lang="es-ES" sz="2800" dirty="0" smtClean="0"/>
              <a:t> </a:t>
            </a:r>
            <a:r>
              <a:rPr lang="es-ES" sz="2800" dirty="0" err="1" smtClean="0"/>
              <a:t>above</a:t>
            </a:r>
            <a:r>
              <a:rPr lang="es-ES" sz="2800" dirty="0" smtClean="0"/>
              <a:t> 50 </a:t>
            </a:r>
            <a:r>
              <a:rPr lang="es-ES" sz="2800" dirty="0" err="1" smtClean="0"/>
              <a:t>years</a:t>
            </a:r>
            <a:r>
              <a:rPr lang="es-ES" sz="2800" dirty="0" smtClean="0"/>
              <a:t> of </a:t>
            </a:r>
            <a:r>
              <a:rPr lang="es-ES" sz="2800" dirty="0" err="1" smtClean="0"/>
              <a:t>age</a:t>
            </a:r>
            <a:endParaRPr lang="es-ES" sz="2800" dirty="0" smtClean="0"/>
          </a:p>
          <a:p>
            <a:pPr marL="0" indent="0" algn="just">
              <a:spcBef>
                <a:spcPts val="0"/>
              </a:spcBef>
              <a:buNone/>
              <a:tabLst>
                <a:tab pos="355600" algn="l"/>
              </a:tabLst>
            </a:pPr>
            <a:r>
              <a:rPr lang="es-ES" sz="2800" dirty="0" smtClean="0"/>
              <a:t>	(</a:t>
            </a:r>
            <a:r>
              <a:rPr lang="es-ES" sz="2800" dirty="0" err="1" smtClean="0"/>
              <a:t>Our</a:t>
            </a:r>
            <a:r>
              <a:rPr lang="es-ES" sz="2800" dirty="0" smtClean="0"/>
              <a:t> </a:t>
            </a:r>
            <a:r>
              <a:rPr lang="es-ES" sz="2800" dirty="0" err="1" smtClean="0"/>
              <a:t>oldest</a:t>
            </a:r>
            <a:r>
              <a:rPr lang="es-ES" sz="2800" dirty="0" smtClean="0"/>
              <a:t> </a:t>
            </a:r>
            <a:r>
              <a:rPr lang="es-ES" sz="2800" dirty="0" err="1" smtClean="0"/>
              <a:t>student</a:t>
            </a:r>
            <a:r>
              <a:rPr lang="es-ES" sz="2800" dirty="0" smtClean="0"/>
              <a:t> </a:t>
            </a:r>
            <a:r>
              <a:rPr lang="es-ES" sz="2800" dirty="0" err="1" smtClean="0"/>
              <a:t>is</a:t>
            </a:r>
            <a:r>
              <a:rPr lang="es-ES" sz="2800" dirty="0" smtClean="0"/>
              <a:t> 94)</a:t>
            </a:r>
          </a:p>
          <a:p>
            <a:pPr algn="just"/>
            <a:r>
              <a:rPr lang="es-ES" sz="2800" dirty="0" err="1" smtClean="0"/>
              <a:t>Persons</a:t>
            </a:r>
            <a:r>
              <a:rPr lang="es-ES" sz="2800" dirty="0" smtClean="0"/>
              <a:t> </a:t>
            </a:r>
            <a:r>
              <a:rPr lang="es-ES" sz="2800" dirty="0" err="1" smtClean="0"/>
              <a:t>who</a:t>
            </a:r>
            <a:r>
              <a:rPr lang="es-ES" sz="2800" dirty="0" smtClean="0"/>
              <a:t> </a:t>
            </a:r>
            <a:r>
              <a:rPr lang="es-ES" sz="2800" dirty="0" err="1" smtClean="0"/>
              <a:t>wish</a:t>
            </a:r>
            <a:r>
              <a:rPr lang="es-ES" sz="2800" dirty="0" smtClean="0"/>
              <a:t> to </a:t>
            </a:r>
            <a:r>
              <a:rPr lang="es-ES" sz="2800" dirty="0" err="1" smtClean="0"/>
              <a:t>improve</a:t>
            </a:r>
            <a:r>
              <a:rPr lang="es-ES" sz="2800" dirty="0" smtClean="0"/>
              <a:t> </a:t>
            </a:r>
            <a:r>
              <a:rPr lang="es-ES" sz="2800" dirty="0" err="1" smtClean="0"/>
              <a:t>their</a:t>
            </a:r>
            <a:r>
              <a:rPr lang="es-ES" sz="2800" dirty="0" smtClean="0"/>
              <a:t> socio-cultural standing</a:t>
            </a:r>
          </a:p>
          <a:p>
            <a:pPr algn="just"/>
            <a:r>
              <a:rPr lang="es-ES" sz="2800" dirty="0" smtClean="0"/>
              <a:t>No formal </a:t>
            </a:r>
            <a:r>
              <a:rPr lang="es-ES" sz="2800" dirty="0" err="1" smtClean="0"/>
              <a:t>qualifications</a:t>
            </a:r>
            <a:r>
              <a:rPr lang="es-ES" sz="2800" dirty="0" smtClean="0"/>
              <a:t> are </a:t>
            </a:r>
            <a:r>
              <a:rPr lang="es-ES" sz="2800" dirty="0" err="1" smtClean="0"/>
              <a:t>required</a:t>
            </a:r>
            <a:endParaRPr lang="es-ES" sz="2800" dirty="0" smtClean="0"/>
          </a:p>
        </p:txBody>
      </p:sp>
      <p:graphicFrame>
        <p:nvGraphicFramePr>
          <p:cNvPr id="16" name="15 Gráfico"/>
          <p:cNvGraphicFramePr/>
          <p:nvPr>
            <p:extLst>
              <p:ext uri="{D42A27DB-BD31-4B8C-83A1-F6EECF244321}">
                <p14:modId xmlns:p14="http://schemas.microsoft.com/office/powerpoint/2010/main" val="2108155651"/>
              </p:ext>
            </p:extLst>
          </p:nvPr>
        </p:nvGraphicFramePr>
        <p:xfrm>
          <a:off x="683568" y="3501008"/>
          <a:ext cx="4104456" cy="2520000"/>
        </p:xfrm>
        <a:graphic>
          <a:graphicData uri="http://schemas.openxmlformats.org/drawingml/2006/chart">
            <c:chart xmlns:c="http://schemas.openxmlformats.org/drawingml/2006/chart" xmlns:r="http://schemas.openxmlformats.org/officeDocument/2006/relationships" r:id="rId6"/>
          </a:graphicData>
        </a:graphic>
      </p:graphicFrame>
      <p:pic>
        <p:nvPicPr>
          <p:cNvPr id="19" name="Picture 5" descr="7b"/>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160405" y="1033718"/>
            <a:ext cx="2804443" cy="1963234"/>
          </a:xfrm>
          <a:prstGeom prst="roundRect">
            <a:avLst>
              <a:gd name="adj" fmla="val 8594"/>
            </a:avLst>
          </a:prstGeom>
          <a:solidFill>
            <a:srgbClr val="FFFFFF">
              <a:shade val="85000"/>
            </a:srgbClr>
          </a:solidFill>
          <a:ln>
            <a:noFill/>
          </a:ln>
          <a:effectLst/>
          <a:extLst>
            <a:ext uri="{91240B29-F687-4F45-9708-019B960494DF}">
              <a14:hiddenLine xmlns:a14="http://schemas.microsoft.com/office/drawing/2010/main" w="9525">
                <a:solidFill>
                  <a:srgbClr val="000000"/>
                </a:solidFill>
                <a:miter lim="800000"/>
                <a:headEnd/>
                <a:tailEnd/>
              </a14:hiddenLine>
            </a:ext>
          </a:extLst>
        </p:spPr>
      </p:pic>
      <p:graphicFrame>
        <p:nvGraphicFramePr>
          <p:cNvPr id="7" name="6 Gráfico"/>
          <p:cNvGraphicFramePr/>
          <p:nvPr>
            <p:extLst>
              <p:ext uri="{D42A27DB-BD31-4B8C-83A1-F6EECF244321}">
                <p14:modId xmlns:p14="http://schemas.microsoft.com/office/powerpoint/2010/main" val="1328173862"/>
              </p:ext>
            </p:extLst>
          </p:nvPr>
        </p:nvGraphicFramePr>
        <p:xfrm>
          <a:off x="4704038" y="3501008"/>
          <a:ext cx="4260810" cy="2880320"/>
        </p:xfrm>
        <a:graphic>
          <a:graphicData uri="http://schemas.openxmlformats.org/drawingml/2006/chart">
            <c:chart xmlns:c="http://schemas.openxmlformats.org/drawingml/2006/chart" xmlns:r="http://schemas.openxmlformats.org/officeDocument/2006/relationships" r:id="rId8"/>
          </a:graphicData>
        </a:graphic>
      </p:graphicFrame>
    </p:spTree>
    <p:custDataLst>
      <p:tags r:id="rId1"/>
    </p:custDataLst>
    <p:extLst>
      <p:ext uri="{BB962C8B-B14F-4D97-AF65-F5344CB8AC3E}">
        <p14:creationId xmlns:p14="http://schemas.microsoft.com/office/powerpoint/2010/main" val="2258423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yI2DOt6RzRcU51QxdhNewL"/>
</p:tagLst>
</file>

<file path=ppt/tags/tag10.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1.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12.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1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1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1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1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18.xml><?xml version="1.0" encoding="utf-8"?>
<p:tagLst xmlns:a="http://schemas.openxmlformats.org/drawingml/2006/main" xmlns:r="http://schemas.openxmlformats.org/officeDocument/2006/relationships" xmlns:p="http://schemas.openxmlformats.org/presentationml/2006/main">
  <p:tag name="DVSHAPEID" val="QQ6pMcljtk1MJ0De6E19Bq"/>
</p:tagLst>
</file>

<file path=ppt/tags/tag19.xml><?xml version="1.0" encoding="utf-8"?>
<p:tagLst xmlns:a="http://schemas.openxmlformats.org/drawingml/2006/main" xmlns:r="http://schemas.openxmlformats.org/officeDocument/2006/relationships" xmlns:p="http://schemas.openxmlformats.org/presentationml/2006/main">
  <p:tag name="DVSHAPEID" val="Ix8rhPVNC2ZkJsgYQvjtVW"/>
</p:tagLst>
</file>

<file path=ppt/tags/tag2.xml><?xml version="1.0" encoding="utf-8"?>
<p:tagLst xmlns:a="http://schemas.openxmlformats.org/drawingml/2006/main" xmlns:r="http://schemas.openxmlformats.org/officeDocument/2006/relationships" xmlns:p="http://schemas.openxmlformats.org/presentationml/2006/main">
  <p:tag name="DVSHAPEID" val="HAGzTPKJNXuuOK4v20iPS7"/>
</p:tagLst>
</file>

<file path=ppt/tags/tag20.xml><?xml version="1.0" encoding="utf-8"?>
<p:tagLst xmlns:a="http://schemas.openxmlformats.org/drawingml/2006/main" xmlns:r="http://schemas.openxmlformats.org/officeDocument/2006/relationships" xmlns:p="http://schemas.openxmlformats.org/presentationml/2006/main">
  <p:tag name="DVSHAPEID" val="Ix8rhPVNC2ZkJsgYQvjtVW"/>
</p:tagLst>
</file>

<file path=ppt/tags/tag21.xml><?xml version="1.0" encoding="utf-8"?>
<p:tagLst xmlns:a="http://schemas.openxmlformats.org/drawingml/2006/main" xmlns:r="http://schemas.openxmlformats.org/officeDocument/2006/relationships" xmlns:p="http://schemas.openxmlformats.org/presentationml/2006/main">
  <p:tag name="DVSHAPEID" val="Ix8rhPVNC2ZkJsgYQvjtVW"/>
</p:tagLst>
</file>

<file path=ppt/tags/tag22.xml><?xml version="1.0" encoding="utf-8"?>
<p:tagLst xmlns:a="http://schemas.openxmlformats.org/drawingml/2006/main" xmlns:r="http://schemas.openxmlformats.org/officeDocument/2006/relationships" xmlns:p="http://schemas.openxmlformats.org/presentationml/2006/main">
  <p:tag name="DVSHAPEID" val="Ix8rhPVNC2ZkJsgYQvjtVW"/>
</p:tagLst>
</file>

<file path=ppt/tags/tag2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2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2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2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2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28.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29.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3.xml><?xml version="1.0" encoding="utf-8"?>
<p:tagLst xmlns:a="http://schemas.openxmlformats.org/drawingml/2006/main" xmlns:r="http://schemas.openxmlformats.org/officeDocument/2006/relationships" xmlns:p="http://schemas.openxmlformats.org/presentationml/2006/main">
  <p:tag name="DVSHAPEID" val="0uhWvCQomImT50qU5y4Znw"/>
</p:tagLst>
</file>

<file path=ppt/tags/tag30.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31.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32.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33.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34.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35.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36.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37.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38.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39.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4.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0.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1.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42.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43.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4.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45.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46.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47.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5.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6.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ags/tag7.xml><?xml version="1.0" encoding="utf-8"?>
<p:tagLst xmlns:a="http://schemas.openxmlformats.org/drawingml/2006/main" xmlns:r="http://schemas.openxmlformats.org/officeDocument/2006/relationships" xmlns:p="http://schemas.openxmlformats.org/presentationml/2006/main">
  <p:tag name="DVSECTIONID" val="QUq8QELArFIgadhH063fpq"/>
</p:tagLst>
</file>

<file path=ppt/tags/tag8.xml><?xml version="1.0" encoding="utf-8"?>
<p:tagLst xmlns:a="http://schemas.openxmlformats.org/drawingml/2006/main" xmlns:r="http://schemas.openxmlformats.org/officeDocument/2006/relationships" xmlns:p="http://schemas.openxmlformats.org/presentationml/2006/main">
  <p:tag name="DVSHAPEID" val="InkrlxYPS4jAzciXk8ToAM"/>
</p:tagLst>
</file>

<file path=ppt/tags/tag9.xml><?xml version="1.0" encoding="utf-8"?>
<p:tagLst xmlns:a="http://schemas.openxmlformats.org/drawingml/2006/main" xmlns:r="http://schemas.openxmlformats.org/officeDocument/2006/relationships" xmlns:p="http://schemas.openxmlformats.org/presentationml/2006/main">
  <p:tag name="DVSHAPEID" val="retnMj4SFfqbVIhVK0Rf83"/>
</p:tagLst>
</file>

<file path=ppt/theme/theme1.xml><?xml version="1.0" encoding="utf-8"?>
<a:theme xmlns:a="http://schemas.openxmlformats.org/drawingml/2006/main" name="Entrenamien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Training</Template>
  <TotalTime>0</TotalTime>
  <Words>3009</Words>
  <Application>Microsoft Office PowerPoint</Application>
  <PresentationFormat>Presentación en pantalla (4:3)</PresentationFormat>
  <Paragraphs>369</Paragraphs>
  <Slides>37</Slides>
  <Notes>16</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Entrenamiento</vt:lpstr>
      <vt:lpstr>PERMANENT UNIVERSITY OF THE UNIVERSITY OF ALICANTE</vt:lpstr>
      <vt:lpstr>STRUCTURE OF PRESENTATION</vt:lpstr>
      <vt:lpstr>CHARACTERISTICS OF PROGRAMMES IN SPAIN Education and learning for innovation and personal development, preparation for ageing, promotion of collaborative learning and autonomous development</vt:lpstr>
      <vt:lpstr>CURRENT TRENDS – NEW CHALLENGES FOR OAUPs</vt:lpstr>
      <vt:lpstr>A NEW SOCIODEMOGRAPHIC AND EDUCATIONAL SCENARIO</vt:lpstr>
      <vt:lpstr>UNIVERSITY OLDER ADULT UNIVERSITY PROGRAMMES IN SPAIN</vt:lpstr>
      <vt:lpstr>Presentación de PowerPoint</vt:lpstr>
      <vt:lpstr>OBJECTIVES</vt:lpstr>
      <vt:lpstr>WHO IS THE UPUA PROGRAMME AIMED AT?</vt:lpstr>
      <vt:lpstr>NEW UPUA STUDENT PROFILE!!</vt:lpstr>
      <vt:lpstr>TRAINING FOR AN ALL-ROUND HUMAN BEING DEVELOPMENT</vt:lpstr>
      <vt:lpstr>WHERE DO THEY LEARN?</vt:lpstr>
      <vt:lpstr>SPECIALISATION AND RESEARCH PROGRAMME</vt:lpstr>
      <vt:lpstr>ACTIVITY IN RESEARCH, TRAINING AND PLANNING NETWORKS</vt:lpstr>
      <vt:lpstr>INTERNATIONAL NETWORKS TO WHICH UPUA BELONGS</vt:lpstr>
      <vt:lpstr>COLLABORATION WITH THE STUDENT AND ALUMNI ASSOCIATION OF THE PERMANENT UNIVERSITY OF THE UNIVERSITY OF ALICANTE SINCE 2001 </vt:lpstr>
      <vt:lpstr>SIGNIFICANT OUTCOMES</vt:lpstr>
      <vt:lpstr>BASIC SOCIODEMOGRAPHIC DATA INTERVIEWEES’ PROFILE</vt:lpstr>
      <vt:lpstr>BASIC SOCIODEMOGRAPHIC DATA INTERVIEWEES’ PROFILE</vt:lpstr>
      <vt:lpstr>Presentación de PowerPoint</vt:lpstr>
      <vt:lpstr>LEARNING</vt:lpstr>
      <vt:lpstr>LEARNING</vt:lpstr>
      <vt:lpstr>LEARNING</vt:lpstr>
      <vt:lpstr>LEARNING</vt:lpstr>
      <vt:lpstr>LEARNING</vt:lpstr>
      <vt:lpstr>LEARNING</vt:lpstr>
      <vt:lpstr>LEARNING</vt:lpstr>
      <vt:lpstr>LEARNING</vt:lpstr>
      <vt:lpstr>LEARNING</vt:lpstr>
      <vt:lpstr>LEARNING</vt:lpstr>
      <vt:lpstr>LEARNING</vt:lpstr>
      <vt:lpstr>LEARNING</vt:lpstr>
      <vt:lpstr>LEARNING</vt:lpstr>
      <vt:lpstr>LEARNING</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2017-05-26T11:50:39Z</dcterms:created>
  <dcterms:modified xsi:type="dcterms:W3CDTF">2017-06-05T09:31:15Z</dcterms:modified>
</cp:coreProperties>
</file>