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5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59" d="100"/>
          <a:sy n="59" d="100"/>
        </p:scale>
        <p:origin x="17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Titelstijl van model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Klik om de 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F466F-BDA4-4F18-9C7B-FF0A9A1B0E80}" type="datetime1">
              <a:rPr lang="en-US" smtClean="0"/>
              <a:pPr/>
              <a:t>6/11/2017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Titelstijl van model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B4290-6522-4139-852E-05BD9E7F0D2E}" type="datetime1">
              <a:rPr lang="en-US" smtClean="0"/>
              <a:pPr/>
              <a:t>6/11/2017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955F9-81EA-47C5-8059-9E5C2B437C70}" type="datetime1">
              <a:rPr lang="en-US" smtClean="0"/>
              <a:pPr/>
              <a:t>6/11/2017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Titelstijl van model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F607B-A47E-422C-9BEF-122CCDB7C526}" type="datetime1">
              <a:rPr lang="en-US" smtClean="0"/>
              <a:pPr/>
              <a:t>6/11/2017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9A7CB-BEE6-4F99-898E-913F06E8E125}" type="datetime1">
              <a:rPr lang="en-US" smtClean="0"/>
              <a:pPr/>
              <a:t>6/11/2017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Titelstijl van model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E300C-6FC5-4FC3-AF1A-075E4F50620D}" type="datetime1">
              <a:rPr lang="en-US" smtClean="0"/>
              <a:pPr/>
              <a:t>6/11/2017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Titelstijl van model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D295D-4A77-4DEB-B04C-9F4282A8BC04}" type="datetime1">
              <a:rPr lang="en-US" smtClean="0"/>
              <a:pPr/>
              <a:t>6/11/2017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Titelstijl van model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28685-4D0C-42D5-8013-B5904CD1FCBC}" type="datetime1">
              <a:rPr lang="en-US" smtClean="0"/>
              <a:pPr/>
              <a:t>6/11/2017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226C0-9885-4BA9-BBFA-A52CBFEBB775}" type="datetime1">
              <a:rPr lang="en-US" smtClean="0"/>
              <a:pPr/>
              <a:t>6/11/2017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Titelstijl van model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E1B38-C5EB-4D66-9137-0AFE9CDEDE8F}" type="datetime1">
              <a:rPr lang="en-US" smtClean="0"/>
              <a:pPr/>
              <a:t>6/11/2017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613C-1AD7-49D3-885D-F654C5CDBAA6}" type="datetime1">
              <a:rPr lang="en-US" smtClean="0"/>
              <a:pPr/>
              <a:t>6/11/2017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6E2D2B3B-882E-40F3-A32F-6DD516915044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327B613C-1AD7-49D3-885D-F654C5CDBAA6}" type="datetime1">
              <a:rPr lang="en-US" smtClean="0"/>
              <a:pPr/>
              <a:t>6/11/2017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  <p:sldLayoutId id="2147483953" r:id="rId3"/>
    <p:sldLayoutId id="2147483954" r:id="rId4"/>
    <p:sldLayoutId id="2147483955" r:id="rId5"/>
    <p:sldLayoutId id="2147483956" r:id="rId6"/>
    <p:sldLayoutId id="2147483957" r:id="rId7"/>
    <p:sldLayoutId id="2147483958" r:id="rId8"/>
    <p:sldLayoutId id="2147483959" r:id="rId9"/>
    <p:sldLayoutId id="2147483960" r:id="rId10"/>
    <p:sldLayoutId id="214748396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84655" y="-1243933"/>
            <a:ext cx="7928455" cy="3987133"/>
          </a:xfrm>
        </p:spPr>
        <p:txBody>
          <a:bodyPr/>
          <a:lstStyle/>
          <a:p>
            <a:r>
              <a:rPr lang="nl-NL" sz="5000" dirty="0" err="1" smtClean="0"/>
              <a:t>Cognition</a:t>
            </a:r>
            <a:r>
              <a:rPr lang="nl-NL" sz="5000" dirty="0" smtClean="0"/>
              <a:t> </a:t>
            </a:r>
            <a:r>
              <a:rPr lang="nl-NL" sz="5000" dirty="0" err="1" smtClean="0"/>
              <a:t>and</a:t>
            </a:r>
            <a:r>
              <a:rPr lang="nl-NL" sz="5000" dirty="0" smtClean="0"/>
              <a:t> </a:t>
            </a:r>
            <a:r>
              <a:rPr lang="nl-NL" sz="5000" dirty="0" smtClean="0"/>
              <a:t>Empowerment </a:t>
            </a:r>
            <a:r>
              <a:rPr lang="nl-NL" sz="5000" dirty="0" smtClean="0"/>
              <a:t>go hand in hand</a:t>
            </a:r>
            <a:endParaRPr lang="nl-NL" sz="5000" dirty="0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384655" y="5105400"/>
            <a:ext cx="6461760" cy="1066800"/>
          </a:xfrm>
        </p:spPr>
        <p:txBody>
          <a:bodyPr/>
          <a:lstStyle/>
          <a:p>
            <a:r>
              <a:rPr lang="en-US" dirty="0"/>
              <a:t>Presentation Chemnitz, June 2017</a:t>
            </a:r>
            <a:br>
              <a:rPr lang="en-US" dirty="0"/>
            </a:br>
            <a:r>
              <a:rPr lang="en-US" dirty="0" smtClean="0"/>
              <a:t>Elma van </a:t>
            </a:r>
            <a:r>
              <a:rPr lang="en-US" dirty="0" err="1" smtClean="0"/>
              <a:t>Lier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89724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l="16792" r="1" b="12355"/>
          <a:stretch/>
        </p:blipFill>
        <p:spPr>
          <a:xfrm>
            <a:off x="-132821" y="0"/>
            <a:ext cx="9276821" cy="6840484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Actual</a:t>
            </a:r>
            <a:r>
              <a:rPr lang="nl-NL" dirty="0" smtClean="0"/>
              <a:t> </a:t>
            </a:r>
            <a:r>
              <a:rPr lang="nl-NL" dirty="0" err="1" smtClean="0"/>
              <a:t>situation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-277586" y="3869871"/>
            <a:ext cx="5045529" cy="2988129"/>
          </a:xfrm>
          <a:solidFill>
            <a:srgbClr val="FFFFFF"/>
          </a:solidFill>
        </p:spPr>
        <p:txBody>
          <a:bodyPr>
            <a:noAutofit/>
          </a:bodyPr>
          <a:lstStyle/>
          <a:p>
            <a:pPr marL="114300" indent="0">
              <a:buNone/>
            </a:pPr>
            <a:r>
              <a:rPr lang="en-US" sz="2000" dirty="0">
                <a:solidFill>
                  <a:srgbClr val="800000"/>
                </a:solidFill>
              </a:rPr>
              <a:t>T</a:t>
            </a:r>
            <a:r>
              <a:rPr lang="en-US" sz="2000" dirty="0" smtClean="0">
                <a:solidFill>
                  <a:srgbClr val="800000"/>
                </a:solidFill>
              </a:rPr>
              <a:t>raditional courses </a:t>
            </a:r>
            <a:r>
              <a:rPr lang="en-US" sz="2000" dirty="0">
                <a:solidFill>
                  <a:srgbClr val="800000"/>
                </a:solidFill>
              </a:rPr>
              <a:t>in </a:t>
            </a:r>
            <a:r>
              <a:rPr lang="en-US" sz="2000" dirty="0" smtClean="0">
                <a:solidFill>
                  <a:srgbClr val="800000"/>
                </a:solidFill>
              </a:rPr>
              <a:t>three bigger </a:t>
            </a:r>
            <a:r>
              <a:rPr lang="en-US" sz="2000" dirty="0">
                <a:solidFill>
                  <a:srgbClr val="800000"/>
                </a:solidFill>
              </a:rPr>
              <a:t>towns</a:t>
            </a:r>
            <a:r>
              <a:rPr lang="nl-NL" sz="2000" dirty="0">
                <a:solidFill>
                  <a:srgbClr val="800000"/>
                </a:solidFill>
              </a:rPr>
              <a:t> </a:t>
            </a:r>
            <a:endParaRPr lang="nl-NL" sz="2000" dirty="0" smtClean="0">
              <a:solidFill>
                <a:srgbClr val="800000"/>
              </a:solidFill>
            </a:endParaRPr>
          </a:p>
          <a:p>
            <a:pPr marL="114300" indent="0">
              <a:buNone/>
            </a:pPr>
            <a:r>
              <a:rPr lang="en-US" sz="2000" dirty="0" smtClean="0">
                <a:solidFill>
                  <a:srgbClr val="800000"/>
                </a:solidFill>
              </a:rPr>
              <a:t> with a strong emphasis </a:t>
            </a:r>
            <a:r>
              <a:rPr lang="en-US" sz="2000" dirty="0">
                <a:solidFill>
                  <a:srgbClr val="800000"/>
                </a:solidFill>
              </a:rPr>
              <a:t>on the </a:t>
            </a:r>
            <a:r>
              <a:rPr lang="en-US" sz="2000" dirty="0" smtClean="0">
                <a:solidFill>
                  <a:srgbClr val="800000"/>
                </a:solidFill>
              </a:rPr>
              <a:t>cognitive</a:t>
            </a:r>
            <a:br>
              <a:rPr lang="en-US" sz="2000" dirty="0" smtClean="0">
                <a:solidFill>
                  <a:srgbClr val="800000"/>
                </a:solidFill>
              </a:rPr>
            </a:br>
            <a:r>
              <a:rPr lang="en-US" sz="2000" dirty="0" smtClean="0">
                <a:solidFill>
                  <a:srgbClr val="800000"/>
                </a:solidFill>
              </a:rPr>
              <a:t> aspects of learning</a:t>
            </a:r>
            <a:br>
              <a:rPr lang="en-US" sz="2000" dirty="0" smtClean="0">
                <a:solidFill>
                  <a:srgbClr val="800000"/>
                </a:solidFill>
              </a:rPr>
            </a:br>
            <a:endParaRPr lang="en-US" sz="2000" dirty="0" smtClean="0">
              <a:solidFill>
                <a:srgbClr val="800000"/>
              </a:solidFill>
            </a:endParaRPr>
          </a:p>
          <a:p>
            <a:pPr marL="114300" indent="0">
              <a:buNone/>
            </a:pPr>
            <a:r>
              <a:rPr lang="en-US" sz="2000" dirty="0" smtClean="0">
                <a:solidFill>
                  <a:srgbClr val="800000"/>
                </a:solidFill>
              </a:rPr>
              <a:t>Reflection on the present offer is needed because of       </a:t>
            </a:r>
            <a:endParaRPr lang="nl-NL" sz="2000" dirty="0" smtClean="0">
              <a:solidFill>
                <a:srgbClr val="800000"/>
              </a:solidFill>
            </a:endParaRPr>
          </a:p>
          <a:p>
            <a:r>
              <a:rPr lang="en-US" sz="2000" dirty="0">
                <a:solidFill>
                  <a:srgbClr val="800000"/>
                </a:solidFill>
              </a:rPr>
              <a:t>f</a:t>
            </a:r>
            <a:r>
              <a:rPr lang="en-US" sz="2000" dirty="0" smtClean="0">
                <a:solidFill>
                  <a:srgbClr val="800000"/>
                </a:solidFill>
              </a:rPr>
              <a:t>eedback </a:t>
            </a:r>
            <a:r>
              <a:rPr lang="en-US" sz="2000" dirty="0">
                <a:solidFill>
                  <a:srgbClr val="800000"/>
                </a:solidFill>
              </a:rPr>
              <a:t>questionnaire</a:t>
            </a:r>
            <a:r>
              <a:rPr lang="nl-NL" sz="2000" dirty="0">
                <a:solidFill>
                  <a:srgbClr val="800000"/>
                </a:solidFill>
              </a:rPr>
              <a:t> </a:t>
            </a:r>
            <a:endParaRPr lang="nl-NL" sz="2000" dirty="0" smtClean="0">
              <a:solidFill>
                <a:srgbClr val="800000"/>
              </a:solidFill>
            </a:endParaRPr>
          </a:p>
          <a:p>
            <a:r>
              <a:rPr lang="en-US" sz="2000" dirty="0">
                <a:solidFill>
                  <a:srgbClr val="800000"/>
                </a:solidFill>
              </a:rPr>
              <a:t>c</a:t>
            </a:r>
            <a:r>
              <a:rPr lang="en-US" sz="2000" dirty="0" smtClean="0">
                <a:solidFill>
                  <a:srgbClr val="800000"/>
                </a:solidFill>
              </a:rPr>
              <a:t>hanges </a:t>
            </a:r>
            <a:r>
              <a:rPr lang="en-US" sz="2000" dirty="0">
                <a:solidFill>
                  <a:srgbClr val="800000"/>
                </a:solidFill>
              </a:rPr>
              <a:t>in society</a:t>
            </a:r>
            <a:r>
              <a:rPr lang="nl-NL" sz="2000" dirty="0">
                <a:solidFill>
                  <a:srgbClr val="80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30742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Feedback questionnaire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2275699"/>
            <a:ext cx="7620000" cy="4582301"/>
          </a:xfrm>
        </p:spPr>
        <p:txBody>
          <a:bodyPr/>
          <a:lstStyle/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Decentralized </a:t>
            </a:r>
            <a:r>
              <a:rPr lang="en-GB" dirty="0" smtClean="0"/>
              <a:t>offer </a:t>
            </a:r>
            <a:r>
              <a:rPr lang="en-GB" dirty="0" err="1" smtClean="0"/>
              <a:t>ofcourse</a:t>
            </a:r>
            <a:r>
              <a:rPr lang="en-GB" dirty="0" err="1"/>
              <a:t>s</a:t>
            </a:r>
            <a:r>
              <a:rPr lang="nl-NL" dirty="0" smtClean="0"/>
              <a:t/>
            </a:r>
            <a:br>
              <a:rPr lang="nl-NL" dirty="0" smtClean="0"/>
            </a:br>
            <a:endParaRPr lang="nl-NL" dirty="0"/>
          </a:p>
          <a:p>
            <a:r>
              <a:rPr lang="nl-NL" dirty="0" err="1" smtClean="0"/>
              <a:t>Not</a:t>
            </a:r>
            <a:r>
              <a:rPr lang="nl-NL" dirty="0" smtClean="0"/>
              <a:t> </a:t>
            </a:r>
            <a:r>
              <a:rPr lang="nl-NL" dirty="0" err="1" smtClean="0"/>
              <a:t>only</a:t>
            </a:r>
            <a:r>
              <a:rPr lang="nl-NL" dirty="0" smtClean="0"/>
              <a:t> </a:t>
            </a:r>
            <a:r>
              <a:rPr lang="nl-NL" dirty="0" smtClean="0"/>
              <a:t>transmission </a:t>
            </a:r>
            <a:r>
              <a:rPr lang="nl-NL" dirty="0" smtClean="0"/>
              <a:t>of </a:t>
            </a:r>
            <a:r>
              <a:rPr lang="nl-NL" dirty="0" err="1" smtClean="0"/>
              <a:t>knowledge</a:t>
            </a:r>
            <a:r>
              <a:rPr lang="nl-NL" dirty="0"/>
              <a:t/>
            </a:r>
            <a:br>
              <a:rPr lang="nl-NL" dirty="0"/>
            </a:br>
            <a:endParaRPr lang="nl-NL" dirty="0" smtClean="0"/>
          </a:p>
          <a:p>
            <a:r>
              <a:rPr lang="en-GB" dirty="0"/>
              <a:t>I</a:t>
            </a:r>
            <a:r>
              <a:rPr lang="en-GB" dirty="0" smtClean="0"/>
              <a:t>nteraction between the teacher &amp; </a:t>
            </a:r>
            <a:r>
              <a:rPr lang="en-GB" dirty="0"/>
              <a:t>participants</a:t>
            </a:r>
            <a:r>
              <a:rPr lang="nl-NL" dirty="0"/>
              <a:t> </a:t>
            </a:r>
            <a:endParaRPr lang="nl-NL" dirty="0" smtClean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9319" y="1922887"/>
            <a:ext cx="1852318" cy="1375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93193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763164"/>
          </a:xfrm>
        </p:spPr>
        <p:txBody>
          <a:bodyPr/>
          <a:lstStyle/>
          <a:p>
            <a:r>
              <a:rPr lang="nl-NL" dirty="0" smtClean="0"/>
              <a:t>The </a:t>
            </a:r>
            <a:r>
              <a:rPr lang="nl-NL" dirty="0" err="1" smtClean="0"/>
              <a:t>development</a:t>
            </a:r>
            <a:r>
              <a:rPr lang="nl-NL" dirty="0" smtClean="0"/>
              <a:t> in society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187532"/>
            <a:ext cx="7620000" cy="2325061"/>
          </a:xfrm>
        </p:spPr>
        <p:txBody>
          <a:bodyPr>
            <a:noAutofit/>
          </a:bodyPr>
          <a:lstStyle/>
          <a:p>
            <a:r>
              <a:rPr lang="en-GB" sz="1800" dirty="0" smtClean="0"/>
              <a:t>From welfare state to participation state</a:t>
            </a:r>
          </a:p>
          <a:p>
            <a:pPr marL="114300" indent="0">
              <a:buNone/>
            </a:pPr>
            <a:r>
              <a:rPr lang="en-GB" sz="1800" dirty="0" smtClean="0"/>
              <a:t>    -&gt; changing roles and responsibilities of the elderly</a:t>
            </a:r>
          </a:p>
          <a:p>
            <a:pPr marL="114300" indent="0">
              <a:buNone/>
            </a:pPr>
            <a:r>
              <a:rPr lang="en-GB" sz="1800" dirty="0" smtClean="0"/>
              <a:t>     </a:t>
            </a:r>
          </a:p>
          <a:p>
            <a:r>
              <a:rPr lang="en-GB" sz="1800" dirty="0" smtClean="0"/>
              <a:t>Population of students is aging</a:t>
            </a:r>
            <a:br>
              <a:rPr lang="en-GB" sz="1800" dirty="0" smtClean="0"/>
            </a:br>
            <a:r>
              <a:rPr lang="en-GB" sz="1800" dirty="0" smtClean="0"/>
              <a:t>-&gt; changing physical and mental needs</a:t>
            </a:r>
          </a:p>
          <a:p>
            <a:endParaRPr lang="en-GB" sz="1800" dirty="0"/>
          </a:p>
          <a:p>
            <a:pPr marL="114300" indent="0">
              <a:buNone/>
            </a:pPr>
            <a:r>
              <a:rPr lang="en-GB" sz="1800" dirty="0" smtClean="0"/>
              <a:t>This leads to a pilot training with</a:t>
            </a:r>
            <a:endParaRPr lang="en-GB" sz="1800" dirty="0"/>
          </a:p>
          <a:p>
            <a:pPr marL="114300" indent="0">
              <a:buNone/>
            </a:pPr>
            <a:r>
              <a:rPr lang="en-GB" sz="1800" dirty="0" smtClean="0"/>
              <a:t>- emphasis </a:t>
            </a:r>
            <a:r>
              <a:rPr lang="en-GB" sz="1800" dirty="0"/>
              <a:t>on empowerment</a:t>
            </a:r>
            <a:r>
              <a:rPr lang="nl-NL" sz="1800" dirty="0"/>
              <a:t> </a:t>
            </a:r>
            <a:br>
              <a:rPr lang="nl-NL" sz="1800" dirty="0"/>
            </a:br>
            <a:r>
              <a:rPr lang="nl-NL" sz="1800" dirty="0" smtClean="0"/>
              <a:t>- </a:t>
            </a:r>
            <a:r>
              <a:rPr lang="en-GB" sz="1800" dirty="0" smtClean="0"/>
              <a:t>adaptations </a:t>
            </a:r>
            <a:r>
              <a:rPr lang="en-GB" sz="1800" dirty="0"/>
              <a:t>for physical (and mental) restrictions</a:t>
            </a:r>
            <a:r>
              <a:rPr lang="nl-NL" sz="1800" dirty="0"/>
              <a:t> 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2565" y="4203865"/>
            <a:ext cx="4324787" cy="241306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714843">
            <a:off x="6993372" y="4159255"/>
            <a:ext cx="911442" cy="911442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58491" y="3641467"/>
            <a:ext cx="1195151" cy="1195151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3098640">
            <a:off x="2276998" y="4404174"/>
            <a:ext cx="989874" cy="989874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aintStroke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1542739">
            <a:off x="2164943" y="5435755"/>
            <a:ext cx="953367" cy="926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6369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Educational program for empowerment</a:t>
            </a:r>
            <a:r>
              <a:rPr lang="nl-NL" dirty="0"/>
              <a:t>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64078" y="1591148"/>
            <a:ext cx="7620000" cy="4738400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endParaRPr lang="en-GB" dirty="0" smtClean="0"/>
          </a:p>
          <a:p>
            <a:pPr marL="114300" indent="0">
              <a:buNone/>
            </a:pPr>
            <a:endParaRPr lang="en-GB" dirty="0" smtClean="0"/>
          </a:p>
          <a:p>
            <a:pPr marL="114300" indent="0">
              <a:buNone/>
            </a:pPr>
            <a:r>
              <a:rPr lang="en-GB" dirty="0" smtClean="0"/>
              <a:t>Collaboration </a:t>
            </a:r>
            <a:r>
              <a:rPr lang="en-GB" dirty="0" err="1"/>
              <a:t>Senioren</a:t>
            </a:r>
            <a:r>
              <a:rPr lang="en-GB" dirty="0"/>
              <a:t> </a:t>
            </a:r>
            <a:r>
              <a:rPr lang="en-GB" dirty="0" err="1"/>
              <a:t>Academie</a:t>
            </a:r>
            <a:r>
              <a:rPr lang="en-GB" dirty="0"/>
              <a:t> &amp; Denktank60+</a:t>
            </a:r>
            <a:r>
              <a:rPr lang="nl-NL" dirty="0"/>
              <a:t> </a:t>
            </a:r>
            <a:endParaRPr lang="nl-NL" dirty="0" smtClean="0"/>
          </a:p>
          <a:p>
            <a:pPr marL="114300" indent="0">
              <a:buNone/>
            </a:pPr>
            <a:r>
              <a:rPr lang="en-GB" dirty="0" smtClean="0"/>
              <a:t>                    </a:t>
            </a:r>
          </a:p>
          <a:p>
            <a:pPr marL="114300" indent="0">
              <a:buNone/>
            </a:pPr>
            <a:r>
              <a:rPr lang="en-GB" dirty="0"/>
              <a:t>	</a:t>
            </a:r>
            <a:r>
              <a:rPr lang="en-GB" dirty="0" smtClean="0"/>
              <a:t>	Input </a:t>
            </a:r>
            <a:r>
              <a:rPr lang="en-GB" dirty="0" err="1"/>
              <a:t>Senioren</a:t>
            </a:r>
            <a:r>
              <a:rPr lang="en-GB" dirty="0"/>
              <a:t> </a:t>
            </a:r>
            <a:r>
              <a:rPr lang="en-GB" dirty="0" err="1"/>
              <a:t>Academie</a:t>
            </a:r>
            <a:r>
              <a:rPr lang="en-GB" dirty="0"/>
              <a:t>: cognitive aspect</a:t>
            </a:r>
            <a:r>
              <a:rPr lang="nl-NL" dirty="0"/>
              <a:t> </a:t>
            </a:r>
            <a:endParaRPr lang="nl-NL" dirty="0" smtClean="0"/>
          </a:p>
          <a:p>
            <a:pPr marL="114300" indent="0">
              <a:buNone/>
            </a:pPr>
            <a:r>
              <a:rPr lang="en-GB" dirty="0" smtClean="0"/>
              <a:t>             </a:t>
            </a:r>
          </a:p>
          <a:p>
            <a:pPr marL="114300" indent="0">
              <a:buNone/>
            </a:pPr>
            <a:endParaRPr lang="en-GB" dirty="0" smtClean="0"/>
          </a:p>
          <a:p>
            <a:pPr marL="114300" indent="0">
              <a:buNone/>
            </a:pPr>
            <a:r>
              <a:rPr lang="en-GB" dirty="0"/>
              <a:t> </a:t>
            </a:r>
            <a:r>
              <a:rPr lang="en-GB" dirty="0" smtClean="0"/>
              <a:t>                          Input Denktank60+ </a:t>
            </a:r>
            <a:r>
              <a:rPr lang="en-GB" dirty="0"/>
              <a:t>: methods to activate </a:t>
            </a:r>
            <a:r>
              <a:rPr lang="en-GB" dirty="0" smtClean="0"/>
              <a:t>seniors</a:t>
            </a:r>
            <a:br>
              <a:rPr lang="en-GB" dirty="0" smtClean="0"/>
            </a:br>
            <a:r>
              <a:rPr lang="en-GB" sz="2000" dirty="0" smtClean="0"/>
              <a:t>                              Denktank60+ is a </a:t>
            </a:r>
            <a:r>
              <a:rPr lang="en-GB" sz="2000" dirty="0" err="1" smtClean="0"/>
              <a:t>netwerkorganisation</a:t>
            </a:r>
            <a:r>
              <a:rPr lang="en-GB" sz="2000" dirty="0" smtClean="0"/>
              <a:t> of elderly</a:t>
            </a:r>
            <a:r>
              <a:rPr lang="nl-NL" sz="2000" dirty="0" smtClean="0"/>
              <a:t> </a:t>
            </a:r>
          </a:p>
          <a:p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9913" y="3061799"/>
            <a:ext cx="1459638" cy="729819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9913" y="4263725"/>
            <a:ext cx="1459638" cy="729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11820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924770"/>
          </a:xfrm>
        </p:spPr>
        <p:txBody>
          <a:bodyPr/>
          <a:lstStyle/>
          <a:p>
            <a:r>
              <a:rPr lang="nl-NL" dirty="0" smtClean="0"/>
              <a:t>Content course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318161"/>
            <a:ext cx="7620000" cy="5082639"/>
          </a:xfrm>
        </p:spPr>
        <p:txBody>
          <a:bodyPr/>
          <a:lstStyle/>
          <a:p>
            <a:r>
              <a:rPr lang="en-GB" dirty="0"/>
              <a:t>A duo of a teacher and a </a:t>
            </a:r>
            <a:r>
              <a:rPr lang="en-GB" dirty="0" smtClean="0"/>
              <a:t>trainer</a:t>
            </a:r>
          </a:p>
          <a:p>
            <a:r>
              <a:rPr lang="en-GB" dirty="0" smtClean="0"/>
              <a:t>Fluent interaction teacher, trainer and participants</a:t>
            </a:r>
            <a:br>
              <a:rPr lang="en-GB" dirty="0" smtClean="0"/>
            </a:br>
            <a:endParaRPr lang="en-GB" dirty="0" smtClean="0"/>
          </a:p>
          <a:p>
            <a:r>
              <a:rPr lang="en-GB" dirty="0" err="1" smtClean="0"/>
              <a:t>Senioren</a:t>
            </a:r>
            <a:r>
              <a:rPr lang="en-GB" dirty="0" smtClean="0"/>
              <a:t> </a:t>
            </a:r>
            <a:r>
              <a:rPr lang="en-GB" dirty="0" err="1" smtClean="0"/>
              <a:t>Academie</a:t>
            </a:r>
            <a:r>
              <a:rPr lang="en-GB" dirty="0" smtClean="0"/>
              <a:t>: transmission </a:t>
            </a:r>
            <a:r>
              <a:rPr lang="en-GB" dirty="0"/>
              <a:t>of </a:t>
            </a:r>
            <a:r>
              <a:rPr lang="en-GB" dirty="0" err="1" smtClean="0"/>
              <a:t>sientific</a:t>
            </a:r>
            <a:r>
              <a:rPr lang="en-GB" dirty="0" smtClean="0"/>
              <a:t> knowledge</a:t>
            </a:r>
            <a:br>
              <a:rPr lang="en-GB" dirty="0" smtClean="0"/>
            </a:br>
            <a:r>
              <a:rPr lang="en-GB" dirty="0" smtClean="0"/>
              <a:t>- the transition from welfare state to participation state</a:t>
            </a:r>
            <a:br>
              <a:rPr lang="en-GB" dirty="0" smtClean="0"/>
            </a:br>
            <a:r>
              <a:rPr lang="en-GB" dirty="0" smtClean="0"/>
              <a:t>- demographic and social consequences for the region</a:t>
            </a:r>
          </a:p>
          <a:p>
            <a:r>
              <a:rPr lang="en-GB" dirty="0" smtClean="0"/>
              <a:t>Denktank60+: </a:t>
            </a:r>
            <a:br>
              <a:rPr lang="en-GB" dirty="0" smtClean="0"/>
            </a:br>
            <a:r>
              <a:rPr lang="en-GB" dirty="0" smtClean="0"/>
              <a:t>- tools for empowerment</a:t>
            </a:r>
            <a:br>
              <a:rPr lang="en-GB" dirty="0" smtClean="0"/>
            </a:br>
            <a:r>
              <a:rPr lang="en-GB" dirty="0" smtClean="0"/>
              <a:t>- designing possible models of participation for the elderly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3722" y="4726265"/>
            <a:ext cx="5586955" cy="1777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56069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angrenzing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Aangrenzing.thmx</Template>
  <TotalTime>84</TotalTime>
  <Words>86</Words>
  <Application>Microsoft Office PowerPoint</Application>
  <PresentationFormat>Diavoorstelling (4:3)</PresentationFormat>
  <Paragraphs>37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Calibri</vt:lpstr>
      <vt:lpstr>Cambria</vt:lpstr>
      <vt:lpstr>Aangrenzing</vt:lpstr>
      <vt:lpstr>Cognition and Empowerment go hand in hand</vt:lpstr>
      <vt:lpstr>Actual situation</vt:lpstr>
      <vt:lpstr>Feedback questionnaire </vt:lpstr>
      <vt:lpstr>The development in society </vt:lpstr>
      <vt:lpstr>Educational program for empowerment </vt:lpstr>
      <vt:lpstr>Content course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Cognition and empowerment go hand in hand</dc:title>
  <dc:creator>Amy</dc:creator>
  <cp:lastModifiedBy>Elma Van Lier</cp:lastModifiedBy>
  <cp:revision>19</cp:revision>
  <dcterms:created xsi:type="dcterms:W3CDTF">2017-05-31T17:33:19Z</dcterms:created>
  <dcterms:modified xsi:type="dcterms:W3CDTF">2017-06-11T19:45:28Z</dcterms:modified>
</cp:coreProperties>
</file>