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handoutMasterIdLst>
    <p:handoutMasterId r:id="rId26"/>
  </p:handoutMasterIdLst>
  <p:sldIdLst>
    <p:sldId id="256" r:id="rId2"/>
    <p:sldId id="274" r:id="rId3"/>
    <p:sldId id="259" r:id="rId4"/>
    <p:sldId id="257" r:id="rId5"/>
    <p:sldId id="258" r:id="rId6"/>
    <p:sldId id="261" r:id="rId7"/>
    <p:sldId id="262" r:id="rId8"/>
    <p:sldId id="275" r:id="rId9"/>
    <p:sldId id="276" r:id="rId10"/>
    <p:sldId id="284" r:id="rId11"/>
    <p:sldId id="285" r:id="rId12"/>
    <p:sldId id="286" r:id="rId13"/>
    <p:sldId id="277" r:id="rId14"/>
    <p:sldId id="282" r:id="rId15"/>
    <p:sldId id="283" r:id="rId16"/>
    <p:sldId id="269" r:id="rId17"/>
    <p:sldId id="270" r:id="rId18"/>
    <p:sldId id="271" r:id="rId19"/>
    <p:sldId id="273" r:id="rId20"/>
    <p:sldId id="278" r:id="rId21"/>
    <p:sldId id="280" r:id="rId22"/>
    <p:sldId id="279" r:id="rId23"/>
    <p:sldId id="281" r:id="rId24"/>
  </p:sldIdLst>
  <p:sldSz cx="9144000" cy="6858000" type="screen4x3"/>
  <p:notesSz cx="6797675" cy="9928225"/>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AE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11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5659" cy="496412"/>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3850443" y="0"/>
            <a:ext cx="2945659" cy="496412"/>
          </a:xfrm>
          <a:prstGeom prst="rect">
            <a:avLst/>
          </a:prstGeom>
        </p:spPr>
        <p:txBody>
          <a:bodyPr vert="horz" lIns="91440" tIns="45720" rIns="91440" bIns="45720" rtlCol="0"/>
          <a:lstStyle>
            <a:lvl1pPr algn="r">
              <a:defRPr sz="1200"/>
            </a:lvl1pPr>
          </a:lstStyle>
          <a:p>
            <a:fld id="{4A5EB06F-4688-4949-AABD-769223B77DAE}" type="datetimeFigureOut">
              <a:rPr lang="sk-SK" smtClean="0"/>
              <a:t>6. 6. 2017</a:t>
            </a:fld>
            <a:endParaRPr lang="sk-SK"/>
          </a:p>
        </p:txBody>
      </p:sp>
      <p:sp>
        <p:nvSpPr>
          <p:cNvPr id="4" name="Zástupný symbol päty 3"/>
          <p:cNvSpPr>
            <a:spLocks noGrp="1"/>
          </p:cNvSpPr>
          <p:nvPr>
            <p:ph type="ftr" sz="quarter" idx="2"/>
          </p:nvPr>
        </p:nvSpPr>
        <p:spPr>
          <a:xfrm>
            <a:off x="0" y="9430091"/>
            <a:ext cx="2945659" cy="496412"/>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3850443" y="9430091"/>
            <a:ext cx="2945659" cy="496412"/>
          </a:xfrm>
          <a:prstGeom prst="rect">
            <a:avLst/>
          </a:prstGeom>
        </p:spPr>
        <p:txBody>
          <a:bodyPr vert="horz" lIns="91440" tIns="45720" rIns="91440" bIns="45720" rtlCol="0" anchor="b"/>
          <a:lstStyle>
            <a:lvl1pPr algn="r">
              <a:defRPr sz="1200"/>
            </a:lvl1pPr>
          </a:lstStyle>
          <a:p>
            <a:fld id="{E7434B00-2F37-417D-BE7F-D30D36248F18}" type="slidenum">
              <a:rPr lang="sk-SK" smtClean="0"/>
              <a:t>‹#›</a:t>
            </a:fld>
            <a:endParaRPr lang="sk-SK"/>
          </a:p>
        </p:txBody>
      </p:sp>
    </p:spTree>
    <p:extLst>
      <p:ext uri="{BB962C8B-B14F-4D97-AF65-F5344CB8AC3E}">
        <p14:creationId xmlns:p14="http://schemas.microsoft.com/office/powerpoint/2010/main" val="3135104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5659" cy="496412"/>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50443" y="0"/>
            <a:ext cx="2945659" cy="496412"/>
          </a:xfrm>
          <a:prstGeom prst="rect">
            <a:avLst/>
          </a:prstGeom>
        </p:spPr>
        <p:txBody>
          <a:bodyPr vert="horz" lIns="91440" tIns="45720" rIns="91440" bIns="45720" rtlCol="0"/>
          <a:lstStyle>
            <a:lvl1pPr algn="r">
              <a:defRPr sz="1200"/>
            </a:lvl1pPr>
          </a:lstStyle>
          <a:p>
            <a:fld id="{326FCEF8-4704-43DC-9D47-391555A5EE26}" type="datetimeFigureOut">
              <a:rPr lang="sk-SK" smtClean="0"/>
              <a:t>6. 6. 2017</a:t>
            </a:fld>
            <a:endParaRPr lang="sk-SK"/>
          </a:p>
        </p:txBody>
      </p:sp>
      <p:sp>
        <p:nvSpPr>
          <p:cNvPr id="4" name="Zástupný symbol obrazu snímky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79768" y="4715908"/>
            <a:ext cx="5438140" cy="4467701"/>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9430091"/>
            <a:ext cx="2945659" cy="496412"/>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50443" y="9430091"/>
            <a:ext cx="2945659" cy="496412"/>
          </a:xfrm>
          <a:prstGeom prst="rect">
            <a:avLst/>
          </a:prstGeom>
        </p:spPr>
        <p:txBody>
          <a:bodyPr vert="horz" lIns="91440" tIns="45720" rIns="91440" bIns="45720" rtlCol="0" anchor="b"/>
          <a:lstStyle>
            <a:lvl1pPr algn="r">
              <a:defRPr sz="1200"/>
            </a:lvl1pPr>
          </a:lstStyle>
          <a:p>
            <a:fld id="{632A7A6D-002B-467B-B8E7-E905EDE476F0}" type="slidenum">
              <a:rPr lang="sk-SK" smtClean="0"/>
              <a:t>‹#›</a:t>
            </a:fld>
            <a:endParaRPr lang="sk-SK"/>
          </a:p>
        </p:txBody>
      </p:sp>
    </p:spTree>
    <p:extLst>
      <p:ext uri="{BB962C8B-B14F-4D97-AF65-F5344CB8AC3E}">
        <p14:creationId xmlns:p14="http://schemas.microsoft.com/office/powerpoint/2010/main" val="3112626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366464-4CE6-4A9C-A73F-CE2AE4A5C299}" type="slidenum">
              <a:rPr lang="sk-SK" smtClean="0"/>
              <a:pPr/>
              <a:t>14</a:t>
            </a:fld>
            <a:endParaRPr lang="sk-SK"/>
          </a:p>
        </p:txBody>
      </p:sp>
    </p:spTree>
    <p:extLst>
      <p:ext uri="{BB962C8B-B14F-4D97-AF65-F5344CB8AC3E}">
        <p14:creationId xmlns:p14="http://schemas.microsoft.com/office/powerpoint/2010/main" val="419903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366464-4CE6-4A9C-A73F-CE2AE4A5C299}" type="slidenum">
              <a:rPr lang="sk-SK" smtClean="0"/>
              <a:pPr/>
              <a:t>15</a:t>
            </a:fld>
            <a:endParaRPr lang="sk-SK"/>
          </a:p>
        </p:txBody>
      </p:sp>
    </p:spTree>
    <p:extLst>
      <p:ext uri="{BB962C8B-B14F-4D97-AF65-F5344CB8AC3E}">
        <p14:creationId xmlns:p14="http://schemas.microsoft.com/office/powerpoint/2010/main" val="4169447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sk-SK" smtClean="0"/>
              <a:t>Upravte štýly predlohy textu</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en-US" dirty="0"/>
          </a:p>
        </p:txBody>
      </p:sp>
      <p:sp>
        <p:nvSpPr>
          <p:cNvPr id="7" name="Date Placeholder 6"/>
          <p:cNvSpPr>
            <a:spLocks noGrp="1"/>
          </p:cNvSpPr>
          <p:nvPr>
            <p:ph type="dt" sz="half" idx="10"/>
          </p:nvPr>
        </p:nvSpPr>
        <p:spPr/>
        <p:txBody>
          <a:bodyPr/>
          <a:lstStyle/>
          <a:p>
            <a:fld id="{5D4CD458-0661-499B-BE1F-E9CC4FBB0DB4}" type="datetime8">
              <a:rPr lang="sk-SK" smtClean="0"/>
              <a:t>6. 6. 2017 13:56</a:t>
            </a:fld>
            <a:endParaRPr lang="sk-SK"/>
          </a:p>
        </p:txBody>
      </p:sp>
      <p:sp>
        <p:nvSpPr>
          <p:cNvPr id="8" name="Slide Number Placeholder 7"/>
          <p:cNvSpPr>
            <a:spLocks noGrp="1"/>
          </p:cNvSpPr>
          <p:nvPr>
            <p:ph type="sldNum" sz="quarter" idx="11"/>
          </p:nvPr>
        </p:nvSpPr>
        <p:spPr/>
        <p:txBody>
          <a:bodyPr/>
          <a:lstStyle/>
          <a:p>
            <a:fld id="{41F66152-3362-4C43-B792-058296CB9BDD}" type="slidenum">
              <a:rPr lang="sk-SK" smtClean="0"/>
              <a:t>‹#›</a:t>
            </a:fld>
            <a:endParaRPr lang="sk-SK"/>
          </a:p>
        </p:txBody>
      </p:sp>
      <p:sp>
        <p:nvSpPr>
          <p:cNvPr id="9" name="Footer Placeholder 8"/>
          <p:cNvSpPr>
            <a:spLocks noGrp="1"/>
          </p:cNvSpPr>
          <p:nvPr>
            <p:ph type="ftr" sz="quarter" idx="12"/>
          </p:nvPr>
        </p:nvSpPr>
        <p:spPr/>
        <p:txBody>
          <a:bodyPr/>
          <a:lstStyle/>
          <a:p>
            <a:r>
              <a:rPr lang="en-US" smtClean="0"/>
              <a:t>Conference and meeting in Chemnitz</a:t>
            </a:r>
            <a:endParaRPr lang="sk-S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Vertical Text Placeholder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Date Placeholder 3"/>
          <p:cNvSpPr>
            <a:spLocks noGrp="1"/>
          </p:cNvSpPr>
          <p:nvPr>
            <p:ph type="dt" sz="half" idx="10"/>
          </p:nvPr>
        </p:nvSpPr>
        <p:spPr/>
        <p:txBody>
          <a:bodyPr/>
          <a:lstStyle/>
          <a:p>
            <a:fld id="{9CB09059-32A9-4D5A-967C-070FE2B09476}" type="datetime8">
              <a:rPr lang="sk-SK" smtClean="0"/>
              <a:t>6. 6. 2017 13:56</a:t>
            </a:fld>
            <a:endParaRPr lang="sk-SK"/>
          </a:p>
        </p:txBody>
      </p:sp>
      <p:sp>
        <p:nvSpPr>
          <p:cNvPr id="5" name="Footer Placeholder 4"/>
          <p:cNvSpPr>
            <a:spLocks noGrp="1"/>
          </p:cNvSpPr>
          <p:nvPr>
            <p:ph type="ftr" sz="quarter" idx="11"/>
          </p:nvPr>
        </p:nvSpPr>
        <p:spPr/>
        <p:txBody>
          <a:bodyPr/>
          <a:lstStyle/>
          <a:p>
            <a:r>
              <a:rPr lang="en-US" smtClean="0"/>
              <a:t>Conference and meeting in Chemnitz</a:t>
            </a:r>
            <a:endParaRPr lang="sk-SK"/>
          </a:p>
        </p:txBody>
      </p:sp>
      <p:sp>
        <p:nvSpPr>
          <p:cNvPr id="6" name="Slide Number Placeholder 5"/>
          <p:cNvSpPr>
            <a:spLocks noGrp="1"/>
          </p:cNvSpPr>
          <p:nvPr>
            <p:ph type="sldNum" sz="quarter" idx="12"/>
          </p:nvPr>
        </p:nvSpPr>
        <p:spPr/>
        <p:txBody>
          <a:bodyPr/>
          <a:lstStyle/>
          <a:p>
            <a:fld id="{41F66152-3362-4C43-B792-058296CB9BDD}" type="slidenum">
              <a:rPr lang="sk-SK" smtClean="0"/>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sk-SK" smtClean="0"/>
              <a:t>Upravte štýly predlohy textu</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Date Placeholder 3"/>
          <p:cNvSpPr>
            <a:spLocks noGrp="1"/>
          </p:cNvSpPr>
          <p:nvPr>
            <p:ph type="dt" sz="half" idx="10"/>
          </p:nvPr>
        </p:nvSpPr>
        <p:spPr/>
        <p:txBody>
          <a:bodyPr/>
          <a:lstStyle/>
          <a:p>
            <a:fld id="{E80E33E4-D506-427A-97AE-B716C6AAC7A3}" type="datetime8">
              <a:rPr lang="sk-SK" smtClean="0"/>
              <a:t>6. 6. 2017 13:56</a:t>
            </a:fld>
            <a:endParaRPr lang="sk-SK"/>
          </a:p>
        </p:txBody>
      </p:sp>
      <p:sp>
        <p:nvSpPr>
          <p:cNvPr id="5" name="Footer Placeholder 4"/>
          <p:cNvSpPr>
            <a:spLocks noGrp="1"/>
          </p:cNvSpPr>
          <p:nvPr>
            <p:ph type="ftr" sz="quarter" idx="11"/>
          </p:nvPr>
        </p:nvSpPr>
        <p:spPr/>
        <p:txBody>
          <a:bodyPr/>
          <a:lstStyle/>
          <a:p>
            <a:r>
              <a:rPr lang="en-US" smtClean="0"/>
              <a:t>Conference and meeting in Chemnitz</a:t>
            </a:r>
            <a:endParaRPr lang="sk-SK"/>
          </a:p>
        </p:txBody>
      </p:sp>
      <p:sp>
        <p:nvSpPr>
          <p:cNvPr id="6" name="Slide Number Placeholder 5"/>
          <p:cNvSpPr>
            <a:spLocks noGrp="1"/>
          </p:cNvSpPr>
          <p:nvPr>
            <p:ph type="sldNum" sz="quarter" idx="12"/>
          </p:nvPr>
        </p:nvSpPr>
        <p:spPr/>
        <p:txBody>
          <a:bodyPr/>
          <a:lstStyle/>
          <a:p>
            <a:fld id="{41F66152-3362-4C43-B792-058296CB9BDD}" type="slidenum">
              <a:rPr lang="sk-SK" smtClean="0"/>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smtClean="0"/>
          </a:p>
        </p:txBody>
      </p:sp>
      <p:sp>
        <p:nvSpPr>
          <p:cNvPr id="4" name="Date Placeholder 3"/>
          <p:cNvSpPr>
            <a:spLocks noGrp="1"/>
          </p:cNvSpPr>
          <p:nvPr>
            <p:ph type="dt" sz="half" idx="10"/>
          </p:nvPr>
        </p:nvSpPr>
        <p:spPr/>
        <p:txBody>
          <a:bodyPr/>
          <a:lstStyle/>
          <a:p>
            <a:fld id="{B0A18146-0218-466C-A531-B3435F6277D3}" type="datetime8">
              <a:rPr lang="sk-SK" smtClean="0"/>
              <a:t>6. 6. 2017 13:56</a:t>
            </a:fld>
            <a:endParaRPr lang="sk-SK"/>
          </a:p>
        </p:txBody>
      </p:sp>
      <p:sp>
        <p:nvSpPr>
          <p:cNvPr id="5" name="Footer Placeholder 4"/>
          <p:cNvSpPr>
            <a:spLocks noGrp="1"/>
          </p:cNvSpPr>
          <p:nvPr>
            <p:ph type="ftr" sz="quarter" idx="11"/>
          </p:nvPr>
        </p:nvSpPr>
        <p:spPr/>
        <p:txBody>
          <a:bodyPr/>
          <a:lstStyle/>
          <a:p>
            <a:r>
              <a:rPr lang="en-US" smtClean="0"/>
              <a:t>Conference and meeting in Chemnitz</a:t>
            </a:r>
            <a:endParaRPr lang="sk-SK"/>
          </a:p>
        </p:txBody>
      </p:sp>
      <p:sp>
        <p:nvSpPr>
          <p:cNvPr id="6" name="Slide Number Placeholder 5"/>
          <p:cNvSpPr>
            <a:spLocks noGrp="1"/>
          </p:cNvSpPr>
          <p:nvPr>
            <p:ph type="sldNum" sz="quarter" idx="12"/>
          </p:nvPr>
        </p:nvSpPr>
        <p:spPr/>
        <p:txBody>
          <a:bodyPr/>
          <a:lstStyle/>
          <a:p>
            <a:fld id="{41F66152-3362-4C43-B792-058296CB9BDD}" type="slidenum">
              <a:rPr lang="sk-SK" smtClean="0"/>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sk-SK" smtClean="0"/>
              <a:t>Upravte štýly predlohy textu</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Date Placeholder 3"/>
          <p:cNvSpPr>
            <a:spLocks noGrp="1"/>
          </p:cNvSpPr>
          <p:nvPr>
            <p:ph type="dt" sz="half" idx="10"/>
          </p:nvPr>
        </p:nvSpPr>
        <p:spPr/>
        <p:txBody>
          <a:bodyPr/>
          <a:lstStyle/>
          <a:p>
            <a:fld id="{BECE5C8D-D438-49D8-ADEA-3FFA1A0E1682}" type="datetime8">
              <a:rPr lang="sk-SK" smtClean="0"/>
              <a:t>6. 6. 2017 13:56</a:t>
            </a:fld>
            <a:endParaRPr lang="sk-SK"/>
          </a:p>
        </p:txBody>
      </p:sp>
      <p:sp>
        <p:nvSpPr>
          <p:cNvPr id="5" name="Footer Placeholder 4"/>
          <p:cNvSpPr>
            <a:spLocks noGrp="1"/>
          </p:cNvSpPr>
          <p:nvPr>
            <p:ph type="ftr" sz="quarter" idx="11"/>
          </p:nvPr>
        </p:nvSpPr>
        <p:spPr/>
        <p:txBody>
          <a:bodyPr/>
          <a:lstStyle/>
          <a:p>
            <a:r>
              <a:rPr lang="en-US" smtClean="0"/>
              <a:t>Conference and meeting in Chemnitz</a:t>
            </a:r>
            <a:endParaRPr lang="sk-SK"/>
          </a:p>
        </p:txBody>
      </p:sp>
      <p:sp>
        <p:nvSpPr>
          <p:cNvPr id="6" name="Slide Number Placeholder 5"/>
          <p:cNvSpPr>
            <a:spLocks noGrp="1"/>
          </p:cNvSpPr>
          <p:nvPr>
            <p:ph type="sldNum" sz="quarter" idx="12"/>
          </p:nvPr>
        </p:nvSpPr>
        <p:spPr/>
        <p:txBody>
          <a:bodyPr/>
          <a:lstStyle/>
          <a:p>
            <a:fld id="{41F66152-3362-4C43-B792-058296CB9BDD}" type="slidenum">
              <a:rPr lang="sk-SK" smtClean="0"/>
              <a:t>‹#›</a:t>
            </a:fld>
            <a:endParaRPr lang="sk-SK"/>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smtClean="0"/>
          </a:p>
        </p:txBody>
      </p:sp>
      <p:sp>
        <p:nvSpPr>
          <p:cNvPr id="5" name="Date Placeholder 4"/>
          <p:cNvSpPr>
            <a:spLocks noGrp="1"/>
          </p:cNvSpPr>
          <p:nvPr>
            <p:ph type="dt" sz="half" idx="10"/>
          </p:nvPr>
        </p:nvSpPr>
        <p:spPr/>
        <p:txBody>
          <a:bodyPr/>
          <a:lstStyle/>
          <a:p>
            <a:fld id="{06E538F4-B6C8-4E6F-8C76-11EE1AAAD5D6}" type="datetime8">
              <a:rPr lang="sk-SK" smtClean="0"/>
              <a:t>6. 6. 2017 13:56</a:t>
            </a:fld>
            <a:endParaRPr lang="sk-SK"/>
          </a:p>
        </p:txBody>
      </p:sp>
      <p:sp>
        <p:nvSpPr>
          <p:cNvPr id="6" name="Footer Placeholder 5"/>
          <p:cNvSpPr>
            <a:spLocks noGrp="1"/>
          </p:cNvSpPr>
          <p:nvPr>
            <p:ph type="ftr" sz="quarter" idx="11"/>
          </p:nvPr>
        </p:nvSpPr>
        <p:spPr/>
        <p:txBody>
          <a:bodyPr/>
          <a:lstStyle/>
          <a:p>
            <a:r>
              <a:rPr lang="en-US" smtClean="0"/>
              <a:t>Conference and meeting in Chemnitz</a:t>
            </a:r>
            <a:endParaRPr lang="sk-SK"/>
          </a:p>
        </p:txBody>
      </p:sp>
      <p:sp>
        <p:nvSpPr>
          <p:cNvPr id="7" name="Slide Number Placeholder 6"/>
          <p:cNvSpPr>
            <a:spLocks noGrp="1"/>
          </p:cNvSpPr>
          <p:nvPr>
            <p:ph type="sldNum" sz="quarter" idx="12"/>
          </p:nvPr>
        </p:nvSpPr>
        <p:spPr/>
        <p:txBody>
          <a:bodyPr/>
          <a:lstStyle/>
          <a:p>
            <a:fld id="{41F66152-3362-4C43-B792-058296CB9BDD}" type="slidenum">
              <a:rPr lang="sk-SK" smtClean="0"/>
              <a:t>‹#›</a:t>
            </a:fld>
            <a:endParaRPr lang="sk-SK"/>
          </a:p>
        </p:txBody>
      </p:sp>
      <p:sp>
        <p:nvSpPr>
          <p:cNvPr id="9" name="Content Placeholder 8"/>
          <p:cNvSpPr>
            <a:spLocks noGrp="1"/>
          </p:cNvSpPr>
          <p:nvPr>
            <p:ph sz="quarter" idx="13"/>
          </p:nvPr>
        </p:nvSpPr>
        <p:spPr>
          <a:xfrm>
            <a:off x="365760" y="1600200"/>
            <a:ext cx="4041648" cy="4526280"/>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k-SK" smtClean="0"/>
              <a:t>Upravte štýly predlohy textu</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7" name="Date Placeholder 6"/>
          <p:cNvSpPr>
            <a:spLocks noGrp="1"/>
          </p:cNvSpPr>
          <p:nvPr>
            <p:ph type="dt" sz="half" idx="10"/>
          </p:nvPr>
        </p:nvSpPr>
        <p:spPr/>
        <p:txBody>
          <a:bodyPr/>
          <a:lstStyle/>
          <a:p>
            <a:fld id="{5ACDB939-54B8-4BED-9138-8DB88DE3E02F}" type="datetime8">
              <a:rPr lang="sk-SK" smtClean="0"/>
              <a:t>6. 6. 2017 13:56</a:t>
            </a:fld>
            <a:endParaRPr lang="sk-SK"/>
          </a:p>
        </p:txBody>
      </p:sp>
      <p:sp>
        <p:nvSpPr>
          <p:cNvPr id="8" name="Footer Placeholder 7"/>
          <p:cNvSpPr>
            <a:spLocks noGrp="1"/>
          </p:cNvSpPr>
          <p:nvPr>
            <p:ph type="ftr" sz="quarter" idx="11"/>
          </p:nvPr>
        </p:nvSpPr>
        <p:spPr/>
        <p:txBody>
          <a:bodyPr/>
          <a:lstStyle/>
          <a:p>
            <a:r>
              <a:rPr lang="en-US" smtClean="0"/>
              <a:t>Conference and meeting in Chemnitz</a:t>
            </a:r>
            <a:endParaRPr lang="sk-SK"/>
          </a:p>
        </p:txBody>
      </p:sp>
      <p:sp>
        <p:nvSpPr>
          <p:cNvPr id="9" name="Slide Number Placeholder 8"/>
          <p:cNvSpPr>
            <a:spLocks noGrp="1"/>
          </p:cNvSpPr>
          <p:nvPr>
            <p:ph type="sldNum" sz="quarter" idx="12"/>
          </p:nvPr>
        </p:nvSpPr>
        <p:spPr/>
        <p:txBody>
          <a:bodyPr/>
          <a:lstStyle/>
          <a:p>
            <a:fld id="{41F66152-3362-4C43-B792-058296CB9BDD}" type="slidenum">
              <a:rPr lang="sk-SK" smtClean="0"/>
              <a:t>‹#›</a:t>
            </a:fld>
            <a:endParaRPr lang="sk-SK"/>
          </a:p>
        </p:txBody>
      </p:sp>
      <p:sp>
        <p:nvSpPr>
          <p:cNvPr id="11" name="Content Placeholder 10"/>
          <p:cNvSpPr>
            <a:spLocks noGrp="1"/>
          </p:cNvSpPr>
          <p:nvPr>
            <p:ph sz="quarter" idx="13"/>
          </p:nvPr>
        </p:nvSpPr>
        <p:spPr>
          <a:xfrm>
            <a:off x="457200" y="2212848"/>
            <a:ext cx="4041648" cy="3913632"/>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Date Placeholder 2"/>
          <p:cNvSpPr>
            <a:spLocks noGrp="1"/>
          </p:cNvSpPr>
          <p:nvPr>
            <p:ph type="dt" sz="half" idx="10"/>
          </p:nvPr>
        </p:nvSpPr>
        <p:spPr/>
        <p:txBody>
          <a:bodyPr/>
          <a:lstStyle/>
          <a:p>
            <a:fld id="{810637E9-676B-4E85-B9E2-33585656186D}" type="datetime8">
              <a:rPr lang="sk-SK" smtClean="0"/>
              <a:t>6. 6. 2017 13:56</a:t>
            </a:fld>
            <a:endParaRPr lang="sk-SK"/>
          </a:p>
        </p:txBody>
      </p:sp>
      <p:sp>
        <p:nvSpPr>
          <p:cNvPr id="4" name="Footer Placeholder 3"/>
          <p:cNvSpPr>
            <a:spLocks noGrp="1"/>
          </p:cNvSpPr>
          <p:nvPr>
            <p:ph type="ftr" sz="quarter" idx="11"/>
          </p:nvPr>
        </p:nvSpPr>
        <p:spPr/>
        <p:txBody>
          <a:bodyPr/>
          <a:lstStyle/>
          <a:p>
            <a:r>
              <a:rPr lang="en-US" smtClean="0"/>
              <a:t>Conference and meeting in Chemnitz</a:t>
            </a:r>
            <a:endParaRPr lang="sk-SK"/>
          </a:p>
        </p:txBody>
      </p:sp>
      <p:sp>
        <p:nvSpPr>
          <p:cNvPr id="5" name="Slide Number Placeholder 4"/>
          <p:cNvSpPr>
            <a:spLocks noGrp="1"/>
          </p:cNvSpPr>
          <p:nvPr>
            <p:ph type="sldNum" sz="quarter" idx="12"/>
          </p:nvPr>
        </p:nvSpPr>
        <p:spPr/>
        <p:txBody>
          <a:bodyPr/>
          <a:lstStyle/>
          <a:p>
            <a:fld id="{41F66152-3362-4C43-B792-058296CB9BDD}" type="slidenum">
              <a:rPr lang="sk-SK" smtClean="0"/>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802005-B88D-40A0-B87C-C7661DF5F910}" type="datetime8">
              <a:rPr lang="sk-SK" smtClean="0"/>
              <a:t>6. 6. 2017 13:56</a:t>
            </a:fld>
            <a:endParaRPr lang="sk-SK"/>
          </a:p>
        </p:txBody>
      </p:sp>
      <p:sp>
        <p:nvSpPr>
          <p:cNvPr id="3" name="Footer Placeholder 2"/>
          <p:cNvSpPr>
            <a:spLocks noGrp="1"/>
          </p:cNvSpPr>
          <p:nvPr>
            <p:ph type="ftr" sz="quarter" idx="11"/>
          </p:nvPr>
        </p:nvSpPr>
        <p:spPr/>
        <p:txBody>
          <a:bodyPr/>
          <a:lstStyle/>
          <a:p>
            <a:r>
              <a:rPr lang="en-US" smtClean="0"/>
              <a:t>Conference and meeting in Chemnitz</a:t>
            </a:r>
            <a:endParaRPr lang="sk-SK"/>
          </a:p>
        </p:txBody>
      </p:sp>
      <p:sp>
        <p:nvSpPr>
          <p:cNvPr id="4" name="Slide Number Placeholder 3"/>
          <p:cNvSpPr>
            <a:spLocks noGrp="1"/>
          </p:cNvSpPr>
          <p:nvPr>
            <p:ph type="sldNum" sz="quarter" idx="12"/>
          </p:nvPr>
        </p:nvSpPr>
        <p:spPr/>
        <p:txBody>
          <a:bodyPr/>
          <a:lstStyle/>
          <a:p>
            <a:fld id="{41F66152-3362-4C43-B792-058296CB9BDD}" type="slidenum">
              <a:rPr lang="sk-SK" smtClean="0"/>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sk-SK" smtClean="0"/>
              <a:t>Upravte štýly predlohy textu</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Date Placeholder 4"/>
          <p:cNvSpPr>
            <a:spLocks noGrp="1"/>
          </p:cNvSpPr>
          <p:nvPr>
            <p:ph type="dt" sz="half" idx="10"/>
          </p:nvPr>
        </p:nvSpPr>
        <p:spPr/>
        <p:txBody>
          <a:bodyPr/>
          <a:lstStyle/>
          <a:p>
            <a:fld id="{0E9D3146-86A9-46D1-892A-DBD061706E7C}" type="datetime8">
              <a:rPr lang="sk-SK" smtClean="0"/>
              <a:t>6. 6. 2017 13:56</a:t>
            </a:fld>
            <a:endParaRPr lang="sk-SK"/>
          </a:p>
        </p:txBody>
      </p:sp>
      <p:sp>
        <p:nvSpPr>
          <p:cNvPr id="6" name="Footer Placeholder 5"/>
          <p:cNvSpPr>
            <a:spLocks noGrp="1"/>
          </p:cNvSpPr>
          <p:nvPr>
            <p:ph type="ftr" sz="quarter" idx="11"/>
          </p:nvPr>
        </p:nvSpPr>
        <p:spPr/>
        <p:txBody>
          <a:bodyPr/>
          <a:lstStyle/>
          <a:p>
            <a:r>
              <a:rPr lang="en-US" smtClean="0"/>
              <a:t>Conference and meeting in Chemnitz</a:t>
            </a:r>
            <a:endParaRPr lang="sk-SK"/>
          </a:p>
        </p:txBody>
      </p:sp>
      <p:sp>
        <p:nvSpPr>
          <p:cNvPr id="7" name="Slide Number Placeholder 6"/>
          <p:cNvSpPr>
            <a:spLocks noGrp="1"/>
          </p:cNvSpPr>
          <p:nvPr>
            <p:ph type="sldNum" sz="quarter" idx="12"/>
          </p:nvPr>
        </p:nvSpPr>
        <p:spPr/>
        <p:txBody>
          <a:bodyPr/>
          <a:lstStyle/>
          <a:p>
            <a:fld id="{41F66152-3362-4C43-B792-058296CB9BDD}" type="slidenum">
              <a:rPr lang="sk-SK" smtClean="0"/>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sk-SK" smtClean="0"/>
              <a:t>Upravte štýly predlohy textu</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smtClean="0"/>
              <a:t>Ak chcete pridať obrázok, kliknite na ikonu</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Date Placeholder 4"/>
          <p:cNvSpPr>
            <a:spLocks noGrp="1"/>
          </p:cNvSpPr>
          <p:nvPr>
            <p:ph type="dt" sz="half" idx="10"/>
          </p:nvPr>
        </p:nvSpPr>
        <p:spPr/>
        <p:txBody>
          <a:bodyPr/>
          <a:lstStyle/>
          <a:p>
            <a:fld id="{369C7E21-D2E3-4FF1-8BAB-DACC9B8404BB}" type="datetime8">
              <a:rPr lang="sk-SK" smtClean="0"/>
              <a:t>6. 6. 2017 13:56</a:t>
            </a:fld>
            <a:endParaRPr lang="sk-SK"/>
          </a:p>
        </p:txBody>
      </p:sp>
      <p:sp>
        <p:nvSpPr>
          <p:cNvPr id="6" name="Footer Placeholder 5"/>
          <p:cNvSpPr>
            <a:spLocks noGrp="1"/>
          </p:cNvSpPr>
          <p:nvPr>
            <p:ph type="ftr" sz="quarter" idx="11"/>
          </p:nvPr>
        </p:nvSpPr>
        <p:spPr/>
        <p:txBody>
          <a:bodyPr/>
          <a:lstStyle/>
          <a:p>
            <a:r>
              <a:rPr lang="en-US" smtClean="0"/>
              <a:t>Conference and meeting in Chemnitz</a:t>
            </a:r>
            <a:endParaRPr lang="sk-SK"/>
          </a:p>
        </p:txBody>
      </p:sp>
      <p:sp>
        <p:nvSpPr>
          <p:cNvPr id="7" name="Slide Number Placeholder 6"/>
          <p:cNvSpPr>
            <a:spLocks noGrp="1"/>
          </p:cNvSpPr>
          <p:nvPr>
            <p:ph type="sldNum" sz="quarter" idx="12"/>
          </p:nvPr>
        </p:nvSpPr>
        <p:spPr/>
        <p:txBody>
          <a:bodyPr/>
          <a:lstStyle/>
          <a:p>
            <a:fld id="{41F66152-3362-4C43-B792-058296CB9BDD}" type="slidenum">
              <a:rPr lang="sk-SK" smtClean="0"/>
              <a:t>‹#›</a:t>
            </a:fld>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sk-SK" smtClean="0"/>
              <a:t>Upravte štýly predlohy textu</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7248CF06-2781-43E4-B396-9D4ACB8AC2D6}" type="datetime8">
              <a:rPr lang="sk-SK" smtClean="0"/>
              <a:t>6. 6. 2017 13:56</a:t>
            </a:fld>
            <a:endParaRPr lang="sk-SK"/>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Conference and meeting in Chemnitz</a:t>
            </a:r>
            <a:endParaRPr lang="sk-SK"/>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41F66152-3362-4C43-B792-058296CB9BDD}" type="slidenum">
              <a:rPr lang="sk-SK" smtClean="0"/>
              <a:t>‹#›</a:t>
            </a:fld>
            <a:endParaRPr lang="sk-SK"/>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8.jpeg"/><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10.jpeg"/><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17.jpe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07316" y="2276872"/>
            <a:ext cx="9252520" cy="1800200"/>
          </a:xfrm>
          <a:solidFill>
            <a:schemeClr val="bg2"/>
          </a:solidFill>
        </p:spPr>
        <p:txBody>
          <a:bodyPr>
            <a:normAutofit fontScale="90000"/>
          </a:bodyPr>
          <a:lstStyle/>
          <a:p>
            <a:r>
              <a:rPr lang="sk-SK" b="1" dirty="0"/>
              <a:t>	</a:t>
            </a:r>
            <a:r>
              <a:rPr lang="en-GB" sz="3600" b="1" dirty="0" smtClean="0"/>
              <a:t>Educational </a:t>
            </a:r>
            <a:r>
              <a:rPr lang="en-GB" sz="3600" b="1" dirty="0" smtClean="0"/>
              <a:t>Senior Network 	</a:t>
            </a:r>
            <a:br>
              <a:rPr lang="en-GB" sz="3600" b="1" dirty="0" smtClean="0"/>
            </a:br>
            <a:r>
              <a:rPr lang="sk-SK" sz="3600" b="1" dirty="0" smtClean="0"/>
              <a:t>    </a:t>
            </a:r>
            <a:r>
              <a:rPr lang="sk-SK" sz="3600" b="1" dirty="0" smtClean="0"/>
              <a:t> </a:t>
            </a:r>
            <a:r>
              <a:rPr lang="sk-SK" sz="3600" b="1" dirty="0" err="1" smtClean="0"/>
              <a:t>Heading</a:t>
            </a:r>
            <a:r>
              <a:rPr lang="sk-SK" sz="3600" b="1" dirty="0" smtClean="0"/>
              <a:t> </a:t>
            </a:r>
            <a:r>
              <a:rPr lang="sk-SK" sz="3600" b="1" dirty="0" err="1" smtClean="0"/>
              <a:t>towards</a:t>
            </a:r>
            <a:r>
              <a:rPr lang="sk-SK" sz="3600" b="1" dirty="0" smtClean="0"/>
              <a:t> study </a:t>
            </a:r>
            <a:r>
              <a:rPr lang="sk-SK" sz="3600" b="1" dirty="0" err="1" smtClean="0"/>
              <a:t>innovations</a:t>
            </a:r>
            <a:r>
              <a:rPr lang="en-GB" sz="3600" b="1" dirty="0" smtClean="0">
                <a:solidFill>
                  <a:srgbClr val="C00000"/>
                </a:solidFill>
              </a:rPr>
              <a:t> </a:t>
            </a:r>
            <a:r>
              <a:rPr lang="en-GB" sz="3600" b="1" dirty="0" smtClean="0"/>
              <a:t>	</a:t>
            </a:r>
            <a:r>
              <a:rPr lang="sk-SK" sz="3600" b="1" dirty="0" smtClean="0"/>
              <a:t/>
            </a:r>
            <a:br>
              <a:rPr lang="sk-SK" sz="3600" b="1" dirty="0" smtClean="0"/>
            </a:br>
            <a:r>
              <a:rPr lang="sk-SK" sz="2700" b="1" dirty="0" smtClean="0"/>
              <a:t>PhDr. Nadežda Hrapková, PhD</a:t>
            </a:r>
            <a:r>
              <a:rPr lang="sk-SK" sz="3600" b="1" dirty="0" smtClean="0"/>
              <a:t>.</a:t>
            </a:r>
            <a:endParaRPr lang="en-GB" sz="3600" dirty="0"/>
          </a:p>
        </p:txBody>
      </p:sp>
      <p:sp>
        <p:nvSpPr>
          <p:cNvPr id="3" name="Podnadpis 2"/>
          <p:cNvSpPr>
            <a:spLocks noGrp="1"/>
          </p:cNvSpPr>
          <p:nvPr>
            <p:ph type="subTitle" idx="1"/>
          </p:nvPr>
        </p:nvSpPr>
        <p:spPr>
          <a:xfrm>
            <a:off x="1393456" y="5013176"/>
            <a:ext cx="6400800" cy="1296144"/>
          </a:xfrm>
        </p:spPr>
        <p:txBody>
          <a:bodyPr>
            <a:normAutofit fontScale="70000" lnSpcReduction="20000"/>
          </a:bodyPr>
          <a:lstStyle/>
          <a:p>
            <a:pPr>
              <a:lnSpc>
                <a:spcPct val="120000"/>
              </a:lnSpc>
            </a:pPr>
            <a:r>
              <a:rPr lang="sk-SK" sz="3400" b="1" dirty="0" err="1" smtClean="0">
                <a:solidFill>
                  <a:schemeClr val="tx1"/>
                </a:solidFill>
                <a:latin typeface="+mn-lt"/>
              </a:rPr>
              <a:t>Conference</a:t>
            </a:r>
            <a:r>
              <a:rPr lang="sk-SK" sz="3400" dirty="0" smtClean="0">
                <a:solidFill>
                  <a:schemeClr val="tx1"/>
                </a:solidFill>
                <a:latin typeface="+mn-lt"/>
              </a:rPr>
              <a:t/>
            </a:r>
            <a:br>
              <a:rPr lang="sk-SK" sz="3400" dirty="0" smtClean="0">
                <a:solidFill>
                  <a:schemeClr val="tx1"/>
                </a:solidFill>
                <a:latin typeface="+mn-lt"/>
              </a:rPr>
            </a:br>
            <a:r>
              <a:rPr lang="sk-SK" sz="3400" dirty="0" err="1" smtClean="0">
                <a:solidFill>
                  <a:schemeClr val="tx1"/>
                </a:solidFill>
                <a:latin typeface="+mn-lt"/>
              </a:rPr>
              <a:t>Technical</a:t>
            </a:r>
            <a:r>
              <a:rPr lang="sk-SK" sz="3400" dirty="0" smtClean="0">
                <a:solidFill>
                  <a:schemeClr val="tx1"/>
                </a:solidFill>
                <a:latin typeface="+mn-lt"/>
              </a:rPr>
              <a:t> </a:t>
            </a:r>
            <a:r>
              <a:rPr lang="sk-SK" sz="3400" dirty="0" err="1" smtClean="0">
                <a:solidFill>
                  <a:schemeClr val="tx1"/>
                </a:solidFill>
                <a:latin typeface="+mn-lt"/>
              </a:rPr>
              <a:t>University</a:t>
            </a:r>
            <a:r>
              <a:rPr lang="sk-SK" sz="3400" dirty="0" smtClean="0">
                <a:solidFill>
                  <a:schemeClr val="tx1"/>
                </a:solidFill>
                <a:latin typeface="+mn-lt"/>
              </a:rPr>
              <a:t> </a:t>
            </a:r>
            <a:r>
              <a:rPr lang="sk-SK" sz="3400" dirty="0" err="1" smtClean="0">
                <a:solidFill>
                  <a:schemeClr val="tx1"/>
                </a:solidFill>
                <a:latin typeface="+mn-lt"/>
              </a:rPr>
              <a:t>Chemnitz</a:t>
            </a:r>
            <a:endParaRPr lang="sk-SK" sz="3400" b="1" dirty="0" smtClean="0">
              <a:solidFill>
                <a:schemeClr val="tx1"/>
              </a:solidFill>
              <a:latin typeface="+mn-lt"/>
            </a:endParaRPr>
          </a:p>
          <a:p>
            <a:pPr>
              <a:lnSpc>
                <a:spcPct val="120000"/>
              </a:lnSpc>
            </a:pPr>
            <a:r>
              <a:rPr lang="sk-SK" sz="3400" b="1" dirty="0" smtClean="0">
                <a:solidFill>
                  <a:schemeClr val="tx1"/>
                </a:solidFill>
                <a:latin typeface="+mn-lt"/>
              </a:rPr>
              <a:t>8. </a:t>
            </a:r>
            <a:r>
              <a:rPr lang="sk-SK" sz="3400" b="1" dirty="0">
                <a:solidFill>
                  <a:schemeClr val="tx1"/>
                </a:solidFill>
                <a:latin typeface="+mn-lt"/>
              </a:rPr>
              <a:t>– </a:t>
            </a:r>
            <a:r>
              <a:rPr lang="sk-SK" sz="3400" b="1" dirty="0" smtClean="0">
                <a:solidFill>
                  <a:schemeClr val="tx1"/>
                </a:solidFill>
                <a:latin typeface="+mn-lt"/>
              </a:rPr>
              <a:t>9. </a:t>
            </a:r>
            <a:r>
              <a:rPr lang="sk-SK" sz="3400" b="1" dirty="0" err="1" smtClean="0">
                <a:solidFill>
                  <a:schemeClr val="tx1"/>
                </a:solidFill>
                <a:latin typeface="+mn-lt"/>
              </a:rPr>
              <a:t>June</a:t>
            </a:r>
            <a:r>
              <a:rPr lang="sk-SK" sz="3400" b="1" dirty="0" smtClean="0">
                <a:solidFill>
                  <a:schemeClr val="tx1"/>
                </a:solidFill>
                <a:latin typeface="+mn-lt"/>
              </a:rPr>
              <a:t> 2017</a:t>
            </a:r>
            <a:endParaRPr lang="sk-SK" sz="3400" dirty="0">
              <a:solidFill>
                <a:schemeClr val="tx1"/>
              </a:solidFill>
              <a:latin typeface="+mn-lt"/>
            </a:endParaRPr>
          </a:p>
          <a:p>
            <a:endParaRPr lang="sk-SK" dirty="0"/>
          </a:p>
        </p:txBody>
      </p:sp>
      <p:pic>
        <p:nvPicPr>
          <p:cNvPr id="4" name="Picture 1" descr="http://erasmus-plus.ro/wp-content/uploads/2013/11/erasmus+logo_mic.jpg"/>
          <p:cNvPicPr/>
          <p:nvPr/>
        </p:nvPicPr>
        <p:blipFill>
          <a:blip r:embed="rId2" cstate="print"/>
          <a:srcRect/>
          <a:stretch>
            <a:fillRect/>
          </a:stretch>
        </p:blipFill>
        <p:spPr bwMode="auto">
          <a:xfrm>
            <a:off x="467544" y="476672"/>
            <a:ext cx="2664296" cy="853435"/>
          </a:xfrm>
          <a:prstGeom prst="rect">
            <a:avLst/>
          </a:prstGeom>
          <a:noFill/>
          <a:ln w="9525">
            <a:noFill/>
            <a:miter lim="800000"/>
            <a:headEnd/>
            <a:tailEnd/>
          </a:ln>
        </p:spPr>
      </p:pic>
      <p:pic>
        <p:nvPicPr>
          <p:cNvPr id="5" name="Picture 3" descr="C:\Users\Hrapkova\Desktop\Erasmus +\LOGO neu RED.jpg"/>
          <p:cNvPicPr/>
          <p:nvPr/>
        </p:nvPicPr>
        <p:blipFill>
          <a:blip r:embed="rId3" cstate="print"/>
          <a:srcRect/>
          <a:stretch>
            <a:fillRect/>
          </a:stretch>
        </p:blipFill>
        <p:spPr bwMode="auto">
          <a:xfrm>
            <a:off x="7020272" y="476672"/>
            <a:ext cx="1707505" cy="958342"/>
          </a:xfrm>
          <a:prstGeom prst="rect">
            <a:avLst/>
          </a:prstGeom>
          <a:noFill/>
          <a:ln w="9525">
            <a:noFill/>
            <a:miter lim="800000"/>
            <a:headEnd/>
            <a:tailEnd/>
          </a:ln>
        </p:spPr>
      </p:pic>
      <p:sp>
        <p:nvSpPr>
          <p:cNvPr id="6" name="Obdĺžnik 5"/>
          <p:cNvSpPr/>
          <p:nvPr/>
        </p:nvSpPr>
        <p:spPr>
          <a:xfrm>
            <a:off x="611560" y="1332526"/>
            <a:ext cx="2016224" cy="707886"/>
          </a:xfrm>
          <a:prstGeom prst="rect">
            <a:avLst/>
          </a:prstGeom>
        </p:spPr>
        <p:txBody>
          <a:bodyPr wrap="square">
            <a:spAutoFit/>
          </a:bodyPr>
          <a:lstStyle/>
          <a:p>
            <a:r>
              <a:rPr lang="sk-SK" sz="1000" dirty="0" err="1" smtClean="0"/>
              <a:t>funded</a:t>
            </a:r>
            <a:r>
              <a:rPr lang="sk-SK" sz="1000" dirty="0" smtClean="0"/>
              <a:t> </a:t>
            </a:r>
            <a:r>
              <a:rPr lang="sk-SK" sz="1000" dirty="0"/>
              <a:t>by </a:t>
            </a:r>
            <a:r>
              <a:rPr lang="sk-SK" sz="1000" dirty="0" err="1"/>
              <a:t>the</a:t>
            </a:r>
            <a:r>
              <a:rPr lang="sk-SK" sz="1000" dirty="0"/>
              <a:t> </a:t>
            </a:r>
            <a:r>
              <a:rPr lang="sk-SK" sz="1000" dirty="0" err="1"/>
              <a:t>European</a:t>
            </a:r>
            <a:r>
              <a:rPr lang="sk-SK" sz="1000" dirty="0"/>
              <a:t> </a:t>
            </a:r>
            <a:r>
              <a:rPr lang="sk-SK" sz="1000" dirty="0" err="1"/>
              <a:t>Union</a:t>
            </a:r>
            <a:r>
              <a:rPr lang="sk-SK" sz="1000" dirty="0"/>
              <a:t>  </a:t>
            </a:r>
            <a:r>
              <a:rPr lang="sk-SK" sz="1000" dirty="0" smtClean="0"/>
              <a:t>            </a:t>
            </a:r>
            <a:r>
              <a:rPr lang="sk-SK" sz="1000" dirty="0" err="1" smtClean="0"/>
              <a:t>programme</a:t>
            </a:r>
            <a:r>
              <a:rPr lang="sk-SK" sz="1000" dirty="0" smtClean="0"/>
              <a:t> </a:t>
            </a:r>
            <a:r>
              <a:rPr lang="sk-SK" sz="1000" dirty="0" err="1" smtClean="0"/>
              <a:t>for</a:t>
            </a:r>
            <a:r>
              <a:rPr lang="sk-SK" sz="1000" dirty="0" smtClean="0"/>
              <a:t> </a:t>
            </a:r>
            <a:r>
              <a:rPr lang="sk-SK" sz="1000" dirty="0" err="1" smtClean="0"/>
              <a:t>education</a:t>
            </a:r>
            <a:r>
              <a:rPr lang="sk-SK" sz="1000" dirty="0" smtClean="0"/>
              <a:t>,</a:t>
            </a:r>
            <a:r>
              <a:rPr lang="sk-SK" sz="1000" dirty="0"/>
              <a:t>	</a:t>
            </a:r>
            <a:r>
              <a:rPr lang="sk-SK" sz="1000" dirty="0" smtClean="0"/>
              <a:t>                                                                                    </a:t>
            </a:r>
            <a:r>
              <a:rPr lang="sk-SK" sz="1000" dirty="0" err="1"/>
              <a:t>training</a:t>
            </a:r>
            <a:r>
              <a:rPr lang="sk-SK" sz="1000" dirty="0"/>
              <a:t>, </a:t>
            </a:r>
            <a:r>
              <a:rPr lang="sk-SK" sz="1000" dirty="0" err="1"/>
              <a:t>youth</a:t>
            </a:r>
            <a:r>
              <a:rPr lang="sk-SK" sz="1000" dirty="0"/>
              <a:t> and </a:t>
            </a:r>
            <a:r>
              <a:rPr lang="sk-SK" sz="1000" dirty="0" err="1" smtClean="0"/>
              <a:t>sport</a:t>
            </a:r>
            <a:r>
              <a:rPr lang="sk-SK" sz="1000" dirty="0" smtClean="0"/>
              <a:t>                                                                                    </a:t>
            </a:r>
            <a:r>
              <a:rPr lang="sk-SK" sz="1000" dirty="0"/>
              <a:t>2014 – 2020</a:t>
            </a:r>
          </a:p>
        </p:txBody>
      </p:sp>
    </p:spTree>
    <p:extLst>
      <p:ext uri="{BB962C8B-B14F-4D97-AF65-F5344CB8AC3E}">
        <p14:creationId xmlns:p14="http://schemas.microsoft.com/office/powerpoint/2010/main" val="1087445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188640"/>
            <a:ext cx="9144000" cy="719807"/>
          </a:xfrm>
          <a:solidFill>
            <a:schemeClr val="bg2"/>
          </a:solidFill>
        </p:spPr>
        <p:txBody>
          <a:bodyPr/>
          <a:lstStyle/>
          <a:p>
            <a:pPr>
              <a:lnSpc>
                <a:spcPct val="100000"/>
              </a:lnSpc>
            </a:pPr>
            <a:r>
              <a:rPr lang="sk-SK" sz="3600" dirty="0" err="1" smtClean="0">
                <a:effectLst>
                  <a:outerShdw blurRad="38100" dist="38100" dir="2700000" algn="tl">
                    <a:srgbClr val="000000">
                      <a:alpha val="43137"/>
                    </a:srgbClr>
                  </a:outerShdw>
                </a:effectLst>
              </a:rPr>
              <a:t>Reasons</a:t>
            </a:r>
            <a:r>
              <a:rPr lang="sk-SK" sz="3600" dirty="0" smtClean="0">
                <a:effectLst>
                  <a:outerShdw blurRad="38100" dist="38100" dir="2700000" algn="tl">
                    <a:srgbClr val="000000">
                      <a:alpha val="43137"/>
                    </a:srgbClr>
                  </a:outerShdw>
                </a:effectLst>
              </a:rPr>
              <a:t> to</a:t>
            </a:r>
            <a:r>
              <a:rPr lang="en-GB" sz="3600" dirty="0" smtClean="0">
                <a:effectLst>
                  <a:outerShdw blurRad="38100" dist="38100" dir="2700000" algn="tl">
                    <a:srgbClr val="000000">
                      <a:alpha val="43137"/>
                    </a:srgbClr>
                  </a:outerShdw>
                </a:effectLst>
              </a:rPr>
              <a:t> </a:t>
            </a:r>
            <a:r>
              <a:rPr lang="en-GB" sz="3600" dirty="0" err="1" smtClean="0">
                <a:effectLst>
                  <a:outerShdw blurRad="38100" dist="38100" dir="2700000" algn="tl">
                    <a:srgbClr val="000000">
                      <a:alpha val="43137"/>
                    </a:srgbClr>
                  </a:outerShdw>
                </a:effectLst>
              </a:rPr>
              <a:t>tak</a:t>
            </a:r>
            <a:r>
              <a:rPr lang="sk-SK" sz="3600" dirty="0" smtClean="0">
                <a:effectLst>
                  <a:outerShdw blurRad="38100" dist="38100" dir="2700000" algn="tl">
                    <a:srgbClr val="000000">
                      <a:alpha val="43137"/>
                    </a:srgbClr>
                  </a:outerShdw>
                </a:effectLst>
              </a:rPr>
              <a:t>e</a:t>
            </a:r>
            <a:r>
              <a:rPr lang="en-GB" sz="3600" dirty="0" smtClean="0">
                <a:effectLst>
                  <a:outerShdw blurRad="38100" dist="38100" dir="2700000" algn="tl">
                    <a:srgbClr val="000000">
                      <a:alpha val="43137"/>
                    </a:srgbClr>
                  </a:outerShdw>
                </a:effectLst>
              </a:rPr>
              <a:t> part</a:t>
            </a:r>
            <a:r>
              <a:rPr lang="sk-SK" sz="3600" dirty="0" smtClean="0">
                <a:effectLst>
                  <a:outerShdw blurRad="38100" dist="38100" dir="2700000" algn="tl">
                    <a:srgbClr val="000000">
                      <a:alpha val="43137"/>
                    </a:srgbClr>
                  </a:outerShdw>
                </a:effectLst>
              </a:rPr>
              <a:t> in </a:t>
            </a:r>
            <a:r>
              <a:rPr lang="en-GB" sz="3600" dirty="0" smtClean="0">
                <a:effectLst>
                  <a:outerShdw blurRad="38100" dist="38100" dir="2700000" algn="tl">
                    <a:srgbClr val="000000">
                      <a:alpha val="43137"/>
                    </a:srgbClr>
                  </a:outerShdw>
                </a:effectLst>
              </a:rPr>
              <a:t>learning </a:t>
            </a:r>
            <a:r>
              <a:rPr lang="en-GB" sz="3600" dirty="0">
                <a:effectLst>
                  <a:outerShdw blurRad="38100" dist="38100" dir="2700000" algn="tl">
                    <a:srgbClr val="000000">
                      <a:alpha val="43137"/>
                    </a:srgbClr>
                  </a:outerShdw>
                </a:effectLst>
              </a:rPr>
              <a:t>activities</a:t>
            </a:r>
            <a:endParaRPr lang="sk-SK" altLang="sk-SK" sz="3600" dirty="0" smtClean="0">
              <a:effectLst>
                <a:outerShdw blurRad="38100" dist="38100" dir="2700000" algn="tl">
                  <a:srgbClr val="000000">
                    <a:alpha val="43137"/>
                  </a:srgbClr>
                </a:outerShdw>
              </a:effectLst>
            </a:endParaRPr>
          </a:p>
        </p:txBody>
      </p:sp>
      <p:sp>
        <p:nvSpPr>
          <p:cNvPr id="12291" name="Content Placeholder 2"/>
          <p:cNvSpPr>
            <a:spLocks noGrp="1"/>
          </p:cNvSpPr>
          <p:nvPr>
            <p:ph idx="1"/>
          </p:nvPr>
        </p:nvSpPr>
        <p:spPr>
          <a:xfrm>
            <a:off x="0" y="1030612"/>
            <a:ext cx="9144000" cy="5710755"/>
          </a:xfrm>
        </p:spPr>
        <p:txBody>
          <a:bodyPr>
            <a:normAutofit fontScale="92500" lnSpcReduction="20000"/>
          </a:bodyPr>
          <a:lstStyle/>
          <a:p>
            <a:r>
              <a:rPr lang="en-GB" b="1" dirty="0">
                <a:solidFill>
                  <a:schemeClr val="tx1"/>
                </a:solidFill>
              </a:rPr>
              <a:t>Total: 878</a:t>
            </a:r>
            <a:r>
              <a:rPr lang="sk-SK" b="1" dirty="0">
                <a:solidFill>
                  <a:schemeClr val="tx1"/>
                </a:solidFill>
              </a:rPr>
              <a:t> </a:t>
            </a:r>
            <a:r>
              <a:rPr lang="sk-SK" dirty="0" smtClean="0">
                <a:solidFill>
                  <a:schemeClr val="tx1"/>
                </a:solidFill>
              </a:rPr>
              <a:t>(</a:t>
            </a:r>
            <a:r>
              <a:rPr lang="sk-SK" dirty="0" err="1" smtClean="0">
                <a:solidFill>
                  <a:schemeClr val="tx1"/>
                </a:solidFill>
              </a:rPr>
              <a:t>project</a:t>
            </a:r>
            <a:r>
              <a:rPr lang="sk-SK" dirty="0" smtClean="0">
                <a:solidFill>
                  <a:schemeClr val="tx1"/>
                </a:solidFill>
              </a:rPr>
              <a:t> </a:t>
            </a:r>
            <a:r>
              <a:rPr lang="sk-SK" dirty="0" err="1" smtClean="0">
                <a:solidFill>
                  <a:schemeClr val="tx1"/>
                </a:solidFill>
              </a:rPr>
              <a:t>partners</a:t>
            </a:r>
            <a:r>
              <a:rPr lang="sk-SK" dirty="0" smtClean="0">
                <a:solidFill>
                  <a:schemeClr val="tx1"/>
                </a:solidFill>
              </a:rPr>
              <a:t>) </a:t>
            </a:r>
            <a:r>
              <a:rPr lang="sk-SK" b="1" dirty="0" smtClean="0">
                <a:solidFill>
                  <a:schemeClr val="tx1"/>
                </a:solidFill>
              </a:rPr>
              <a:t>52 </a:t>
            </a:r>
            <a:r>
              <a:rPr lang="sk-SK" dirty="0" smtClean="0">
                <a:solidFill>
                  <a:schemeClr val="tx1"/>
                </a:solidFill>
              </a:rPr>
              <a:t>(</a:t>
            </a:r>
            <a:r>
              <a:rPr lang="sk-SK" dirty="0" err="1" smtClean="0">
                <a:solidFill>
                  <a:schemeClr val="tx1"/>
                </a:solidFill>
              </a:rPr>
              <a:t>other</a:t>
            </a:r>
            <a:r>
              <a:rPr lang="sk-SK" dirty="0" smtClean="0">
                <a:solidFill>
                  <a:schemeClr val="tx1"/>
                </a:solidFill>
              </a:rPr>
              <a:t> </a:t>
            </a:r>
            <a:r>
              <a:rPr lang="sk-SK" dirty="0" err="1" smtClean="0">
                <a:solidFill>
                  <a:schemeClr val="tx1"/>
                </a:solidFill>
              </a:rPr>
              <a:t>institutions</a:t>
            </a:r>
            <a:r>
              <a:rPr lang="sk-SK" dirty="0" smtClean="0">
                <a:solidFill>
                  <a:schemeClr val="tx1"/>
                </a:solidFill>
              </a:rPr>
              <a:t>) </a:t>
            </a:r>
            <a:r>
              <a:rPr lang="sk-SK" b="1" dirty="0" smtClean="0">
                <a:solidFill>
                  <a:schemeClr val="tx1"/>
                </a:solidFill>
              </a:rPr>
              <a:t>= 930</a:t>
            </a: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smtClean="0">
              <a:solidFill>
                <a:schemeClr val="tx1"/>
              </a:solidFill>
            </a:endParaRPr>
          </a:p>
          <a:p>
            <a:r>
              <a:rPr lang="sk-SK" sz="2800" dirty="0">
                <a:solidFill>
                  <a:schemeClr val="tx1"/>
                </a:solidFill>
              </a:rPr>
              <a:t>	</a:t>
            </a:r>
            <a:r>
              <a:rPr lang="sk-SK" sz="2800" dirty="0" smtClean="0">
                <a:solidFill>
                  <a:schemeClr val="tx1"/>
                </a:solidFill>
              </a:rPr>
              <a:t>	</a:t>
            </a:r>
            <a:endParaRPr lang="sk-SK" sz="2800" b="1" dirty="0" smtClean="0">
              <a:solidFill>
                <a:schemeClr val="tx1"/>
              </a:solidFill>
            </a:endParaRPr>
          </a:p>
          <a:p>
            <a:pPr>
              <a:buFont typeface="Arial" charset="0"/>
              <a:buNone/>
            </a:pPr>
            <a:r>
              <a:rPr lang="en-US" altLang="sk-SK" sz="2800" dirty="0" smtClean="0">
                <a:solidFill>
                  <a:schemeClr val="tx1"/>
                </a:solidFill>
              </a:rPr>
              <a:t>				</a:t>
            </a:r>
            <a:r>
              <a:rPr lang="en-US" altLang="sk-SK" sz="2800" dirty="0" smtClean="0"/>
              <a:t>	</a:t>
            </a:r>
          </a:p>
        </p:txBody>
      </p:sp>
      <p:sp>
        <p:nvSpPr>
          <p:cNvPr id="2" name="Zástupný symbol dátumu 1"/>
          <p:cNvSpPr>
            <a:spLocks noGrp="1"/>
          </p:cNvSpPr>
          <p:nvPr>
            <p:ph type="dt" sz="half" idx="10"/>
          </p:nvPr>
        </p:nvSpPr>
        <p:spPr>
          <a:xfrm>
            <a:off x="5220072" y="6361577"/>
            <a:ext cx="2085975" cy="365125"/>
          </a:xfrm>
        </p:spPr>
        <p:txBody>
          <a:bodyPr/>
          <a:lstStyle/>
          <a:p>
            <a:fld id="{56634AD9-5A0D-44FB-919E-A77508FDD1E4}" type="datetime8">
              <a:rPr lang="sk-SK" smtClean="0"/>
              <a:t>6. 6. 2017 13:56</a:t>
            </a:fld>
            <a:endParaRPr lang="sk-SK"/>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k-SK"/>
          </a:p>
        </p:txBody>
      </p:sp>
      <p:sp>
        <p:nvSpPr>
          <p:cNvPr id="5" name="Zástupný symbol päty 4"/>
          <p:cNvSpPr>
            <a:spLocks noGrp="1"/>
          </p:cNvSpPr>
          <p:nvPr>
            <p:ph type="ftr" sz="quarter" idx="11"/>
          </p:nvPr>
        </p:nvSpPr>
        <p:spPr>
          <a:xfrm>
            <a:off x="659165" y="6356350"/>
            <a:ext cx="4128859" cy="365125"/>
          </a:xfrm>
        </p:spPr>
        <p:txBody>
          <a:bodyPr/>
          <a:lstStyle/>
          <a:p>
            <a:r>
              <a:rPr lang="en-US" dirty="0" smtClean="0"/>
              <a:t>Conference and meeting in Chemnitz</a:t>
            </a:r>
            <a:endParaRPr lang="sk-SK" dirty="0"/>
          </a:p>
        </p:txBody>
      </p:sp>
      <p:graphicFrame>
        <p:nvGraphicFramePr>
          <p:cNvPr id="3" name="Tabuľka 2"/>
          <p:cNvGraphicFramePr>
            <a:graphicFrameLocks noGrp="1"/>
          </p:cNvGraphicFramePr>
          <p:nvPr>
            <p:extLst>
              <p:ext uri="{D42A27DB-BD31-4B8C-83A1-F6EECF244321}">
                <p14:modId xmlns:p14="http://schemas.microsoft.com/office/powerpoint/2010/main" val="2912644863"/>
              </p:ext>
            </p:extLst>
          </p:nvPr>
        </p:nvGraphicFramePr>
        <p:xfrm>
          <a:off x="107501" y="1556792"/>
          <a:ext cx="8928995" cy="5073052"/>
        </p:xfrm>
        <a:graphic>
          <a:graphicData uri="http://schemas.openxmlformats.org/drawingml/2006/table">
            <a:tbl>
              <a:tblPr firstRow="1" firstCol="1" lastRow="1" lastCol="1" bandRow="1" bandCol="1">
                <a:tableStyleId>{5C22544A-7EE6-4342-B048-85BDC9FD1C3A}</a:tableStyleId>
              </a:tblPr>
              <a:tblGrid>
                <a:gridCol w="1512172"/>
                <a:gridCol w="947562"/>
                <a:gridCol w="1008474"/>
                <a:gridCol w="1115104"/>
                <a:gridCol w="1115104"/>
                <a:gridCol w="1115104"/>
                <a:gridCol w="1115104"/>
                <a:gridCol w="1000371"/>
              </a:tblGrid>
              <a:tr h="577004">
                <a:tc>
                  <a:txBody>
                    <a:bodyPr/>
                    <a:lstStyle/>
                    <a:p>
                      <a:pPr algn="ctr">
                        <a:lnSpc>
                          <a:spcPct val="115000"/>
                        </a:lnSpc>
                        <a:spcAft>
                          <a:spcPts val="0"/>
                        </a:spcAft>
                      </a:pPr>
                      <a:r>
                        <a:rPr lang="en-GB" sz="1600" dirty="0">
                          <a:effectLst/>
                        </a:rPr>
                        <a:t> </a:t>
                      </a:r>
                      <a:endParaRPr lang="sk-SK" sz="1600" dirty="0">
                        <a:effectLst/>
                        <a:latin typeface="Times New Roman"/>
                        <a:ea typeface="Times New Roman"/>
                      </a:endParaRPr>
                    </a:p>
                  </a:txBody>
                  <a:tcPr marL="65314" marR="65314" marT="16933" marB="16933" anchor="ctr"/>
                </a:tc>
                <a:tc>
                  <a:txBody>
                    <a:bodyPr/>
                    <a:lstStyle/>
                    <a:p>
                      <a:pPr algn="ctr">
                        <a:lnSpc>
                          <a:spcPct val="115000"/>
                        </a:lnSpc>
                        <a:spcAft>
                          <a:spcPts val="0"/>
                        </a:spcAft>
                      </a:pPr>
                      <a:r>
                        <a:rPr lang="en-GB" sz="1600">
                          <a:effectLst/>
                        </a:rPr>
                        <a:t>Slovakia</a:t>
                      </a:r>
                      <a:endParaRPr lang="sk-SK" sz="1600">
                        <a:effectLst/>
                        <a:latin typeface="Times New Roman"/>
                        <a:ea typeface="Times New Roman"/>
                      </a:endParaRPr>
                    </a:p>
                  </a:txBody>
                  <a:tcPr marL="65314" marR="65314" marT="16933" marB="16933" anchor="ctr"/>
                </a:tc>
                <a:tc>
                  <a:txBody>
                    <a:bodyPr/>
                    <a:lstStyle/>
                    <a:p>
                      <a:pPr algn="ctr">
                        <a:lnSpc>
                          <a:spcPct val="115000"/>
                        </a:lnSpc>
                        <a:spcAft>
                          <a:spcPts val="0"/>
                        </a:spcAft>
                      </a:pPr>
                      <a:r>
                        <a:rPr lang="en-GB" sz="1600">
                          <a:effectLst/>
                        </a:rPr>
                        <a:t>Sweden</a:t>
                      </a:r>
                      <a:endParaRPr lang="sk-SK" sz="1600">
                        <a:effectLst/>
                        <a:latin typeface="Times New Roman"/>
                        <a:ea typeface="Times New Roman"/>
                      </a:endParaRPr>
                    </a:p>
                  </a:txBody>
                  <a:tcPr marL="65314" marR="65314" marT="16933" marB="16933" anchor="ctr"/>
                </a:tc>
                <a:tc gridSpan="2">
                  <a:txBody>
                    <a:bodyPr/>
                    <a:lstStyle/>
                    <a:p>
                      <a:pPr algn="ctr">
                        <a:lnSpc>
                          <a:spcPct val="115000"/>
                        </a:lnSpc>
                        <a:spcAft>
                          <a:spcPts val="0"/>
                        </a:spcAft>
                      </a:pPr>
                      <a:r>
                        <a:rPr lang="en-GB" sz="1600">
                          <a:effectLst/>
                        </a:rPr>
                        <a:t>Germany</a:t>
                      </a:r>
                      <a:endParaRPr lang="sk-SK" sz="1600">
                        <a:effectLst/>
                        <a:latin typeface="Times New Roman"/>
                        <a:ea typeface="Times New Roman"/>
                      </a:endParaRPr>
                    </a:p>
                  </a:txBody>
                  <a:tcPr marL="65314" marR="65314" marT="16933" marB="16933" anchor="ctr"/>
                </a:tc>
                <a:tc hMerge="1">
                  <a:txBody>
                    <a:bodyPr/>
                    <a:lstStyle/>
                    <a:p>
                      <a:endParaRPr lang="sk-SK"/>
                    </a:p>
                  </a:txBody>
                  <a:tcPr/>
                </a:tc>
                <a:tc>
                  <a:txBody>
                    <a:bodyPr/>
                    <a:lstStyle/>
                    <a:p>
                      <a:pPr algn="ctr">
                        <a:lnSpc>
                          <a:spcPct val="115000"/>
                        </a:lnSpc>
                        <a:spcAft>
                          <a:spcPts val="0"/>
                        </a:spcAft>
                      </a:pPr>
                      <a:r>
                        <a:rPr lang="en-GB" sz="1600">
                          <a:effectLst/>
                        </a:rPr>
                        <a:t>Netherlands</a:t>
                      </a:r>
                      <a:endParaRPr lang="sk-SK" sz="1600">
                        <a:effectLst/>
                        <a:latin typeface="Times New Roman"/>
                        <a:ea typeface="Times New Roman"/>
                      </a:endParaRPr>
                    </a:p>
                  </a:txBody>
                  <a:tcPr marL="65314" marR="65314" marT="16933" marB="16933" anchor="ctr"/>
                </a:tc>
                <a:tc>
                  <a:txBody>
                    <a:bodyPr/>
                    <a:lstStyle/>
                    <a:p>
                      <a:pPr algn="ctr">
                        <a:lnSpc>
                          <a:spcPct val="115000"/>
                        </a:lnSpc>
                        <a:spcAft>
                          <a:spcPts val="0"/>
                        </a:spcAft>
                      </a:pPr>
                      <a:r>
                        <a:rPr lang="en-GB" sz="1600">
                          <a:effectLst/>
                        </a:rPr>
                        <a:t>Czech Republic</a:t>
                      </a:r>
                      <a:endParaRPr lang="sk-SK" sz="1600">
                        <a:effectLst/>
                        <a:latin typeface="Times New Roman"/>
                        <a:ea typeface="Times New Roman"/>
                      </a:endParaRPr>
                    </a:p>
                  </a:txBody>
                  <a:tcPr marL="65314" marR="65314" marT="16933" marB="16933" anchor="ctr"/>
                </a:tc>
                <a:tc>
                  <a:txBody>
                    <a:bodyPr/>
                    <a:lstStyle/>
                    <a:p>
                      <a:pPr algn="ctr">
                        <a:lnSpc>
                          <a:spcPct val="115000"/>
                        </a:lnSpc>
                        <a:spcAft>
                          <a:spcPts val="0"/>
                        </a:spcAft>
                      </a:pPr>
                      <a:r>
                        <a:rPr lang="en-GB" sz="1600">
                          <a:effectLst/>
                        </a:rPr>
                        <a:t>Spain</a:t>
                      </a:r>
                      <a:endParaRPr lang="sk-SK" sz="1600">
                        <a:effectLst/>
                        <a:latin typeface="Times New Roman"/>
                        <a:ea typeface="Times New Roman"/>
                      </a:endParaRPr>
                    </a:p>
                  </a:txBody>
                  <a:tcPr marL="65314" marR="65314" marT="16933" marB="16933" anchor="ctr"/>
                </a:tc>
              </a:tr>
              <a:tr h="310155">
                <a:tc>
                  <a:txBody>
                    <a:bodyPr/>
                    <a:lstStyle/>
                    <a:p>
                      <a:pPr algn="ctr">
                        <a:lnSpc>
                          <a:spcPct val="115000"/>
                        </a:lnSpc>
                        <a:spcAft>
                          <a:spcPts val="0"/>
                        </a:spcAft>
                      </a:pPr>
                      <a:r>
                        <a:rPr lang="en-GB" sz="1600" dirty="0">
                          <a:effectLst/>
                        </a:rPr>
                        <a:t> </a:t>
                      </a:r>
                      <a:endParaRPr lang="sk-SK" sz="1600" dirty="0">
                        <a:effectLst/>
                        <a:latin typeface="Times New Roman"/>
                        <a:ea typeface="Times New Roman"/>
                      </a:endParaRPr>
                    </a:p>
                  </a:txBody>
                  <a:tcPr marL="65314" marR="65314" marT="16933" marB="16933" anchor="ctr"/>
                </a:tc>
                <a:tc>
                  <a:txBody>
                    <a:bodyPr/>
                    <a:lstStyle/>
                    <a:p>
                      <a:pPr algn="ctr">
                        <a:lnSpc>
                          <a:spcPct val="115000"/>
                        </a:lnSpc>
                        <a:spcAft>
                          <a:spcPts val="0"/>
                        </a:spcAft>
                      </a:pPr>
                      <a:r>
                        <a:rPr lang="en-GB" sz="1600" dirty="0" err="1" smtClean="0">
                          <a:effectLst/>
                        </a:rPr>
                        <a:t>Bratisla</a:t>
                      </a:r>
                      <a:r>
                        <a:rPr lang="sk-SK" sz="1600" dirty="0" smtClean="0">
                          <a:effectLst/>
                        </a:rPr>
                        <a:t> </a:t>
                      </a:r>
                      <a:r>
                        <a:rPr lang="en-GB" sz="1600" dirty="0" err="1" smtClean="0">
                          <a:effectLst/>
                        </a:rPr>
                        <a:t>va</a:t>
                      </a:r>
                      <a:endParaRPr lang="sk-SK" sz="1600"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600" dirty="0" smtClean="0">
                          <a:effectLst/>
                        </a:rPr>
                        <a:t>Uppsala</a:t>
                      </a:r>
                      <a:endParaRPr lang="sk-SK" sz="1600" dirty="0" smtClean="0">
                        <a:effectLst/>
                      </a:endParaRPr>
                    </a:p>
                    <a:p>
                      <a:pPr algn="ctr">
                        <a:lnSpc>
                          <a:spcPct val="115000"/>
                        </a:lnSpc>
                        <a:spcAft>
                          <a:spcPts val="0"/>
                        </a:spcAft>
                      </a:pPr>
                      <a:r>
                        <a:rPr lang="en-GB" sz="1600" dirty="0" smtClean="0">
                          <a:effectLst/>
                        </a:rPr>
                        <a:t> </a:t>
                      </a:r>
                      <a:endParaRPr lang="sk-SK" sz="1600"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600" dirty="0" err="1" smtClean="0">
                          <a:effectLst/>
                        </a:rPr>
                        <a:t>Magde</a:t>
                      </a:r>
                      <a:r>
                        <a:rPr lang="sk-SK" sz="1600" dirty="0" smtClean="0">
                          <a:effectLst/>
                        </a:rPr>
                        <a:t>    </a:t>
                      </a:r>
                      <a:r>
                        <a:rPr lang="en-GB" sz="1600" dirty="0" smtClean="0">
                          <a:effectLst/>
                        </a:rPr>
                        <a:t>burg</a:t>
                      </a:r>
                      <a:endParaRPr lang="sk-SK" sz="1600"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600" dirty="0" smtClean="0">
                          <a:effectLst/>
                        </a:rPr>
                        <a:t>Chemnitz</a:t>
                      </a:r>
                      <a:endParaRPr lang="sk-SK" sz="1600" dirty="0" smtClean="0">
                        <a:effectLst/>
                      </a:endParaRPr>
                    </a:p>
                    <a:p>
                      <a:pPr algn="ctr">
                        <a:lnSpc>
                          <a:spcPct val="115000"/>
                        </a:lnSpc>
                        <a:spcAft>
                          <a:spcPts val="0"/>
                        </a:spcAft>
                      </a:pPr>
                      <a:endParaRPr lang="sk-SK" sz="1600" dirty="0">
                        <a:effectLst/>
                        <a:latin typeface="Times New Roman"/>
                        <a:ea typeface="Times New Roman"/>
                      </a:endParaRPr>
                    </a:p>
                  </a:txBody>
                  <a:tcPr marL="65314" marR="65314" marT="16933" marB="16933" anchor="ctr"/>
                </a:tc>
                <a:tc>
                  <a:txBody>
                    <a:bodyPr/>
                    <a:lstStyle/>
                    <a:p>
                      <a:pPr algn="ctr">
                        <a:lnSpc>
                          <a:spcPct val="115000"/>
                        </a:lnSpc>
                        <a:spcAft>
                          <a:spcPts val="0"/>
                        </a:spcAft>
                      </a:pPr>
                      <a:r>
                        <a:rPr lang="en-GB" sz="1600" dirty="0" smtClean="0">
                          <a:effectLst/>
                        </a:rPr>
                        <a:t>Groningen</a:t>
                      </a:r>
                      <a:endParaRPr lang="sk-SK" sz="1600" dirty="0" smtClean="0">
                        <a:effectLst/>
                      </a:endParaRPr>
                    </a:p>
                    <a:p>
                      <a:pPr algn="ctr">
                        <a:lnSpc>
                          <a:spcPct val="115000"/>
                        </a:lnSpc>
                        <a:spcAft>
                          <a:spcPts val="0"/>
                        </a:spcAft>
                      </a:pPr>
                      <a:r>
                        <a:rPr lang="en-GB" sz="1600" dirty="0" smtClean="0">
                          <a:effectLst/>
                        </a:rPr>
                        <a:t> </a:t>
                      </a:r>
                      <a:endParaRPr lang="sk-SK" sz="1600"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600" dirty="0" smtClean="0">
                          <a:effectLst/>
                        </a:rPr>
                        <a:t>Brno</a:t>
                      </a:r>
                      <a:endParaRPr lang="sk-SK" sz="1600" dirty="0" smtClean="0">
                        <a:effectLst/>
                      </a:endParaRPr>
                    </a:p>
                    <a:p>
                      <a:pPr algn="ctr">
                        <a:lnSpc>
                          <a:spcPct val="115000"/>
                        </a:lnSpc>
                        <a:spcAft>
                          <a:spcPts val="0"/>
                        </a:spcAft>
                      </a:pPr>
                      <a:endParaRPr lang="sk-SK" sz="1600" dirty="0">
                        <a:effectLst/>
                        <a:latin typeface="Times New Roman"/>
                        <a:ea typeface="Times New Roman"/>
                      </a:endParaRPr>
                    </a:p>
                  </a:txBody>
                  <a:tcPr marL="65314" marR="65314" marT="16933" marB="16933" anchor="b"/>
                </a:tc>
                <a:tc>
                  <a:txBody>
                    <a:bodyPr/>
                    <a:lstStyle/>
                    <a:p>
                      <a:pPr>
                        <a:lnSpc>
                          <a:spcPct val="115000"/>
                        </a:lnSpc>
                        <a:spcAft>
                          <a:spcPts val="0"/>
                        </a:spcAft>
                      </a:pPr>
                      <a:r>
                        <a:rPr lang="en-GB" sz="1600" b="0" dirty="0">
                          <a:solidFill>
                            <a:schemeClr val="tx1"/>
                          </a:solidFill>
                          <a:effectLst/>
                        </a:rPr>
                        <a:t>Alicante </a:t>
                      </a:r>
                      <a:endParaRPr lang="sk-SK" sz="1600" b="0" dirty="0" smtClean="0">
                        <a:solidFill>
                          <a:schemeClr val="tx1"/>
                        </a:solidFill>
                        <a:effectLst/>
                      </a:endParaRPr>
                    </a:p>
                    <a:p>
                      <a:pPr>
                        <a:lnSpc>
                          <a:spcPct val="115000"/>
                        </a:lnSpc>
                        <a:spcAft>
                          <a:spcPts val="0"/>
                        </a:spcAft>
                      </a:pPr>
                      <a:endParaRPr lang="sk-SK" sz="1600" b="0" dirty="0">
                        <a:solidFill>
                          <a:schemeClr val="tx1"/>
                        </a:solidFill>
                        <a:effectLst/>
                        <a:latin typeface="Times New Roman"/>
                        <a:ea typeface="Times New Roman"/>
                      </a:endParaRPr>
                    </a:p>
                  </a:txBody>
                  <a:tcPr marL="65314" marR="65314" marT="16933" marB="16933" anchor="b">
                    <a:solidFill>
                      <a:schemeClr val="bg2">
                        <a:lumMod val="90000"/>
                      </a:schemeClr>
                    </a:solidFill>
                  </a:tcPr>
                </a:tc>
              </a:tr>
              <a:tr h="577004">
                <a:tc>
                  <a:txBody>
                    <a:bodyPr/>
                    <a:lstStyle/>
                    <a:p>
                      <a:pPr>
                        <a:lnSpc>
                          <a:spcPct val="115000"/>
                        </a:lnSpc>
                        <a:spcAft>
                          <a:spcPts val="0"/>
                        </a:spcAft>
                      </a:pPr>
                      <a:r>
                        <a:rPr lang="en-GB" sz="1600">
                          <a:effectLst/>
                        </a:rPr>
                        <a:t>Getting new information</a:t>
                      </a:r>
                      <a:endParaRPr lang="sk-SK" sz="16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b="1" dirty="0">
                          <a:effectLst/>
                        </a:rPr>
                        <a:t>60.6%</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35%</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97.5%</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41.73%</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dirty="0">
                          <a:effectLst/>
                        </a:rPr>
                        <a:t> </a:t>
                      </a:r>
                      <a:endParaRPr lang="sk-SK" sz="1800" dirty="0">
                        <a:effectLst/>
                      </a:endParaRPr>
                    </a:p>
                    <a:p>
                      <a:pPr algn="ctr">
                        <a:lnSpc>
                          <a:spcPct val="115000"/>
                        </a:lnSpc>
                        <a:spcAft>
                          <a:spcPts val="0"/>
                        </a:spcAft>
                      </a:pPr>
                      <a:r>
                        <a:rPr lang="en-GB" sz="1800" b="1" dirty="0">
                          <a:effectLst/>
                        </a:rPr>
                        <a:t>47%</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74%</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solidFill>
                            <a:schemeClr val="tx1"/>
                          </a:solidFill>
                          <a:effectLst/>
                        </a:rPr>
                        <a:t>66.02%</a:t>
                      </a:r>
                      <a:endParaRPr lang="sk-SK" sz="1800" b="1" dirty="0">
                        <a:solidFill>
                          <a:schemeClr val="tx1"/>
                        </a:solidFill>
                        <a:effectLst/>
                        <a:latin typeface="Times New Roman"/>
                        <a:ea typeface="Times New Roman"/>
                      </a:endParaRPr>
                    </a:p>
                  </a:txBody>
                  <a:tcPr marL="65314" marR="65314" marT="16933" marB="16933" anchor="b">
                    <a:solidFill>
                      <a:schemeClr val="bg2"/>
                    </a:solidFill>
                  </a:tcPr>
                </a:tc>
              </a:tr>
              <a:tr h="577004">
                <a:tc>
                  <a:txBody>
                    <a:bodyPr/>
                    <a:lstStyle/>
                    <a:p>
                      <a:pPr>
                        <a:lnSpc>
                          <a:spcPct val="115000"/>
                        </a:lnSpc>
                        <a:spcAft>
                          <a:spcPts val="0"/>
                        </a:spcAft>
                      </a:pPr>
                      <a:r>
                        <a:rPr lang="en-GB" sz="1600" dirty="0">
                          <a:effectLst/>
                        </a:rPr>
                        <a:t>Meeting people, new social contacts</a:t>
                      </a:r>
                      <a:endParaRPr lang="sk-SK" sz="1600" dirty="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b="1" dirty="0">
                          <a:effectLst/>
                        </a:rPr>
                        <a:t>48.6%</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24%</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65.0%</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dirty="0">
                          <a:effectLst/>
                        </a:rPr>
                        <a:t>23.55%</a:t>
                      </a:r>
                      <a:endParaRPr lang="sk-SK" sz="1800" dirty="0">
                        <a:effectLst/>
                        <a:latin typeface="Times New Roman"/>
                        <a:ea typeface="Times New Roman"/>
                      </a:endParaRPr>
                    </a:p>
                  </a:txBody>
                  <a:tcPr marL="65314" marR="65314" marT="16933" marB="16933" anchor="b"/>
                </a:tc>
                <a:tc>
                  <a:txBody>
                    <a:bodyPr/>
                    <a:lstStyle/>
                    <a:p>
                      <a:pPr algn="ctr">
                        <a:lnSpc>
                          <a:spcPct val="115000"/>
                        </a:lnSpc>
                        <a:spcAft>
                          <a:spcPts val="0"/>
                        </a:spcAft>
                        <a:tabLst>
                          <a:tab pos="3086100" algn="l"/>
                        </a:tabLst>
                      </a:pPr>
                      <a:r>
                        <a:rPr lang="en-GB" sz="1800">
                          <a:effectLst/>
                        </a:rPr>
                        <a:t>10%</a:t>
                      </a:r>
                      <a:endParaRPr lang="sk-SK" sz="180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41%</a:t>
                      </a:r>
                      <a:endParaRPr lang="sk-SK" sz="1800" b="1" dirty="0">
                        <a:effectLst/>
                        <a:latin typeface="Times New Roman"/>
                        <a:ea typeface="Times New Roman"/>
                      </a:endParaRPr>
                    </a:p>
                  </a:txBody>
                  <a:tcPr marL="65314" marR="65314" marT="16933" marB="16933" anchor="b">
                    <a:solidFill>
                      <a:schemeClr val="bg2">
                        <a:lumMod val="90000"/>
                      </a:schemeClr>
                    </a:solidFill>
                  </a:tcPr>
                </a:tc>
                <a:tc>
                  <a:txBody>
                    <a:bodyPr/>
                    <a:lstStyle/>
                    <a:p>
                      <a:pPr algn="ctr">
                        <a:lnSpc>
                          <a:spcPct val="115000"/>
                        </a:lnSpc>
                        <a:spcAft>
                          <a:spcPts val="0"/>
                        </a:spcAft>
                      </a:pPr>
                      <a:r>
                        <a:rPr lang="en-GB" sz="1800" b="1" dirty="0">
                          <a:solidFill>
                            <a:schemeClr val="tx1"/>
                          </a:solidFill>
                          <a:effectLst/>
                        </a:rPr>
                        <a:t>58.25%</a:t>
                      </a:r>
                      <a:endParaRPr lang="sk-SK" sz="1800" b="1" dirty="0">
                        <a:solidFill>
                          <a:schemeClr val="tx1"/>
                        </a:solidFill>
                        <a:effectLst/>
                        <a:latin typeface="Times New Roman"/>
                        <a:ea typeface="Times New Roman"/>
                      </a:endParaRPr>
                    </a:p>
                  </a:txBody>
                  <a:tcPr marL="65314" marR="65314" marT="16933" marB="16933" anchor="b">
                    <a:solidFill>
                      <a:schemeClr val="bg2">
                        <a:lumMod val="90000"/>
                      </a:schemeClr>
                    </a:solidFill>
                  </a:tcPr>
                </a:tc>
              </a:tr>
              <a:tr h="577004">
                <a:tc>
                  <a:txBody>
                    <a:bodyPr/>
                    <a:lstStyle/>
                    <a:p>
                      <a:pPr>
                        <a:lnSpc>
                          <a:spcPct val="115000"/>
                        </a:lnSpc>
                        <a:spcAft>
                          <a:spcPts val="0"/>
                        </a:spcAft>
                      </a:pPr>
                      <a:r>
                        <a:rPr lang="en-GB" sz="1600">
                          <a:effectLst/>
                        </a:rPr>
                        <a:t>Overcoming isolation</a:t>
                      </a:r>
                      <a:endParaRPr lang="sk-SK" sz="16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a:effectLst/>
                        </a:rPr>
                        <a:t> </a:t>
                      </a:r>
                      <a:endParaRPr lang="sk-SK" sz="1800">
                        <a:effectLst/>
                      </a:endParaRPr>
                    </a:p>
                    <a:p>
                      <a:pPr algn="ctr">
                        <a:lnSpc>
                          <a:spcPct val="115000"/>
                        </a:lnSpc>
                        <a:spcAft>
                          <a:spcPts val="0"/>
                        </a:spcAft>
                      </a:pPr>
                      <a:r>
                        <a:rPr lang="en-GB" sz="1800">
                          <a:effectLst/>
                        </a:rPr>
                        <a:t>18.3%</a:t>
                      </a:r>
                      <a:endParaRPr lang="sk-SK" sz="180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a:effectLst/>
                        </a:rPr>
                        <a:t>3%</a:t>
                      </a:r>
                      <a:endParaRPr lang="sk-SK" sz="180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dirty="0">
                          <a:effectLst/>
                        </a:rPr>
                        <a:t>0%</a:t>
                      </a:r>
                      <a:endParaRPr lang="sk-SK" sz="1800"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dirty="0">
                          <a:effectLst/>
                        </a:rPr>
                        <a:t>0%</a:t>
                      </a:r>
                      <a:endParaRPr lang="sk-SK" sz="1800" dirty="0">
                        <a:effectLst/>
                        <a:latin typeface="Times New Roman"/>
                        <a:ea typeface="Times New Roman"/>
                      </a:endParaRPr>
                    </a:p>
                  </a:txBody>
                  <a:tcPr marL="65314" marR="65314" marT="16933" marB="16933" anchor="b"/>
                </a:tc>
                <a:tc>
                  <a:txBody>
                    <a:bodyPr/>
                    <a:lstStyle/>
                    <a:p>
                      <a:pPr algn="ctr">
                        <a:lnSpc>
                          <a:spcPct val="115000"/>
                        </a:lnSpc>
                        <a:spcAft>
                          <a:spcPts val="0"/>
                        </a:spcAft>
                        <a:tabLst>
                          <a:tab pos="3086100" algn="l"/>
                        </a:tabLst>
                      </a:pPr>
                      <a:r>
                        <a:rPr lang="en-GB" sz="1800" dirty="0">
                          <a:effectLst/>
                        </a:rPr>
                        <a:t>0%</a:t>
                      </a:r>
                      <a:endParaRPr lang="sk-SK" sz="1800"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dirty="0">
                          <a:effectLst/>
                        </a:rPr>
                        <a:t>14%</a:t>
                      </a:r>
                      <a:endParaRPr lang="sk-SK" sz="1800"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0" dirty="0">
                          <a:solidFill>
                            <a:schemeClr val="tx1"/>
                          </a:solidFill>
                          <a:effectLst/>
                        </a:rPr>
                        <a:t>19.42%</a:t>
                      </a:r>
                      <a:endParaRPr lang="sk-SK" sz="1800" b="0" dirty="0">
                        <a:solidFill>
                          <a:schemeClr val="tx1"/>
                        </a:solidFill>
                        <a:effectLst/>
                        <a:latin typeface="Times New Roman"/>
                        <a:ea typeface="Times New Roman"/>
                      </a:endParaRPr>
                    </a:p>
                  </a:txBody>
                  <a:tcPr marL="65314" marR="65314" marT="16933" marB="16933" anchor="b">
                    <a:solidFill>
                      <a:schemeClr val="bg2"/>
                    </a:solidFill>
                  </a:tcPr>
                </a:tc>
              </a:tr>
              <a:tr h="577004">
                <a:tc>
                  <a:txBody>
                    <a:bodyPr/>
                    <a:lstStyle/>
                    <a:p>
                      <a:pPr>
                        <a:lnSpc>
                          <a:spcPct val="115000"/>
                        </a:lnSpc>
                        <a:spcAft>
                          <a:spcPts val="0"/>
                        </a:spcAft>
                      </a:pPr>
                      <a:r>
                        <a:rPr lang="en-GB" sz="1600">
                          <a:effectLst/>
                        </a:rPr>
                        <a:t>Being more active</a:t>
                      </a:r>
                      <a:endParaRPr lang="sk-SK" sz="16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a:effectLst/>
                        </a:rPr>
                        <a:t> </a:t>
                      </a:r>
                      <a:endParaRPr lang="sk-SK" sz="1800">
                        <a:effectLst/>
                      </a:endParaRPr>
                    </a:p>
                    <a:p>
                      <a:pPr algn="ctr">
                        <a:lnSpc>
                          <a:spcPct val="115000"/>
                        </a:lnSpc>
                        <a:spcAft>
                          <a:spcPts val="0"/>
                        </a:spcAft>
                      </a:pPr>
                      <a:r>
                        <a:rPr lang="en-GB" sz="1800">
                          <a:effectLst/>
                        </a:rPr>
                        <a:t>45.9%</a:t>
                      </a:r>
                      <a:endParaRPr lang="sk-SK" sz="180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a:effectLst/>
                        </a:rPr>
                        <a:t>13%</a:t>
                      </a:r>
                      <a:endParaRPr lang="sk-SK" sz="180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a:effectLst/>
                        </a:rPr>
                        <a:t>35.0%</a:t>
                      </a:r>
                      <a:endParaRPr lang="sk-SK" sz="180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dirty="0">
                          <a:effectLst/>
                        </a:rPr>
                        <a:t>0%</a:t>
                      </a:r>
                      <a:endParaRPr lang="sk-SK" sz="1800" dirty="0">
                        <a:effectLst/>
                        <a:latin typeface="Times New Roman"/>
                        <a:ea typeface="Times New Roman"/>
                      </a:endParaRPr>
                    </a:p>
                  </a:txBody>
                  <a:tcPr marL="65314" marR="65314" marT="16933" marB="16933" anchor="b"/>
                </a:tc>
                <a:tc>
                  <a:txBody>
                    <a:bodyPr/>
                    <a:lstStyle/>
                    <a:p>
                      <a:pPr algn="ctr">
                        <a:lnSpc>
                          <a:spcPct val="115000"/>
                        </a:lnSpc>
                        <a:spcAft>
                          <a:spcPts val="0"/>
                        </a:spcAft>
                        <a:tabLst>
                          <a:tab pos="3086100" algn="l"/>
                        </a:tabLst>
                      </a:pPr>
                      <a:r>
                        <a:rPr lang="en-GB" sz="1800" dirty="0">
                          <a:effectLst/>
                        </a:rPr>
                        <a:t>17%</a:t>
                      </a:r>
                      <a:endParaRPr lang="sk-SK" sz="1800"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dirty="0">
                          <a:effectLst/>
                        </a:rPr>
                        <a:t>36.6%</a:t>
                      </a:r>
                      <a:endParaRPr lang="sk-SK" sz="1800" dirty="0">
                        <a:effectLst/>
                        <a:latin typeface="Times New Roman"/>
                        <a:ea typeface="Times New Roman"/>
                      </a:endParaRPr>
                    </a:p>
                  </a:txBody>
                  <a:tcPr marL="65314" marR="65314" marT="16933" marB="16933" anchor="b">
                    <a:solidFill>
                      <a:schemeClr val="bg2">
                        <a:lumMod val="90000"/>
                      </a:schemeClr>
                    </a:solidFill>
                  </a:tcPr>
                </a:tc>
                <a:tc>
                  <a:txBody>
                    <a:bodyPr/>
                    <a:lstStyle/>
                    <a:p>
                      <a:pPr algn="ctr">
                        <a:lnSpc>
                          <a:spcPct val="115000"/>
                        </a:lnSpc>
                        <a:spcAft>
                          <a:spcPts val="0"/>
                        </a:spcAft>
                      </a:pPr>
                      <a:r>
                        <a:rPr lang="en-GB" sz="1800" b="1" dirty="0">
                          <a:solidFill>
                            <a:schemeClr val="tx1"/>
                          </a:solidFill>
                          <a:effectLst/>
                        </a:rPr>
                        <a:t>48.54%</a:t>
                      </a:r>
                      <a:endParaRPr lang="sk-SK" sz="1800" b="1" dirty="0">
                        <a:solidFill>
                          <a:schemeClr val="tx1"/>
                        </a:solidFill>
                        <a:effectLst/>
                        <a:latin typeface="Times New Roman"/>
                        <a:ea typeface="Times New Roman"/>
                      </a:endParaRPr>
                    </a:p>
                  </a:txBody>
                  <a:tcPr marL="65314" marR="65314" marT="16933" marB="16933" anchor="b">
                    <a:solidFill>
                      <a:schemeClr val="bg2">
                        <a:lumMod val="90000"/>
                      </a:schemeClr>
                    </a:solidFill>
                  </a:tcPr>
                </a:tc>
              </a:tr>
              <a:tr h="577004">
                <a:tc>
                  <a:txBody>
                    <a:bodyPr/>
                    <a:lstStyle/>
                    <a:p>
                      <a:pPr>
                        <a:lnSpc>
                          <a:spcPct val="115000"/>
                        </a:lnSpc>
                        <a:spcAft>
                          <a:spcPts val="0"/>
                        </a:spcAft>
                      </a:pPr>
                      <a:r>
                        <a:rPr lang="en-GB" sz="1600">
                          <a:effectLst/>
                        </a:rPr>
                        <a:t>Improving the quality of life </a:t>
                      </a:r>
                      <a:endParaRPr lang="sk-SK" sz="16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dirty="0">
                          <a:effectLst/>
                        </a:rPr>
                        <a:t> </a:t>
                      </a:r>
                      <a:endParaRPr lang="sk-SK" sz="1800" dirty="0">
                        <a:effectLst/>
                      </a:endParaRPr>
                    </a:p>
                    <a:p>
                      <a:pPr algn="ctr">
                        <a:lnSpc>
                          <a:spcPct val="115000"/>
                        </a:lnSpc>
                        <a:spcAft>
                          <a:spcPts val="0"/>
                        </a:spcAft>
                      </a:pPr>
                      <a:r>
                        <a:rPr lang="en-GB" sz="1800" b="1" dirty="0">
                          <a:effectLst/>
                        </a:rPr>
                        <a:t>48.6%</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24%</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a:effectLst/>
                        </a:rPr>
                        <a:t>17.5%</a:t>
                      </a:r>
                      <a:endParaRPr lang="sk-SK" sz="180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30.58%</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tabLst>
                          <a:tab pos="3086100" algn="l"/>
                        </a:tabLst>
                      </a:pPr>
                      <a:r>
                        <a:rPr lang="en-GB" sz="1800" b="1" dirty="0">
                          <a:effectLst/>
                        </a:rPr>
                        <a:t>21%</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1" dirty="0">
                          <a:effectLst/>
                        </a:rPr>
                        <a:t>52%</a:t>
                      </a:r>
                      <a:endParaRPr lang="sk-SK" sz="1800" b="1" dirty="0">
                        <a:effectLst/>
                        <a:latin typeface="Times New Roman"/>
                        <a:ea typeface="Times New Roman"/>
                      </a:endParaRPr>
                    </a:p>
                  </a:txBody>
                  <a:tcPr marL="65314" marR="65314" marT="16933" marB="16933" anchor="b"/>
                </a:tc>
                <a:tc>
                  <a:txBody>
                    <a:bodyPr/>
                    <a:lstStyle/>
                    <a:p>
                      <a:pPr algn="ctr">
                        <a:lnSpc>
                          <a:spcPct val="115000"/>
                        </a:lnSpc>
                        <a:spcAft>
                          <a:spcPts val="0"/>
                        </a:spcAft>
                      </a:pPr>
                      <a:r>
                        <a:rPr lang="en-GB" sz="1800" b="0" dirty="0">
                          <a:solidFill>
                            <a:schemeClr val="tx1"/>
                          </a:solidFill>
                          <a:effectLst/>
                        </a:rPr>
                        <a:t>33.01%</a:t>
                      </a:r>
                      <a:endParaRPr lang="sk-SK" sz="1800" b="0" dirty="0">
                        <a:solidFill>
                          <a:schemeClr val="tx1"/>
                        </a:solidFill>
                        <a:effectLst/>
                        <a:latin typeface="Times New Roman"/>
                        <a:ea typeface="Times New Roman"/>
                      </a:endParaRPr>
                    </a:p>
                  </a:txBody>
                  <a:tcPr marL="65314" marR="65314" marT="16933" marB="16933" anchor="b">
                    <a:solidFill>
                      <a:schemeClr val="bg2"/>
                    </a:solidFill>
                  </a:tcPr>
                </a:tc>
              </a:tr>
              <a:tr h="310155">
                <a:tc>
                  <a:txBody>
                    <a:bodyPr/>
                    <a:lstStyle/>
                    <a:p>
                      <a:pPr>
                        <a:lnSpc>
                          <a:spcPct val="115000"/>
                        </a:lnSpc>
                        <a:spcAft>
                          <a:spcPts val="0"/>
                        </a:spcAft>
                      </a:pPr>
                      <a:r>
                        <a:rPr lang="en-GB" sz="1600">
                          <a:effectLst/>
                        </a:rPr>
                        <a:t>Other</a:t>
                      </a:r>
                      <a:endParaRPr lang="sk-SK" sz="16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a:effectLst/>
                        </a:rPr>
                        <a:t>3.67%</a:t>
                      </a:r>
                      <a:endParaRPr lang="sk-SK" sz="18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a:effectLst/>
                        </a:rPr>
                        <a:t>1%</a:t>
                      </a:r>
                      <a:endParaRPr lang="sk-SK" sz="18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a:effectLst/>
                        </a:rPr>
                        <a:t>12.5%</a:t>
                      </a:r>
                      <a:endParaRPr lang="sk-SK" sz="18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a:effectLst/>
                        </a:rPr>
                        <a:t>1.24%</a:t>
                      </a:r>
                      <a:endParaRPr lang="sk-SK" sz="1800">
                        <a:effectLst/>
                        <a:latin typeface="Times New Roman"/>
                        <a:ea typeface="Times New Roman"/>
                      </a:endParaRPr>
                    </a:p>
                  </a:txBody>
                  <a:tcPr marL="65314" marR="65314" marT="16933" marB="16933"/>
                </a:tc>
                <a:tc>
                  <a:txBody>
                    <a:bodyPr/>
                    <a:lstStyle/>
                    <a:p>
                      <a:pPr algn="ctr">
                        <a:lnSpc>
                          <a:spcPct val="115000"/>
                        </a:lnSpc>
                        <a:spcAft>
                          <a:spcPts val="0"/>
                        </a:spcAft>
                        <a:tabLst>
                          <a:tab pos="3086100" algn="l"/>
                        </a:tabLst>
                      </a:pPr>
                      <a:r>
                        <a:rPr lang="en-GB" sz="1800">
                          <a:effectLst/>
                        </a:rPr>
                        <a:t>5%</a:t>
                      </a:r>
                      <a:endParaRPr lang="sk-SK" sz="180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dirty="0">
                          <a:effectLst/>
                        </a:rPr>
                        <a:t>1.8%</a:t>
                      </a:r>
                      <a:endParaRPr lang="sk-SK" sz="1800" dirty="0">
                        <a:effectLst/>
                        <a:latin typeface="Times New Roman"/>
                        <a:ea typeface="Times New Roman"/>
                      </a:endParaRPr>
                    </a:p>
                  </a:txBody>
                  <a:tcPr marL="65314" marR="65314" marT="16933" marB="16933"/>
                </a:tc>
                <a:tc>
                  <a:txBody>
                    <a:bodyPr/>
                    <a:lstStyle/>
                    <a:p>
                      <a:pPr algn="ctr">
                        <a:lnSpc>
                          <a:spcPct val="115000"/>
                        </a:lnSpc>
                        <a:spcAft>
                          <a:spcPts val="0"/>
                        </a:spcAft>
                      </a:pPr>
                      <a:r>
                        <a:rPr lang="en-GB" sz="1800" b="0" dirty="0">
                          <a:solidFill>
                            <a:schemeClr val="tx1"/>
                          </a:solidFill>
                          <a:effectLst/>
                        </a:rPr>
                        <a:t>5.83%</a:t>
                      </a:r>
                      <a:endParaRPr lang="sk-SK" sz="1800" b="0" dirty="0">
                        <a:solidFill>
                          <a:schemeClr val="tx1"/>
                        </a:solidFill>
                        <a:effectLst/>
                        <a:latin typeface="Times New Roman"/>
                        <a:ea typeface="Times New Roman"/>
                      </a:endParaRPr>
                    </a:p>
                  </a:txBody>
                  <a:tcPr marL="65314" marR="65314" marT="16933" marB="16933">
                    <a:solidFill>
                      <a:schemeClr val="bg2">
                        <a:lumMod val="90000"/>
                      </a:schemeClr>
                    </a:solidFill>
                  </a:tcPr>
                </a:tc>
              </a:tr>
            </a:tbl>
          </a:graphicData>
        </a:graphic>
      </p:graphicFrame>
    </p:spTree>
    <p:extLst>
      <p:ext uri="{BB962C8B-B14F-4D97-AF65-F5344CB8AC3E}">
        <p14:creationId xmlns:p14="http://schemas.microsoft.com/office/powerpoint/2010/main" val="344518987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188913"/>
            <a:ext cx="9144000" cy="863823"/>
          </a:xfrm>
          <a:solidFill>
            <a:schemeClr val="bg2"/>
          </a:solidFill>
        </p:spPr>
        <p:txBody>
          <a:bodyPr/>
          <a:lstStyle/>
          <a:p>
            <a:pPr>
              <a:lnSpc>
                <a:spcPct val="100000"/>
              </a:lnSpc>
            </a:pPr>
            <a:r>
              <a:rPr lang="en-GB" sz="3600" dirty="0">
                <a:effectLst>
                  <a:outerShdw blurRad="38100" dist="38100" dir="2700000" algn="tl">
                    <a:srgbClr val="000000">
                      <a:alpha val="43137"/>
                    </a:srgbClr>
                  </a:outerShdw>
                </a:effectLst>
              </a:rPr>
              <a:t>How do you </a:t>
            </a:r>
            <a:r>
              <a:rPr lang="sk-SK" sz="3600" dirty="0" err="1" smtClean="0">
                <a:effectLst>
                  <a:outerShdw blurRad="38100" dist="38100" dir="2700000" algn="tl">
                    <a:srgbClr val="000000">
                      <a:alpha val="43137"/>
                    </a:srgbClr>
                  </a:outerShdw>
                </a:effectLst>
              </a:rPr>
              <a:t>look</a:t>
            </a:r>
            <a:r>
              <a:rPr lang="sk-SK" sz="3600" dirty="0" smtClean="0">
                <a:effectLst>
                  <a:outerShdw blurRad="38100" dist="38100" dir="2700000" algn="tl">
                    <a:srgbClr val="000000">
                      <a:alpha val="43137"/>
                    </a:srgbClr>
                  </a:outerShdw>
                </a:effectLst>
              </a:rPr>
              <a:t> </a:t>
            </a:r>
            <a:r>
              <a:rPr lang="sk-SK" sz="3600" dirty="0" err="1" smtClean="0">
                <a:effectLst>
                  <a:outerShdw blurRad="38100" dist="38100" dir="2700000" algn="tl">
                    <a:srgbClr val="000000">
                      <a:alpha val="43137"/>
                    </a:srgbClr>
                  </a:outerShdw>
                </a:effectLst>
              </a:rPr>
              <a:t>for</a:t>
            </a:r>
            <a:r>
              <a:rPr lang="en-GB" sz="3600" dirty="0" smtClean="0">
                <a:effectLst>
                  <a:outerShdw blurRad="38100" dist="38100" dir="2700000" algn="tl">
                    <a:srgbClr val="000000">
                      <a:alpha val="43137"/>
                    </a:srgbClr>
                  </a:outerShdw>
                </a:effectLst>
              </a:rPr>
              <a:t> </a:t>
            </a:r>
            <a:r>
              <a:rPr lang="en-GB" sz="3600" dirty="0">
                <a:effectLst>
                  <a:outerShdw blurRad="38100" dist="38100" dir="2700000" algn="tl">
                    <a:srgbClr val="000000">
                      <a:alpha val="43137"/>
                    </a:srgbClr>
                  </a:outerShdw>
                </a:effectLst>
              </a:rPr>
              <a:t>learning </a:t>
            </a:r>
            <a:r>
              <a:rPr lang="en-GB" sz="3600" dirty="0" smtClean="0">
                <a:effectLst>
                  <a:outerShdw blurRad="38100" dist="38100" dir="2700000" algn="tl">
                    <a:srgbClr val="000000">
                      <a:alpha val="43137"/>
                    </a:srgbClr>
                  </a:outerShdw>
                </a:effectLst>
              </a:rPr>
              <a:t>possibilities</a:t>
            </a:r>
            <a:r>
              <a:rPr lang="sk-SK" sz="3600" dirty="0" smtClean="0">
                <a:effectLst>
                  <a:outerShdw blurRad="38100" dist="38100" dir="2700000" algn="tl">
                    <a:srgbClr val="000000">
                      <a:alpha val="43137"/>
                    </a:srgbClr>
                  </a:outerShdw>
                </a:effectLst>
              </a:rPr>
              <a:t>?</a:t>
            </a:r>
            <a:endParaRPr lang="sk-SK" altLang="sk-SK" sz="3600" dirty="0" smtClean="0">
              <a:effectLst>
                <a:outerShdw blurRad="38100" dist="38100" dir="2700000" algn="tl">
                  <a:srgbClr val="000000">
                    <a:alpha val="43137"/>
                  </a:srgbClr>
                </a:outerShdw>
              </a:effectLst>
            </a:endParaRPr>
          </a:p>
        </p:txBody>
      </p:sp>
      <p:sp>
        <p:nvSpPr>
          <p:cNvPr id="12291" name="Content Placeholder 2"/>
          <p:cNvSpPr>
            <a:spLocks noGrp="1"/>
          </p:cNvSpPr>
          <p:nvPr>
            <p:ph idx="1"/>
          </p:nvPr>
        </p:nvSpPr>
        <p:spPr>
          <a:xfrm>
            <a:off x="16768" y="1157226"/>
            <a:ext cx="9144000" cy="5720742"/>
          </a:xfrm>
        </p:spPr>
        <p:txBody>
          <a:bodyPr>
            <a:normAutofit fontScale="92500" lnSpcReduction="20000"/>
          </a:bodyPr>
          <a:lstStyle/>
          <a:p>
            <a:r>
              <a:rPr lang="en-GB" b="1" dirty="0">
                <a:solidFill>
                  <a:schemeClr val="tx1"/>
                </a:solidFill>
              </a:rPr>
              <a:t>Total: 878</a:t>
            </a:r>
            <a:r>
              <a:rPr lang="sk-SK" b="1" dirty="0">
                <a:solidFill>
                  <a:schemeClr val="tx1"/>
                </a:solidFill>
              </a:rPr>
              <a:t> </a:t>
            </a:r>
            <a:r>
              <a:rPr lang="sk-SK" dirty="0" smtClean="0">
                <a:solidFill>
                  <a:schemeClr val="tx1"/>
                </a:solidFill>
              </a:rPr>
              <a:t>(</a:t>
            </a:r>
            <a:r>
              <a:rPr lang="sk-SK" dirty="0" err="1" smtClean="0">
                <a:solidFill>
                  <a:schemeClr val="tx1"/>
                </a:solidFill>
              </a:rPr>
              <a:t>project</a:t>
            </a:r>
            <a:r>
              <a:rPr lang="sk-SK" dirty="0" smtClean="0">
                <a:solidFill>
                  <a:schemeClr val="tx1"/>
                </a:solidFill>
              </a:rPr>
              <a:t> </a:t>
            </a:r>
            <a:r>
              <a:rPr lang="sk-SK" dirty="0" err="1" smtClean="0">
                <a:solidFill>
                  <a:schemeClr val="tx1"/>
                </a:solidFill>
              </a:rPr>
              <a:t>partners</a:t>
            </a:r>
            <a:r>
              <a:rPr lang="sk-SK" dirty="0" smtClean="0">
                <a:solidFill>
                  <a:schemeClr val="tx1"/>
                </a:solidFill>
              </a:rPr>
              <a:t>) </a:t>
            </a:r>
            <a:r>
              <a:rPr lang="sk-SK" b="1" dirty="0" smtClean="0">
                <a:solidFill>
                  <a:schemeClr val="tx1"/>
                </a:solidFill>
              </a:rPr>
              <a:t>52 </a:t>
            </a:r>
            <a:r>
              <a:rPr lang="sk-SK" dirty="0" smtClean="0">
                <a:solidFill>
                  <a:schemeClr val="tx1"/>
                </a:solidFill>
              </a:rPr>
              <a:t>(</a:t>
            </a:r>
            <a:r>
              <a:rPr lang="sk-SK" dirty="0" err="1" smtClean="0">
                <a:solidFill>
                  <a:schemeClr val="tx1"/>
                </a:solidFill>
              </a:rPr>
              <a:t>other</a:t>
            </a:r>
            <a:r>
              <a:rPr lang="sk-SK" dirty="0" smtClean="0">
                <a:solidFill>
                  <a:schemeClr val="tx1"/>
                </a:solidFill>
              </a:rPr>
              <a:t> </a:t>
            </a:r>
            <a:r>
              <a:rPr lang="sk-SK" dirty="0" err="1" smtClean="0">
                <a:solidFill>
                  <a:schemeClr val="tx1"/>
                </a:solidFill>
              </a:rPr>
              <a:t>institutions</a:t>
            </a:r>
            <a:r>
              <a:rPr lang="sk-SK" dirty="0" smtClean="0">
                <a:solidFill>
                  <a:schemeClr val="tx1"/>
                </a:solidFill>
              </a:rPr>
              <a:t>) </a:t>
            </a:r>
            <a:r>
              <a:rPr lang="sk-SK" b="1" dirty="0" smtClean="0">
                <a:solidFill>
                  <a:schemeClr val="tx1"/>
                </a:solidFill>
              </a:rPr>
              <a:t>= 930</a:t>
            </a: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smtClean="0">
              <a:solidFill>
                <a:schemeClr val="tx1"/>
              </a:solidFill>
            </a:endParaRPr>
          </a:p>
          <a:p>
            <a:r>
              <a:rPr lang="sk-SK" sz="2800" dirty="0">
                <a:solidFill>
                  <a:schemeClr val="tx1"/>
                </a:solidFill>
              </a:rPr>
              <a:t>	</a:t>
            </a:r>
            <a:r>
              <a:rPr lang="sk-SK" sz="2800" dirty="0" smtClean="0">
                <a:solidFill>
                  <a:schemeClr val="tx1"/>
                </a:solidFill>
              </a:rPr>
              <a:t>	</a:t>
            </a:r>
            <a:endParaRPr lang="sk-SK" sz="2800" b="1" dirty="0" smtClean="0">
              <a:solidFill>
                <a:schemeClr val="tx1"/>
              </a:solidFill>
            </a:endParaRPr>
          </a:p>
          <a:p>
            <a:pPr>
              <a:buFont typeface="Arial" charset="0"/>
              <a:buNone/>
            </a:pPr>
            <a:r>
              <a:rPr lang="en-US" altLang="sk-SK" sz="2800" dirty="0" smtClean="0">
                <a:solidFill>
                  <a:schemeClr val="tx1"/>
                </a:solidFill>
              </a:rPr>
              <a:t>				</a:t>
            </a:r>
            <a:r>
              <a:rPr lang="en-US" altLang="sk-SK" sz="2800" dirty="0" smtClean="0"/>
              <a:t>	</a:t>
            </a:r>
          </a:p>
        </p:txBody>
      </p:sp>
      <p:sp>
        <p:nvSpPr>
          <p:cNvPr id="2" name="Zástupný symbol dátumu 1"/>
          <p:cNvSpPr>
            <a:spLocks noGrp="1"/>
          </p:cNvSpPr>
          <p:nvPr>
            <p:ph type="dt" sz="half" idx="10"/>
          </p:nvPr>
        </p:nvSpPr>
        <p:spPr>
          <a:xfrm>
            <a:off x="5076056" y="6315484"/>
            <a:ext cx="1581919" cy="365125"/>
          </a:xfrm>
        </p:spPr>
        <p:txBody>
          <a:bodyPr/>
          <a:lstStyle/>
          <a:p>
            <a:fld id="{56634AD9-5A0D-44FB-919E-A77508FDD1E4}" type="datetime8">
              <a:rPr lang="sk-SK" smtClean="0"/>
              <a:t>6. 6. 2017 13:56</a:t>
            </a:fld>
            <a:endParaRPr lang="sk-SK"/>
          </a:p>
        </p:txBody>
      </p:sp>
      <p:pic>
        <p:nvPicPr>
          <p:cNvPr id="8" name="Picture 1" descr="http://erasmus-plus.ro/wp-content/uploads/2013/11/erasmus+logo_mic.jpg"/>
          <p:cNvPicPr>
            <a:picLocks/>
          </p:cNvPicPr>
          <p:nvPr/>
        </p:nvPicPr>
        <p:blipFill>
          <a:blip r:embed="rId2" cstate="print"/>
          <a:srcRect/>
          <a:stretch>
            <a:fillRect/>
          </a:stretch>
        </p:blipFill>
        <p:spPr bwMode="auto">
          <a:xfrm>
            <a:off x="7380312" y="6226224"/>
            <a:ext cx="1763688" cy="543646"/>
          </a:xfrm>
          <a:prstGeom prst="rect">
            <a:avLst/>
          </a:prstGeom>
          <a:noFill/>
          <a:ln w="9525">
            <a:noFill/>
            <a:miter lim="800000"/>
            <a:headEnd/>
            <a:tailEnd/>
          </a:ln>
        </p:spPr>
      </p:pic>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k-SK"/>
          </a:p>
        </p:txBody>
      </p:sp>
      <p:sp>
        <p:nvSpPr>
          <p:cNvPr id="5" name="Zástupný symbol päty 4"/>
          <p:cNvSpPr>
            <a:spLocks noGrp="1"/>
          </p:cNvSpPr>
          <p:nvPr>
            <p:ph type="ftr" sz="quarter" idx="11"/>
          </p:nvPr>
        </p:nvSpPr>
        <p:spPr>
          <a:xfrm>
            <a:off x="659165" y="6356350"/>
            <a:ext cx="4128859" cy="365125"/>
          </a:xfrm>
        </p:spPr>
        <p:txBody>
          <a:bodyPr/>
          <a:lstStyle/>
          <a:p>
            <a:r>
              <a:rPr lang="en-US" dirty="0" smtClean="0"/>
              <a:t>Conference and meeting in Chemnitz</a:t>
            </a:r>
            <a:endParaRPr lang="sk-SK" dirty="0"/>
          </a:p>
        </p:txBody>
      </p:sp>
      <p:graphicFrame>
        <p:nvGraphicFramePr>
          <p:cNvPr id="6" name="Tabuľka 5"/>
          <p:cNvGraphicFramePr>
            <a:graphicFrameLocks noGrp="1"/>
          </p:cNvGraphicFramePr>
          <p:nvPr>
            <p:extLst>
              <p:ext uri="{D42A27DB-BD31-4B8C-83A1-F6EECF244321}">
                <p14:modId xmlns:p14="http://schemas.microsoft.com/office/powerpoint/2010/main" val="2856518980"/>
              </p:ext>
            </p:extLst>
          </p:nvPr>
        </p:nvGraphicFramePr>
        <p:xfrm>
          <a:off x="107504" y="1700806"/>
          <a:ext cx="8928992" cy="5317147"/>
        </p:xfrm>
        <a:graphic>
          <a:graphicData uri="http://schemas.openxmlformats.org/drawingml/2006/table">
            <a:tbl>
              <a:tblPr firstRow="1" firstCol="1" lastRow="1" lastCol="1" bandRow="1" bandCol="1">
                <a:tableStyleId>{5C22544A-7EE6-4342-B048-85BDC9FD1C3A}</a:tableStyleId>
              </a:tblPr>
              <a:tblGrid>
                <a:gridCol w="1428638"/>
                <a:gridCol w="1071480"/>
                <a:gridCol w="957187"/>
                <a:gridCol w="1119696"/>
                <a:gridCol w="1121482"/>
                <a:gridCol w="1117910"/>
                <a:gridCol w="1042905"/>
                <a:gridCol w="1069694"/>
              </a:tblGrid>
              <a:tr h="648074">
                <a:tc>
                  <a:txBody>
                    <a:bodyPr/>
                    <a:lstStyle/>
                    <a:p>
                      <a:pPr algn="ctr">
                        <a:lnSpc>
                          <a:spcPct val="115000"/>
                        </a:lnSpc>
                        <a:spcAft>
                          <a:spcPts val="0"/>
                        </a:spcAft>
                      </a:pPr>
                      <a:r>
                        <a:rPr lang="en-GB" sz="1800" dirty="0">
                          <a:effectLst/>
                        </a:rPr>
                        <a:t> </a:t>
                      </a:r>
                      <a:endParaRPr lang="sk-SK" sz="1800"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600" dirty="0">
                          <a:effectLst/>
                        </a:rPr>
                        <a:t>Slovakia</a:t>
                      </a:r>
                      <a:endParaRPr lang="sk-SK" sz="1600" dirty="0">
                        <a:effectLst/>
                        <a:latin typeface="Times New Roman"/>
                        <a:ea typeface="Times New Roman"/>
                      </a:endParaRPr>
                    </a:p>
                  </a:txBody>
                  <a:tcPr marL="66583" marR="66583" marT="17262" marB="17262" anchor="ctr"/>
                </a:tc>
                <a:tc>
                  <a:txBody>
                    <a:bodyPr/>
                    <a:lstStyle/>
                    <a:p>
                      <a:pPr algn="ctr">
                        <a:lnSpc>
                          <a:spcPct val="115000"/>
                        </a:lnSpc>
                        <a:spcAft>
                          <a:spcPts val="0"/>
                        </a:spcAft>
                      </a:pPr>
                      <a:r>
                        <a:rPr lang="en-GB" sz="1600" dirty="0">
                          <a:effectLst/>
                        </a:rPr>
                        <a:t>Sweden</a:t>
                      </a:r>
                      <a:endParaRPr lang="sk-SK" sz="1600" dirty="0">
                        <a:effectLst/>
                        <a:latin typeface="Times New Roman"/>
                        <a:ea typeface="Times New Roman"/>
                      </a:endParaRPr>
                    </a:p>
                  </a:txBody>
                  <a:tcPr marL="66583" marR="66583" marT="17262" marB="17262" anchor="ctr"/>
                </a:tc>
                <a:tc gridSpan="2">
                  <a:txBody>
                    <a:bodyPr/>
                    <a:lstStyle/>
                    <a:p>
                      <a:pPr algn="ctr">
                        <a:lnSpc>
                          <a:spcPct val="115000"/>
                        </a:lnSpc>
                        <a:spcAft>
                          <a:spcPts val="0"/>
                        </a:spcAft>
                      </a:pPr>
                      <a:r>
                        <a:rPr lang="en-GB" sz="1600">
                          <a:effectLst/>
                        </a:rPr>
                        <a:t>Germany</a:t>
                      </a:r>
                      <a:endParaRPr lang="sk-SK" sz="1600">
                        <a:effectLst/>
                        <a:latin typeface="Times New Roman"/>
                        <a:ea typeface="Times New Roman"/>
                      </a:endParaRPr>
                    </a:p>
                  </a:txBody>
                  <a:tcPr marL="66583" marR="66583" marT="17262" marB="17262" anchor="ctr"/>
                </a:tc>
                <a:tc hMerge="1">
                  <a:txBody>
                    <a:bodyPr/>
                    <a:lstStyle/>
                    <a:p>
                      <a:endParaRPr lang="sk-SK"/>
                    </a:p>
                  </a:txBody>
                  <a:tcPr/>
                </a:tc>
                <a:tc>
                  <a:txBody>
                    <a:bodyPr/>
                    <a:lstStyle/>
                    <a:p>
                      <a:pPr algn="ctr">
                        <a:lnSpc>
                          <a:spcPct val="115000"/>
                        </a:lnSpc>
                        <a:spcAft>
                          <a:spcPts val="0"/>
                        </a:spcAft>
                      </a:pPr>
                      <a:r>
                        <a:rPr lang="en-GB" sz="1600">
                          <a:effectLst/>
                        </a:rPr>
                        <a:t>Netherlands</a:t>
                      </a:r>
                      <a:endParaRPr lang="sk-SK" sz="1600">
                        <a:effectLst/>
                        <a:latin typeface="Times New Roman"/>
                        <a:ea typeface="Times New Roman"/>
                      </a:endParaRPr>
                    </a:p>
                  </a:txBody>
                  <a:tcPr marL="66583" marR="66583" marT="17262" marB="17262" anchor="ctr"/>
                </a:tc>
                <a:tc>
                  <a:txBody>
                    <a:bodyPr/>
                    <a:lstStyle/>
                    <a:p>
                      <a:pPr algn="ctr">
                        <a:lnSpc>
                          <a:spcPct val="115000"/>
                        </a:lnSpc>
                        <a:spcAft>
                          <a:spcPts val="0"/>
                        </a:spcAft>
                      </a:pPr>
                      <a:r>
                        <a:rPr lang="en-GB" sz="1600">
                          <a:effectLst/>
                        </a:rPr>
                        <a:t>Czech Republic</a:t>
                      </a:r>
                      <a:endParaRPr lang="sk-SK" sz="1600">
                        <a:effectLst/>
                        <a:latin typeface="Times New Roman"/>
                        <a:ea typeface="Times New Roman"/>
                      </a:endParaRPr>
                    </a:p>
                  </a:txBody>
                  <a:tcPr marL="66583" marR="66583" marT="17262" marB="17262" anchor="ctr"/>
                </a:tc>
                <a:tc>
                  <a:txBody>
                    <a:bodyPr/>
                    <a:lstStyle/>
                    <a:p>
                      <a:pPr algn="ctr">
                        <a:lnSpc>
                          <a:spcPct val="115000"/>
                        </a:lnSpc>
                        <a:spcAft>
                          <a:spcPts val="0"/>
                        </a:spcAft>
                      </a:pPr>
                      <a:r>
                        <a:rPr lang="en-GB" sz="1600">
                          <a:effectLst/>
                        </a:rPr>
                        <a:t>Spain</a:t>
                      </a:r>
                      <a:endParaRPr lang="sk-SK" sz="1600">
                        <a:effectLst/>
                        <a:latin typeface="Times New Roman"/>
                        <a:ea typeface="Times New Roman"/>
                      </a:endParaRPr>
                    </a:p>
                  </a:txBody>
                  <a:tcPr marL="66583" marR="66583" marT="17262" marB="17262" anchor="ctr"/>
                </a:tc>
              </a:tr>
              <a:tr h="503108">
                <a:tc>
                  <a:txBody>
                    <a:bodyPr/>
                    <a:lstStyle/>
                    <a:p>
                      <a:pPr algn="ctr">
                        <a:lnSpc>
                          <a:spcPct val="115000"/>
                        </a:lnSpc>
                        <a:spcAft>
                          <a:spcPts val="0"/>
                        </a:spcAft>
                      </a:pPr>
                      <a:r>
                        <a:rPr lang="en-GB" sz="1800">
                          <a:effectLst/>
                        </a:rPr>
                        <a:t> </a:t>
                      </a:r>
                      <a:endParaRPr lang="sk-SK" sz="1800">
                        <a:effectLst/>
                        <a:latin typeface="Times New Roman"/>
                        <a:ea typeface="Times New Roman"/>
                      </a:endParaRPr>
                    </a:p>
                  </a:txBody>
                  <a:tcPr marL="66583" marR="66583" marT="17262" marB="17262" anchor="ctr"/>
                </a:tc>
                <a:tc>
                  <a:txBody>
                    <a:bodyPr/>
                    <a:lstStyle/>
                    <a:p>
                      <a:pPr algn="ctr">
                        <a:lnSpc>
                          <a:spcPct val="100000"/>
                        </a:lnSpc>
                        <a:spcAft>
                          <a:spcPts val="0"/>
                        </a:spcAft>
                      </a:pPr>
                      <a:r>
                        <a:rPr lang="en-GB" sz="1600" dirty="0">
                          <a:effectLst/>
                        </a:rPr>
                        <a:t>Bratislava  109</a:t>
                      </a:r>
                      <a:endParaRPr lang="sk-SK" sz="1600" dirty="0">
                        <a:effectLst/>
                        <a:latin typeface="Times New Roman"/>
                        <a:ea typeface="Times New Roman"/>
                      </a:endParaRPr>
                    </a:p>
                  </a:txBody>
                  <a:tcPr marL="66583" marR="66583" marT="17262" marB="17262" anchor="b"/>
                </a:tc>
                <a:tc>
                  <a:txBody>
                    <a:bodyPr/>
                    <a:lstStyle/>
                    <a:p>
                      <a:pPr algn="ctr">
                        <a:lnSpc>
                          <a:spcPct val="100000"/>
                        </a:lnSpc>
                        <a:spcAft>
                          <a:spcPts val="0"/>
                        </a:spcAft>
                      </a:pPr>
                      <a:r>
                        <a:rPr lang="en-GB" sz="1600" dirty="0">
                          <a:effectLst/>
                        </a:rPr>
                        <a:t>Uppsala  146 </a:t>
                      </a:r>
                      <a:endParaRPr lang="sk-SK" sz="1600" dirty="0" smtClean="0">
                        <a:effectLst/>
                      </a:endParaRPr>
                    </a:p>
                  </a:txBody>
                  <a:tcPr marL="66583" marR="66583" marT="17262" marB="17262" anchor="b"/>
                </a:tc>
                <a:tc>
                  <a:txBody>
                    <a:bodyPr/>
                    <a:lstStyle/>
                    <a:p>
                      <a:pPr algn="ctr">
                        <a:lnSpc>
                          <a:spcPct val="100000"/>
                        </a:lnSpc>
                        <a:spcAft>
                          <a:spcPts val="0"/>
                        </a:spcAft>
                      </a:pPr>
                      <a:endParaRPr lang="sk-SK" sz="1600" dirty="0" smtClean="0">
                        <a:effectLst/>
                      </a:endParaRPr>
                    </a:p>
                    <a:p>
                      <a:pPr algn="ctr">
                        <a:lnSpc>
                          <a:spcPct val="100000"/>
                        </a:lnSpc>
                        <a:spcAft>
                          <a:spcPts val="0"/>
                        </a:spcAft>
                      </a:pPr>
                      <a:r>
                        <a:rPr lang="en-GB" sz="1600" dirty="0" smtClean="0">
                          <a:effectLst/>
                        </a:rPr>
                        <a:t>Magdeburg  49</a:t>
                      </a:r>
                      <a:endParaRPr lang="sk-SK" sz="1600" dirty="0">
                        <a:effectLst/>
                        <a:latin typeface="Times New Roman"/>
                        <a:ea typeface="Times New Roman"/>
                      </a:endParaRPr>
                    </a:p>
                  </a:txBody>
                  <a:tcPr marL="66583" marR="66583" marT="17262" marB="17262"/>
                </a:tc>
                <a:tc>
                  <a:txBody>
                    <a:bodyPr/>
                    <a:lstStyle/>
                    <a:p>
                      <a:pPr algn="ctr">
                        <a:lnSpc>
                          <a:spcPct val="100000"/>
                        </a:lnSpc>
                        <a:spcAft>
                          <a:spcPts val="0"/>
                        </a:spcAft>
                      </a:pPr>
                      <a:endParaRPr lang="sk-SK" sz="1600" dirty="0" smtClean="0">
                        <a:effectLst/>
                      </a:endParaRPr>
                    </a:p>
                    <a:p>
                      <a:pPr algn="ctr">
                        <a:lnSpc>
                          <a:spcPct val="100000"/>
                        </a:lnSpc>
                        <a:spcAft>
                          <a:spcPts val="0"/>
                        </a:spcAft>
                      </a:pPr>
                      <a:r>
                        <a:rPr lang="en-GB" sz="1600" dirty="0" smtClean="0">
                          <a:effectLst/>
                        </a:rPr>
                        <a:t>Chemnitz </a:t>
                      </a:r>
                      <a:r>
                        <a:rPr lang="en-GB" sz="1600" dirty="0">
                          <a:effectLst/>
                        </a:rPr>
                        <a:t>109</a:t>
                      </a:r>
                      <a:endParaRPr lang="sk-SK" sz="1600" dirty="0">
                        <a:effectLst/>
                        <a:latin typeface="Times New Roman"/>
                        <a:ea typeface="Times New Roman"/>
                      </a:endParaRPr>
                    </a:p>
                  </a:txBody>
                  <a:tcPr marL="66583" marR="66583" marT="17262" marB="17262" anchor="ctr"/>
                </a:tc>
                <a:tc>
                  <a:txBody>
                    <a:bodyPr/>
                    <a:lstStyle/>
                    <a:p>
                      <a:pPr algn="ctr">
                        <a:lnSpc>
                          <a:spcPct val="100000"/>
                        </a:lnSpc>
                        <a:spcAft>
                          <a:spcPts val="0"/>
                        </a:spcAft>
                      </a:pPr>
                      <a:r>
                        <a:rPr lang="en-GB" sz="1600" dirty="0">
                          <a:effectLst/>
                        </a:rPr>
                        <a:t>Groningen 135 </a:t>
                      </a:r>
                      <a:endParaRPr lang="sk-SK" sz="1600" dirty="0">
                        <a:effectLst/>
                        <a:latin typeface="Times New Roman"/>
                        <a:ea typeface="Times New Roman"/>
                      </a:endParaRPr>
                    </a:p>
                  </a:txBody>
                  <a:tcPr marL="66583" marR="66583" marT="17262" marB="17262" anchor="b"/>
                </a:tc>
                <a:tc>
                  <a:txBody>
                    <a:bodyPr/>
                    <a:lstStyle/>
                    <a:p>
                      <a:pPr algn="ctr">
                        <a:lnSpc>
                          <a:spcPct val="100000"/>
                        </a:lnSpc>
                        <a:spcAft>
                          <a:spcPts val="0"/>
                        </a:spcAft>
                      </a:pPr>
                      <a:endParaRPr lang="sk-SK" sz="1600" dirty="0" smtClean="0">
                        <a:effectLst/>
                      </a:endParaRPr>
                    </a:p>
                    <a:p>
                      <a:pPr algn="ctr">
                        <a:lnSpc>
                          <a:spcPct val="100000"/>
                        </a:lnSpc>
                        <a:spcAft>
                          <a:spcPts val="0"/>
                        </a:spcAft>
                      </a:pPr>
                      <a:r>
                        <a:rPr lang="en-GB" sz="1600" dirty="0" smtClean="0">
                          <a:effectLst/>
                        </a:rPr>
                        <a:t>Brno  </a:t>
                      </a:r>
                      <a:endParaRPr lang="sk-SK" sz="1600" dirty="0">
                        <a:effectLst/>
                      </a:endParaRPr>
                    </a:p>
                    <a:p>
                      <a:pPr algn="ctr">
                        <a:lnSpc>
                          <a:spcPct val="100000"/>
                        </a:lnSpc>
                        <a:spcAft>
                          <a:spcPts val="0"/>
                        </a:spcAft>
                      </a:pPr>
                      <a:r>
                        <a:rPr lang="en-GB" sz="1600" dirty="0">
                          <a:effectLst/>
                        </a:rPr>
                        <a:t>227</a:t>
                      </a:r>
                      <a:endParaRPr lang="sk-SK" sz="1600" dirty="0">
                        <a:effectLst/>
                        <a:latin typeface="Times New Roman"/>
                        <a:ea typeface="Times New Roman"/>
                      </a:endParaRPr>
                    </a:p>
                  </a:txBody>
                  <a:tcPr marL="66583" marR="66583" marT="17262" marB="17262"/>
                </a:tc>
                <a:tc>
                  <a:txBody>
                    <a:bodyPr/>
                    <a:lstStyle/>
                    <a:p>
                      <a:pPr algn="ctr">
                        <a:lnSpc>
                          <a:spcPct val="100000"/>
                        </a:lnSpc>
                        <a:spcAft>
                          <a:spcPts val="0"/>
                        </a:spcAft>
                      </a:pPr>
                      <a:endParaRPr lang="sk-SK" sz="1600" b="0" dirty="0" smtClean="0">
                        <a:solidFill>
                          <a:schemeClr val="tx1"/>
                        </a:solidFill>
                        <a:effectLst/>
                      </a:endParaRPr>
                    </a:p>
                    <a:p>
                      <a:pPr algn="ctr">
                        <a:lnSpc>
                          <a:spcPct val="100000"/>
                        </a:lnSpc>
                        <a:spcAft>
                          <a:spcPts val="0"/>
                        </a:spcAft>
                      </a:pPr>
                      <a:r>
                        <a:rPr lang="en-GB" sz="1600" b="0" dirty="0" smtClean="0">
                          <a:solidFill>
                            <a:schemeClr val="tx1"/>
                          </a:solidFill>
                          <a:effectLst/>
                        </a:rPr>
                        <a:t>Alicante </a:t>
                      </a:r>
                      <a:r>
                        <a:rPr lang="en-GB" sz="1600" b="0" dirty="0">
                          <a:solidFill>
                            <a:schemeClr val="tx1"/>
                          </a:solidFill>
                          <a:effectLst/>
                        </a:rPr>
                        <a:t>103</a:t>
                      </a:r>
                      <a:endParaRPr lang="sk-SK" sz="1600" b="0" dirty="0">
                        <a:solidFill>
                          <a:schemeClr val="tx1"/>
                        </a:solidFill>
                        <a:effectLst/>
                        <a:latin typeface="Times New Roman"/>
                        <a:ea typeface="Times New Roman"/>
                      </a:endParaRPr>
                    </a:p>
                  </a:txBody>
                  <a:tcPr marL="66583" marR="66583" marT="17262" marB="17262">
                    <a:solidFill>
                      <a:schemeClr val="bg2">
                        <a:lumMod val="90000"/>
                      </a:schemeClr>
                    </a:solidFill>
                  </a:tcPr>
                </a:tc>
              </a:tr>
              <a:tr h="818132">
                <a:tc>
                  <a:txBody>
                    <a:bodyPr/>
                    <a:lstStyle/>
                    <a:p>
                      <a:pPr>
                        <a:lnSpc>
                          <a:spcPct val="115000"/>
                        </a:lnSpc>
                        <a:spcAft>
                          <a:spcPts val="0"/>
                        </a:spcAft>
                      </a:pPr>
                      <a:r>
                        <a:rPr lang="en-GB" sz="1800">
                          <a:effectLst/>
                        </a:rPr>
                        <a:t>Friends, family</a:t>
                      </a:r>
                      <a:endParaRPr lang="sk-SK" sz="1800">
                        <a:effectLst/>
                      </a:endParaRPr>
                    </a:p>
                    <a:p>
                      <a:pPr>
                        <a:lnSpc>
                          <a:spcPct val="115000"/>
                        </a:lnSpc>
                        <a:spcAft>
                          <a:spcPts val="0"/>
                        </a:spcAft>
                      </a:pPr>
                      <a:r>
                        <a:rPr lang="en-GB" sz="1800">
                          <a:effectLst/>
                        </a:rPr>
                        <a:t>colleagues</a:t>
                      </a:r>
                      <a:endParaRPr lang="sk-SK" sz="1800">
                        <a:effectLst/>
                        <a:latin typeface="Times New Roman"/>
                        <a:ea typeface="Times New Roman"/>
                      </a:endParaRPr>
                    </a:p>
                  </a:txBody>
                  <a:tcPr marL="66583" marR="66583" marT="17262" marB="17262"/>
                </a:tc>
                <a:tc>
                  <a:txBody>
                    <a:bodyPr/>
                    <a:lstStyle/>
                    <a:p>
                      <a:pPr algn="ctr">
                        <a:lnSpc>
                          <a:spcPct val="150000"/>
                        </a:lnSpc>
                        <a:spcAft>
                          <a:spcPts val="0"/>
                        </a:spcAft>
                      </a:pPr>
                      <a:r>
                        <a:rPr lang="en-GB" sz="1800" b="1" dirty="0" smtClean="0">
                          <a:effectLst/>
                        </a:rPr>
                        <a:t>60%</a:t>
                      </a:r>
                      <a:endParaRPr lang="sk-SK" sz="1800" b="1" dirty="0" smtClean="0">
                        <a:effectLst/>
                      </a:endParaRPr>
                    </a:p>
                    <a:p>
                      <a:pPr algn="ctr">
                        <a:lnSpc>
                          <a:spcPct val="150000"/>
                        </a:lnSpc>
                        <a:spcAft>
                          <a:spcPts val="0"/>
                        </a:spcAft>
                      </a:pPr>
                      <a:endParaRPr lang="sk-SK" sz="1800" dirty="0">
                        <a:effectLst/>
                        <a:latin typeface="Times New Roman"/>
                        <a:ea typeface="Times New Roman"/>
                      </a:endParaRPr>
                    </a:p>
                  </a:txBody>
                  <a:tcPr marL="66583" marR="66583" marT="17262" marB="17262" anchor="b"/>
                </a:tc>
                <a:tc>
                  <a:txBody>
                    <a:bodyPr/>
                    <a:lstStyle/>
                    <a:p>
                      <a:pPr algn="ctr">
                        <a:lnSpc>
                          <a:spcPct val="150000"/>
                        </a:lnSpc>
                        <a:spcAft>
                          <a:spcPts val="0"/>
                        </a:spcAft>
                      </a:pPr>
                      <a:r>
                        <a:rPr lang="en-GB" sz="1800" dirty="0">
                          <a:effectLst/>
                        </a:rPr>
                        <a:t>21</a:t>
                      </a:r>
                      <a:r>
                        <a:rPr lang="en-GB" sz="1800" dirty="0" smtClean="0">
                          <a:effectLst/>
                        </a:rPr>
                        <a:t>%</a:t>
                      </a:r>
                      <a:endParaRPr lang="sk-SK" sz="1800" dirty="0" smtClean="0">
                        <a:effectLst/>
                      </a:endParaRPr>
                    </a:p>
                    <a:p>
                      <a:pPr algn="ctr">
                        <a:lnSpc>
                          <a:spcPct val="150000"/>
                        </a:lnSpc>
                        <a:spcAft>
                          <a:spcPts val="0"/>
                        </a:spcAft>
                      </a:pPr>
                      <a:endParaRPr lang="sk-SK" sz="1800" dirty="0">
                        <a:effectLst/>
                        <a:latin typeface="Times New Roman"/>
                        <a:ea typeface="Times New Roman"/>
                      </a:endParaRPr>
                    </a:p>
                  </a:txBody>
                  <a:tcPr marL="66583" marR="66583" marT="17262" marB="17262" anchor="b"/>
                </a:tc>
                <a:tc>
                  <a:txBody>
                    <a:bodyPr/>
                    <a:lstStyle/>
                    <a:p>
                      <a:pPr algn="ctr">
                        <a:lnSpc>
                          <a:spcPct val="150000"/>
                        </a:lnSpc>
                        <a:spcAft>
                          <a:spcPts val="0"/>
                        </a:spcAft>
                      </a:pPr>
                      <a:r>
                        <a:rPr lang="en-GB" sz="1800" b="1" dirty="0">
                          <a:effectLst/>
                        </a:rPr>
                        <a:t>86.7</a:t>
                      </a:r>
                      <a:r>
                        <a:rPr lang="en-GB" sz="1800" b="1" dirty="0" smtClean="0">
                          <a:effectLst/>
                        </a:rPr>
                        <a:t>%</a:t>
                      </a:r>
                      <a:endParaRPr lang="sk-SK" sz="1800" b="1" dirty="0" smtClean="0">
                        <a:effectLst/>
                      </a:endParaRPr>
                    </a:p>
                    <a:p>
                      <a:pPr algn="ctr">
                        <a:lnSpc>
                          <a:spcPct val="150000"/>
                        </a:lnSpc>
                        <a:spcAft>
                          <a:spcPts val="0"/>
                        </a:spcAft>
                      </a:pPr>
                      <a:endParaRPr lang="sk-SK" sz="1800" dirty="0">
                        <a:effectLst/>
                        <a:latin typeface="Times New Roman"/>
                        <a:ea typeface="Times New Roman"/>
                      </a:endParaRPr>
                    </a:p>
                  </a:txBody>
                  <a:tcPr marL="66583" marR="66583" marT="17262" marB="17262" anchor="b"/>
                </a:tc>
                <a:tc>
                  <a:txBody>
                    <a:bodyPr/>
                    <a:lstStyle/>
                    <a:p>
                      <a:pPr algn="ctr">
                        <a:lnSpc>
                          <a:spcPct val="150000"/>
                        </a:lnSpc>
                        <a:spcAft>
                          <a:spcPts val="0"/>
                        </a:spcAft>
                      </a:pPr>
                      <a:r>
                        <a:rPr lang="en-GB" sz="1800" b="1" dirty="0">
                          <a:effectLst/>
                        </a:rPr>
                        <a:t>25.26</a:t>
                      </a:r>
                      <a:r>
                        <a:rPr lang="en-GB" sz="1800" b="1" dirty="0" smtClean="0">
                          <a:effectLst/>
                        </a:rPr>
                        <a:t>%</a:t>
                      </a:r>
                      <a:endParaRPr lang="sk-SK" sz="1800" b="1" dirty="0" smtClean="0">
                        <a:effectLst/>
                      </a:endParaRPr>
                    </a:p>
                    <a:p>
                      <a:pPr algn="ctr">
                        <a:lnSpc>
                          <a:spcPct val="150000"/>
                        </a:lnSpc>
                        <a:spcAft>
                          <a:spcPts val="0"/>
                        </a:spcAft>
                      </a:pPr>
                      <a:endParaRPr lang="sk-SK" sz="1800" dirty="0">
                        <a:effectLst/>
                        <a:latin typeface="Times New Roman"/>
                        <a:ea typeface="Times New Roman"/>
                      </a:endParaRPr>
                    </a:p>
                  </a:txBody>
                  <a:tcPr marL="66583" marR="66583" marT="17262" marB="17262" anchor="b"/>
                </a:tc>
                <a:tc>
                  <a:txBody>
                    <a:bodyPr/>
                    <a:lstStyle/>
                    <a:p>
                      <a:pPr algn="ctr">
                        <a:lnSpc>
                          <a:spcPct val="150000"/>
                        </a:lnSpc>
                        <a:spcAft>
                          <a:spcPts val="0"/>
                        </a:spcAft>
                      </a:pPr>
                      <a:r>
                        <a:rPr lang="en-GB" sz="1800" dirty="0">
                          <a:effectLst/>
                        </a:rPr>
                        <a:t> </a:t>
                      </a:r>
                      <a:endParaRPr lang="sk-SK" sz="1800" dirty="0">
                        <a:effectLst/>
                      </a:endParaRPr>
                    </a:p>
                    <a:p>
                      <a:pPr algn="ctr">
                        <a:lnSpc>
                          <a:spcPct val="150000"/>
                        </a:lnSpc>
                        <a:spcAft>
                          <a:spcPts val="0"/>
                        </a:spcAft>
                      </a:pPr>
                      <a:r>
                        <a:rPr lang="en-GB" sz="1800" b="1" dirty="0">
                          <a:effectLst/>
                        </a:rPr>
                        <a:t>61</a:t>
                      </a:r>
                      <a:r>
                        <a:rPr lang="en-GB" sz="1800" b="1" dirty="0" smtClean="0">
                          <a:effectLst/>
                        </a:rPr>
                        <a:t>%</a:t>
                      </a:r>
                      <a:endParaRPr lang="sk-SK" sz="1800" b="1" dirty="0" smtClean="0">
                        <a:effectLst/>
                      </a:endParaRPr>
                    </a:p>
                    <a:p>
                      <a:pPr algn="ctr">
                        <a:lnSpc>
                          <a:spcPct val="150000"/>
                        </a:lnSpc>
                        <a:spcAft>
                          <a:spcPts val="0"/>
                        </a:spcAft>
                      </a:pPr>
                      <a:endParaRPr lang="sk-SK" sz="1800" dirty="0">
                        <a:effectLst/>
                        <a:latin typeface="Times New Roman"/>
                        <a:ea typeface="Times New Roman"/>
                      </a:endParaRPr>
                    </a:p>
                  </a:txBody>
                  <a:tcPr marL="66583" marR="66583" marT="17262" marB="17262" anchor="b"/>
                </a:tc>
                <a:tc>
                  <a:txBody>
                    <a:bodyPr/>
                    <a:lstStyle/>
                    <a:p>
                      <a:pPr algn="ctr">
                        <a:lnSpc>
                          <a:spcPct val="150000"/>
                        </a:lnSpc>
                        <a:spcAft>
                          <a:spcPts val="0"/>
                        </a:spcAft>
                      </a:pPr>
                      <a:r>
                        <a:rPr lang="en-GB" sz="1800" dirty="0">
                          <a:effectLst/>
                        </a:rPr>
                        <a:t> </a:t>
                      </a:r>
                      <a:endParaRPr lang="sk-SK" sz="1800" dirty="0">
                        <a:effectLst/>
                      </a:endParaRPr>
                    </a:p>
                    <a:p>
                      <a:pPr algn="ctr">
                        <a:lnSpc>
                          <a:spcPct val="150000"/>
                        </a:lnSpc>
                        <a:spcAft>
                          <a:spcPts val="0"/>
                        </a:spcAft>
                      </a:pPr>
                      <a:r>
                        <a:rPr lang="en-GB" sz="1800" b="1" dirty="0">
                          <a:effectLst/>
                        </a:rPr>
                        <a:t>65</a:t>
                      </a:r>
                      <a:r>
                        <a:rPr lang="en-GB" sz="1800" b="1" dirty="0" smtClean="0">
                          <a:effectLst/>
                        </a:rPr>
                        <a:t>%</a:t>
                      </a:r>
                      <a:endParaRPr lang="sk-SK" sz="1800" b="1" dirty="0" smtClean="0">
                        <a:effectLst/>
                      </a:endParaRPr>
                    </a:p>
                    <a:p>
                      <a:pPr algn="ctr">
                        <a:lnSpc>
                          <a:spcPct val="150000"/>
                        </a:lnSpc>
                        <a:spcAft>
                          <a:spcPts val="0"/>
                        </a:spcAft>
                      </a:pPr>
                      <a:endParaRPr lang="sk-SK" sz="1800" dirty="0">
                        <a:effectLst/>
                        <a:latin typeface="Times New Roman"/>
                        <a:ea typeface="Times New Roman"/>
                      </a:endParaRPr>
                    </a:p>
                  </a:txBody>
                  <a:tcPr marL="66583" marR="66583" marT="17262" marB="17262" anchor="b"/>
                </a:tc>
                <a:tc>
                  <a:txBody>
                    <a:bodyPr/>
                    <a:lstStyle/>
                    <a:p>
                      <a:pPr algn="ctr">
                        <a:lnSpc>
                          <a:spcPct val="150000"/>
                        </a:lnSpc>
                        <a:spcAft>
                          <a:spcPts val="0"/>
                        </a:spcAft>
                      </a:pPr>
                      <a:r>
                        <a:rPr lang="en-GB" sz="1800" b="1" dirty="0">
                          <a:solidFill>
                            <a:schemeClr val="tx1"/>
                          </a:solidFill>
                          <a:effectLst/>
                        </a:rPr>
                        <a:t>73.79</a:t>
                      </a:r>
                      <a:r>
                        <a:rPr lang="en-GB" sz="1800" b="1" dirty="0" smtClean="0">
                          <a:solidFill>
                            <a:schemeClr val="tx1"/>
                          </a:solidFill>
                          <a:effectLst/>
                        </a:rPr>
                        <a:t>%</a:t>
                      </a:r>
                      <a:endParaRPr lang="sk-SK" sz="1800" b="1" dirty="0" smtClean="0">
                        <a:solidFill>
                          <a:schemeClr val="tx1"/>
                        </a:solidFill>
                        <a:effectLst/>
                      </a:endParaRPr>
                    </a:p>
                    <a:p>
                      <a:pPr algn="ctr">
                        <a:lnSpc>
                          <a:spcPct val="150000"/>
                        </a:lnSpc>
                        <a:spcAft>
                          <a:spcPts val="0"/>
                        </a:spcAft>
                      </a:pPr>
                      <a:endParaRPr lang="sk-SK" sz="1800" b="0" dirty="0">
                        <a:solidFill>
                          <a:schemeClr val="tx1"/>
                        </a:solidFill>
                        <a:effectLst/>
                        <a:latin typeface="Times New Roman"/>
                        <a:ea typeface="Times New Roman"/>
                      </a:endParaRPr>
                    </a:p>
                  </a:txBody>
                  <a:tcPr marL="66583" marR="66583" marT="17262" marB="17262" anchor="b">
                    <a:solidFill>
                      <a:schemeClr val="bg2">
                        <a:lumMod val="90000"/>
                      </a:schemeClr>
                    </a:solidFill>
                  </a:tcPr>
                </a:tc>
              </a:tr>
              <a:tr h="393721">
                <a:tc>
                  <a:txBody>
                    <a:bodyPr/>
                    <a:lstStyle/>
                    <a:p>
                      <a:pPr>
                        <a:lnSpc>
                          <a:spcPct val="115000"/>
                        </a:lnSpc>
                        <a:spcAft>
                          <a:spcPts val="0"/>
                        </a:spcAft>
                      </a:pPr>
                      <a:r>
                        <a:rPr lang="en-GB" sz="1800">
                          <a:effectLst/>
                        </a:rPr>
                        <a:t>Advertising</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a:effectLst/>
                        </a:rPr>
                        <a:t>8.5%</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1" dirty="0">
                          <a:effectLst/>
                        </a:rPr>
                        <a:t>25%</a:t>
                      </a:r>
                      <a:endParaRPr lang="sk-SK" sz="1800" b="1"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dirty="0">
                          <a:effectLst/>
                        </a:rPr>
                        <a:t>6.7%</a:t>
                      </a:r>
                      <a:endParaRPr lang="sk-SK" sz="1800"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dirty="0">
                          <a:effectLst/>
                        </a:rPr>
                        <a:t>13.68%</a:t>
                      </a:r>
                      <a:endParaRPr lang="sk-SK" sz="1800" dirty="0">
                        <a:effectLst/>
                        <a:latin typeface="Times New Roman"/>
                        <a:ea typeface="Times New Roman"/>
                      </a:endParaRPr>
                    </a:p>
                  </a:txBody>
                  <a:tcPr marL="66583" marR="66583" marT="17262" marB="17262"/>
                </a:tc>
                <a:tc>
                  <a:txBody>
                    <a:bodyPr/>
                    <a:lstStyle/>
                    <a:p>
                      <a:pPr algn="ctr">
                        <a:lnSpc>
                          <a:spcPct val="115000"/>
                        </a:lnSpc>
                        <a:spcAft>
                          <a:spcPts val="0"/>
                        </a:spcAft>
                        <a:tabLst>
                          <a:tab pos="3086100" algn="l"/>
                        </a:tabLst>
                      </a:pPr>
                      <a:r>
                        <a:rPr lang="en-GB" sz="1800" dirty="0">
                          <a:effectLst/>
                        </a:rPr>
                        <a:t>47%</a:t>
                      </a:r>
                      <a:endParaRPr lang="sk-SK" sz="1800"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dirty="0">
                          <a:effectLst/>
                        </a:rPr>
                        <a:t>5.8%</a:t>
                      </a:r>
                      <a:endParaRPr lang="sk-SK" sz="1800"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0" dirty="0">
                          <a:solidFill>
                            <a:schemeClr val="tx1"/>
                          </a:solidFill>
                          <a:effectLst/>
                        </a:rPr>
                        <a:t>9.71%</a:t>
                      </a:r>
                      <a:endParaRPr lang="sk-SK" sz="1800" b="0" dirty="0">
                        <a:solidFill>
                          <a:schemeClr val="tx1"/>
                        </a:solidFill>
                        <a:effectLst/>
                        <a:latin typeface="Times New Roman"/>
                        <a:ea typeface="Times New Roman"/>
                      </a:endParaRPr>
                    </a:p>
                  </a:txBody>
                  <a:tcPr marL="66583" marR="66583" marT="17262" marB="17262">
                    <a:solidFill>
                      <a:srgbClr val="E5EAEF"/>
                    </a:solidFill>
                  </a:tcPr>
                </a:tc>
              </a:tr>
              <a:tr h="393721">
                <a:tc>
                  <a:txBody>
                    <a:bodyPr/>
                    <a:lstStyle/>
                    <a:p>
                      <a:pPr>
                        <a:lnSpc>
                          <a:spcPct val="115000"/>
                        </a:lnSpc>
                        <a:spcAft>
                          <a:spcPts val="0"/>
                        </a:spcAft>
                      </a:pPr>
                      <a:r>
                        <a:rPr lang="en-GB" sz="1800">
                          <a:effectLst/>
                        </a:rPr>
                        <a:t>Internet</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a:effectLst/>
                        </a:rPr>
                        <a:t>30.3%</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a:effectLst/>
                        </a:rPr>
                        <a:t>16%</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1" dirty="0">
                          <a:effectLst/>
                        </a:rPr>
                        <a:t>20%</a:t>
                      </a:r>
                      <a:endParaRPr lang="sk-SK" sz="1800" b="1"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dirty="0">
                          <a:effectLst/>
                        </a:rPr>
                        <a:t>10.53%</a:t>
                      </a:r>
                      <a:endParaRPr lang="sk-SK" sz="1800" dirty="0">
                        <a:effectLst/>
                        <a:latin typeface="Times New Roman"/>
                        <a:ea typeface="Times New Roman"/>
                      </a:endParaRPr>
                    </a:p>
                  </a:txBody>
                  <a:tcPr marL="66583" marR="66583" marT="17262" marB="17262"/>
                </a:tc>
                <a:tc>
                  <a:txBody>
                    <a:bodyPr/>
                    <a:lstStyle/>
                    <a:p>
                      <a:pPr algn="ctr">
                        <a:lnSpc>
                          <a:spcPct val="115000"/>
                        </a:lnSpc>
                        <a:spcAft>
                          <a:spcPts val="0"/>
                        </a:spcAft>
                        <a:tabLst>
                          <a:tab pos="3086100" algn="l"/>
                        </a:tabLst>
                      </a:pPr>
                      <a:r>
                        <a:rPr lang="en-GB" sz="1800" b="1" dirty="0">
                          <a:effectLst/>
                        </a:rPr>
                        <a:t>69%</a:t>
                      </a:r>
                      <a:endParaRPr lang="sk-SK" sz="1800" b="1"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1" dirty="0">
                          <a:effectLst/>
                        </a:rPr>
                        <a:t>34%</a:t>
                      </a:r>
                      <a:endParaRPr lang="sk-SK" sz="1800" b="1"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1" dirty="0">
                          <a:solidFill>
                            <a:schemeClr val="tx1"/>
                          </a:solidFill>
                          <a:effectLst/>
                        </a:rPr>
                        <a:t>26.21%</a:t>
                      </a:r>
                      <a:endParaRPr lang="sk-SK" sz="1800" b="1" dirty="0">
                        <a:solidFill>
                          <a:schemeClr val="tx1"/>
                        </a:solidFill>
                        <a:effectLst/>
                        <a:latin typeface="Times New Roman"/>
                        <a:ea typeface="Times New Roman"/>
                      </a:endParaRPr>
                    </a:p>
                  </a:txBody>
                  <a:tcPr marL="66583" marR="66583" marT="17262" marB="17262">
                    <a:solidFill>
                      <a:schemeClr val="bg2">
                        <a:lumMod val="90000"/>
                      </a:schemeClr>
                    </a:solidFill>
                  </a:tcPr>
                </a:tc>
              </a:tr>
              <a:tr h="393721">
                <a:tc>
                  <a:txBody>
                    <a:bodyPr/>
                    <a:lstStyle/>
                    <a:p>
                      <a:pPr>
                        <a:lnSpc>
                          <a:spcPct val="115000"/>
                        </a:lnSpc>
                        <a:spcAft>
                          <a:spcPts val="0"/>
                        </a:spcAft>
                      </a:pPr>
                      <a:r>
                        <a:rPr lang="en-GB" sz="1800">
                          <a:effectLst/>
                        </a:rPr>
                        <a:t>Newspaper</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a:effectLst/>
                        </a:rPr>
                        <a:t>27.5%</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1" dirty="0">
                          <a:effectLst/>
                        </a:rPr>
                        <a:t>25%</a:t>
                      </a:r>
                      <a:endParaRPr lang="sk-SK" sz="1800" b="1"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a:effectLst/>
                        </a:rPr>
                        <a:t>15.6%</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1" dirty="0">
                          <a:effectLst/>
                        </a:rPr>
                        <a:t>16.84%</a:t>
                      </a:r>
                      <a:endParaRPr lang="sk-SK" sz="1800" b="1" dirty="0">
                        <a:effectLst/>
                        <a:latin typeface="Times New Roman"/>
                        <a:ea typeface="Times New Roman"/>
                      </a:endParaRPr>
                    </a:p>
                  </a:txBody>
                  <a:tcPr marL="66583" marR="66583" marT="17262" marB="17262"/>
                </a:tc>
                <a:tc>
                  <a:txBody>
                    <a:bodyPr/>
                    <a:lstStyle/>
                    <a:p>
                      <a:pPr algn="ctr">
                        <a:lnSpc>
                          <a:spcPct val="115000"/>
                        </a:lnSpc>
                        <a:spcAft>
                          <a:spcPts val="0"/>
                        </a:spcAft>
                        <a:tabLst>
                          <a:tab pos="3086100" algn="l"/>
                        </a:tabLst>
                      </a:pPr>
                      <a:r>
                        <a:rPr lang="en-GB" sz="1800">
                          <a:effectLst/>
                        </a:rPr>
                        <a:t>42%</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dirty="0">
                          <a:effectLst/>
                        </a:rPr>
                        <a:t>12.8%</a:t>
                      </a:r>
                      <a:endParaRPr lang="sk-SK" sz="1800"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0" dirty="0">
                          <a:solidFill>
                            <a:schemeClr val="tx1"/>
                          </a:solidFill>
                          <a:effectLst/>
                        </a:rPr>
                        <a:t>25.24%</a:t>
                      </a:r>
                      <a:endParaRPr lang="sk-SK" sz="1800" b="0" dirty="0">
                        <a:solidFill>
                          <a:schemeClr val="tx1"/>
                        </a:solidFill>
                        <a:effectLst/>
                        <a:latin typeface="Times New Roman"/>
                        <a:ea typeface="Times New Roman"/>
                      </a:endParaRPr>
                    </a:p>
                  </a:txBody>
                  <a:tcPr marL="66583" marR="66583" marT="17262" marB="17262">
                    <a:solidFill>
                      <a:srgbClr val="E5EAEF"/>
                    </a:solidFill>
                  </a:tcPr>
                </a:tc>
              </a:tr>
              <a:tr h="393721">
                <a:tc>
                  <a:txBody>
                    <a:bodyPr/>
                    <a:lstStyle/>
                    <a:p>
                      <a:pPr>
                        <a:lnSpc>
                          <a:spcPct val="115000"/>
                        </a:lnSpc>
                        <a:spcAft>
                          <a:spcPts val="0"/>
                        </a:spcAft>
                      </a:pPr>
                      <a:r>
                        <a:rPr lang="en-GB" sz="1800">
                          <a:effectLst/>
                        </a:rPr>
                        <a:t>TV / Radio</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1" dirty="0">
                          <a:effectLst/>
                        </a:rPr>
                        <a:t>32.1%</a:t>
                      </a:r>
                      <a:endParaRPr lang="sk-SK" sz="1800" b="1" dirty="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a:effectLst/>
                        </a:rPr>
                        <a:t>6%</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a:effectLst/>
                        </a:rPr>
                        <a:t>2.2%</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1" dirty="0">
                          <a:effectLst/>
                        </a:rPr>
                        <a:t>16.84%</a:t>
                      </a:r>
                      <a:endParaRPr lang="sk-SK" sz="1800" b="1" dirty="0">
                        <a:effectLst/>
                        <a:latin typeface="Times New Roman"/>
                        <a:ea typeface="Times New Roman"/>
                      </a:endParaRPr>
                    </a:p>
                  </a:txBody>
                  <a:tcPr marL="66583" marR="66583" marT="17262" marB="17262"/>
                </a:tc>
                <a:tc>
                  <a:txBody>
                    <a:bodyPr/>
                    <a:lstStyle/>
                    <a:p>
                      <a:pPr algn="ctr">
                        <a:lnSpc>
                          <a:spcPct val="115000"/>
                        </a:lnSpc>
                        <a:spcAft>
                          <a:spcPts val="0"/>
                        </a:spcAft>
                        <a:tabLst>
                          <a:tab pos="3086100" algn="l"/>
                        </a:tabLst>
                      </a:pPr>
                      <a:r>
                        <a:rPr lang="en-GB" sz="1800">
                          <a:effectLst/>
                        </a:rPr>
                        <a:t>0%</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a:effectLst/>
                        </a:rPr>
                        <a:t>11.5%</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0" dirty="0">
                          <a:solidFill>
                            <a:schemeClr val="tx1"/>
                          </a:solidFill>
                          <a:effectLst/>
                        </a:rPr>
                        <a:t>18.45%</a:t>
                      </a:r>
                      <a:endParaRPr lang="sk-SK" sz="1800" b="0" dirty="0">
                        <a:solidFill>
                          <a:schemeClr val="tx1"/>
                        </a:solidFill>
                        <a:effectLst/>
                        <a:latin typeface="Times New Roman"/>
                        <a:ea typeface="Times New Roman"/>
                      </a:endParaRPr>
                    </a:p>
                  </a:txBody>
                  <a:tcPr marL="66583" marR="66583" marT="17262" marB="17262">
                    <a:solidFill>
                      <a:schemeClr val="bg2">
                        <a:lumMod val="90000"/>
                      </a:schemeClr>
                    </a:solidFill>
                  </a:tcPr>
                </a:tc>
              </a:tr>
              <a:tr h="393721">
                <a:tc>
                  <a:txBody>
                    <a:bodyPr/>
                    <a:lstStyle/>
                    <a:p>
                      <a:pPr>
                        <a:lnSpc>
                          <a:spcPct val="115000"/>
                        </a:lnSpc>
                        <a:spcAft>
                          <a:spcPts val="0"/>
                        </a:spcAft>
                      </a:pPr>
                      <a:r>
                        <a:rPr lang="en-GB" sz="1800">
                          <a:effectLst/>
                        </a:rPr>
                        <a:t>Other</a:t>
                      </a:r>
                      <a:endParaRPr lang="sk-SK" sz="1800" b="1">
                        <a:effectLst/>
                        <a:latin typeface="Times New Roman"/>
                        <a:ea typeface="Times New Roman"/>
                      </a:endParaRPr>
                    </a:p>
                  </a:txBody>
                  <a:tcPr marL="66583" marR="66583" marT="17262" marB="17262" anchor="b"/>
                </a:tc>
                <a:tc>
                  <a:txBody>
                    <a:bodyPr/>
                    <a:lstStyle/>
                    <a:p>
                      <a:pPr algn="ctr">
                        <a:lnSpc>
                          <a:spcPct val="115000"/>
                        </a:lnSpc>
                        <a:spcAft>
                          <a:spcPts val="0"/>
                        </a:spcAft>
                      </a:pPr>
                      <a:r>
                        <a:rPr lang="en-GB" sz="1800">
                          <a:effectLst/>
                        </a:rPr>
                        <a:t>2.6%</a:t>
                      </a:r>
                      <a:endParaRPr lang="sk-SK" sz="1800">
                        <a:effectLst/>
                        <a:latin typeface="Times New Roman"/>
                        <a:ea typeface="Times New Roman"/>
                      </a:endParaRPr>
                    </a:p>
                  </a:txBody>
                  <a:tcPr marL="66583" marR="66583" marT="17262" marB="17262" anchor="b"/>
                </a:tc>
                <a:tc>
                  <a:txBody>
                    <a:bodyPr/>
                    <a:lstStyle/>
                    <a:p>
                      <a:pPr algn="ctr">
                        <a:lnSpc>
                          <a:spcPct val="115000"/>
                        </a:lnSpc>
                        <a:spcAft>
                          <a:spcPts val="0"/>
                        </a:spcAft>
                      </a:pPr>
                      <a:r>
                        <a:rPr lang="en-GB" sz="1800">
                          <a:effectLst/>
                        </a:rPr>
                        <a:t>5%</a:t>
                      </a:r>
                      <a:endParaRPr lang="sk-SK" sz="1800">
                        <a:effectLst/>
                        <a:latin typeface="Times New Roman"/>
                        <a:ea typeface="Times New Roman"/>
                      </a:endParaRPr>
                    </a:p>
                  </a:txBody>
                  <a:tcPr marL="66583" marR="66583" marT="17262" marB="17262" anchor="b"/>
                </a:tc>
                <a:tc>
                  <a:txBody>
                    <a:bodyPr/>
                    <a:lstStyle/>
                    <a:p>
                      <a:pPr algn="ctr">
                        <a:lnSpc>
                          <a:spcPct val="115000"/>
                        </a:lnSpc>
                        <a:spcAft>
                          <a:spcPts val="0"/>
                        </a:spcAft>
                      </a:pPr>
                      <a:r>
                        <a:rPr lang="en-GB" sz="1800" dirty="0">
                          <a:effectLst/>
                        </a:rPr>
                        <a:t>0%</a:t>
                      </a:r>
                      <a:endParaRPr lang="sk-SK" sz="1800" dirty="0">
                        <a:effectLst/>
                        <a:latin typeface="Times New Roman"/>
                        <a:ea typeface="Times New Roman"/>
                      </a:endParaRPr>
                    </a:p>
                  </a:txBody>
                  <a:tcPr marL="66583" marR="66583" marT="17262" marB="17262" anchor="b"/>
                </a:tc>
                <a:tc>
                  <a:txBody>
                    <a:bodyPr/>
                    <a:lstStyle/>
                    <a:p>
                      <a:pPr algn="ctr">
                        <a:lnSpc>
                          <a:spcPct val="115000"/>
                        </a:lnSpc>
                        <a:spcAft>
                          <a:spcPts val="0"/>
                        </a:spcAft>
                      </a:pPr>
                      <a:r>
                        <a:rPr lang="en-GB" sz="1800">
                          <a:effectLst/>
                        </a:rPr>
                        <a:t>3.68%</a:t>
                      </a:r>
                      <a:endParaRPr lang="sk-SK" sz="1800">
                        <a:effectLst/>
                        <a:latin typeface="Times New Roman"/>
                        <a:ea typeface="Times New Roman"/>
                      </a:endParaRPr>
                    </a:p>
                  </a:txBody>
                  <a:tcPr marL="66583" marR="66583" marT="17262" marB="17262" anchor="b"/>
                </a:tc>
                <a:tc>
                  <a:txBody>
                    <a:bodyPr/>
                    <a:lstStyle/>
                    <a:p>
                      <a:pPr algn="ctr">
                        <a:lnSpc>
                          <a:spcPct val="115000"/>
                        </a:lnSpc>
                        <a:spcAft>
                          <a:spcPts val="0"/>
                        </a:spcAft>
                        <a:tabLst>
                          <a:tab pos="3086100" algn="l"/>
                        </a:tabLst>
                      </a:pPr>
                      <a:r>
                        <a:rPr lang="en-GB" sz="1800">
                          <a:effectLst/>
                        </a:rPr>
                        <a:t>0%</a:t>
                      </a:r>
                      <a:endParaRPr lang="sk-SK" sz="1800">
                        <a:effectLst/>
                        <a:latin typeface="Times New Roman"/>
                        <a:ea typeface="Times New Roman"/>
                      </a:endParaRPr>
                    </a:p>
                  </a:txBody>
                  <a:tcPr marL="66583" marR="66583" marT="17262" marB="17262" anchor="b"/>
                </a:tc>
                <a:tc>
                  <a:txBody>
                    <a:bodyPr/>
                    <a:lstStyle/>
                    <a:p>
                      <a:pPr algn="ctr">
                        <a:lnSpc>
                          <a:spcPct val="115000"/>
                        </a:lnSpc>
                        <a:spcAft>
                          <a:spcPts val="0"/>
                        </a:spcAft>
                      </a:pPr>
                      <a:r>
                        <a:rPr lang="en-GB" sz="1800">
                          <a:effectLst/>
                        </a:rPr>
                        <a:t>3%</a:t>
                      </a:r>
                      <a:endParaRPr lang="sk-SK" sz="1800">
                        <a:effectLst/>
                        <a:latin typeface="Times New Roman"/>
                        <a:ea typeface="Times New Roman"/>
                      </a:endParaRPr>
                    </a:p>
                  </a:txBody>
                  <a:tcPr marL="66583" marR="66583" marT="17262" marB="17262" anchor="b"/>
                </a:tc>
                <a:tc>
                  <a:txBody>
                    <a:bodyPr/>
                    <a:lstStyle/>
                    <a:p>
                      <a:pPr algn="ctr">
                        <a:lnSpc>
                          <a:spcPct val="115000"/>
                        </a:lnSpc>
                        <a:spcAft>
                          <a:spcPts val="0"/>
                        </a:spcAft>
                      </a:pPr>
                      <a:r>
                        <a:rPr lang="en-GB" sz="1800" b="0" dirty="0">
                          <a:solidFill>
                            <a:schemeClr val="tx1"/>
                          </a:solidFill>
                          <a:effectLst/>
                        </a:rPr>
                        <a:t>12.62%</a:t>
                      </a:r>
                      <a:endParaRPr lang="sk-SK" sz="1800" b="0" dirty="0">
                        <a:solidFill>
                          <a:schemeClr val="tx1"/>
                        </a:solidFill>
                        <a:effectLst/>
                        <a:latin typeface="Times New Roman"/>
                        <a:ea typeface="Times New Roman"/>
                      </a:endParaRPr>
                    </a:p>
                  </a:txBody>
                  <a:tcPr marL="66583" marR="66583" marT="17262" marB="17262" anchor="b">
                    <a:solidFill>
                      <a:schemeClr val="bg2">
                        <a:lumMod val="90000"/>
                      </a:schemeClr>
                    </a:solidFill>
                  </a:tcPr>
                </a:tc>
              </a:tr>
              <a:tr h="393721">
                <a:tc>
                  <a:txBody>
                    <a:bodyPr/>
                    <a:lstStyle/>
                    <a:p>
                      <a:pPr>
                        <a:lnSpc>
                          <a:spcPct val="115000"/>
                        </a:lnSpc>
                        <a:spcAft>
                          <a:spcPts val="0"/>
                        </a:spcAft>
                      </a:pPr>
                      <a:r>
                        <a:rPr lang="en-GB" sz="1800">
                          <a:effectLst/>
                        </a:rPr>
                        <a:t>I do not know</a:t>
                      </a:r>
                      <a:endParaRPr lang="sk-SK" sz="1800">
                        <a:effectLst/>
                        <a:latin typeface="Times New Roman"/>
                        <a:ea typeface="Times New Roman"/>
                      </a:endParaRPr>
                    </a:p>
                  </a:txBody>
                  <a:tcPr marL="66583" marR="66583" marT="17262" marB="17262"/>
                </a:tc>
                <a:tc>
                  <a:txBody>
                    <a:bodyPr/>
                    <a:lstStyle/>
                    <a:p>
                      <a:pPr algn="ctr">
                        <a:lnSpc>
                          <a:spcPct val="115000"/>
                        </a:lnSpc>
                        <a:spcAft>
                          <a:spcPts val="0"/>
                        </a:spcAft>
                      </a:pPr>
                      <a:r>
                        <a:rPr lang="en-GB" sz="1800" b="0" dirty="0">
                          <a:solidFill>
                            <a:schemeClr val="tx1"/>
                          </a:solidFill>
                          <a:effectLst/>
                        </a:rPr>
                        <a:t>3.67%</a:t>
                      </a:r>
                      <a:endParaRPr lang="sk-SK" sz="1800" b="0" dirty="0">
                        <a:solidFill>
                          <a:schemeClr val="tx1"/>
                        </a:solidFill>
                        <a:effectLst/>
                        <a:latin typeface="Times New Roman"/>
                        <a:ea typeface="Times New Roman"/>
                      </a:endParaRPr>
                    </a:p>
                  </a:txBody>
                  <a:tcPr marL="66583" marR="66583" marT="17262" marB="17262">
                    <a:solidFill>
                      <a:schemeClr val="bg2">
                        <a:lumMod val="90000"/>
                      </a:schemeClr>
                    </a:solidFill>
                  </a:tcPr>
                </a:tc>
                <a:tc>
                  <a:txBody>
                    <a:bodyPr/>
                    <a:lstStyle/>
                    <a:p>
                      <a:pPr algn="ctr">
                        <a:lnSpc>
                          <a:spcPct val="115000"/>
                        </a:lnSpc>
                        <a:spcAft>
                          <a:spcPts val="0"/>
                        </a:spcAft>
                      </a:pPr>
                      <a:r>
                        <a:rPr lang="en-GB" sz="1800" b="0" dirty="0">
                          <a:solidFill>
                            <a:schemeClr val="tx1"/>
                          </a:solidFill>
                          <a:effectLst/>
                        </a:rPr>
                        <a:t>2%</a:t>
                      </a:r>
                      <a:endParaRPr lang="sk-SK" sz="1800" b="0" dirty="0">
                        <a:solidFill>
                          <a:schemeClr val="tx1"/>
                        </a:solidFill>
                        <a:effectLst/>
                        <a:latin typeface="Times New Roman"/>
                        <a:ea typeface="Times New Roman"/>
                      </a:endParaRPr>
                    </a:p>
                  </a:txBody>
                  <a:tcPr marL="66583" marR="66583" marT="17262" marB="17262">
                    <a:solidFill>
                      <a:schemeClr val="bg2">
                        <a:lumMod val="90000"/>
                      </a:schemeClr>
                    </a:solidFill>
                  </a:tcPr>
                </a:tc>
                <a:tc>
                  <a:txBody>
                    <a:bodyPr/>
                    <a:lstStyle/>
                    <a:p>
                      <a:pPr algn="ctr">
                        <a:lnSpc>
                          <a:spcPct val="115000"/>
                        </a:lnSpc>
                        <a:spcAft>
                          <a:spcPts val="0"/>
                        </a:spcAft>
                      </a:pPr>
                      <a:r>
                        <a:rPr lang="en-GB" sz="1800" b="0" dirty="0">
                          <a:solidFill>
                            <a:schemeClr val="tx1"/>
                          </a:solidFill>
                          <a:effectLst/>
                        </a:rPr>
                        <a:t>0%</a:t>
                      </a:r>
                      <a:endParaRPr lang="sk-SK" sz="1800" b="0" dirty="0">
                        <a:solidFill>
                          <a:schemeClr val="tx1"/>
                        </a:solidFill>
                        <a:effectLst/>
                        <a:latin typeface="Times New Roman"/>
                        <a:ea typeface="Times New Roman"/>
                      </a:endParaRPr>
                    </a:p>
                  </a:txBody>
                  <a:tcPr marL="66583" marR="66583" marT="17262" marB="17262">
                    <a:solidFill>
                      <a:schemeClr val="bg2">
                        <a:lumMod val="90000"/>
                      </a:schemeClr>
                    </a:solidFill>
                  </a:tcPr>
                </a:tc>
                <a:tc>
                  <a:txBody>
                    <a:bodyPr/>
                    <a:lstStyle/>
                    <a:p>
                      <a:pPr algn="ctr">
                        <a:lnSpc>
                          <a:spcPct val="115000"/>
                        </a:lnSpc>
                        <a:spcAft>
                          <a:spcPts val="0"/>
                        </a:spcAft>
                      </a:pPr>
                      <a:r>
                        <a:rPr lang="en-GB" sz="1800" b="0" dirty="0">
                          <a:solidFill>
                            <a:schemeClr val="tx1"/>
                          </a:solidFill>
                          <a:effectLst/>
                        </a:rPr>
                        <a:t>13.16%</a:t>
                      </a:r>
                      <a:endParaRPr lang="sk-SK" sz="1800" b="0" dirty="0">
                        <a:solidFill>
                          <a:schemeClr val="tx1"/>
                        </a:solidFill>
                        <a:effectLst/>
                        <a:latin typeface="Times New Roman"/>
                        <a:ea typeface="Times New Roman"/>
                      </a:endParaRPr>
                    </a:p>
                  </a:txBody>
                  <a:tcPr marL="66583" marR="66583" marT="17262" marB="17262">
                    <a:solidFill>
                      <a:schemeClr val="bg2">
                        <a:lumMod val="90000"/>
                      </a:schemeClr>
                    </a:solidFill>
                  </a:tcPr>
                </a:tc>
                <a:tc>
                  <a:txBody>
                    <a:bodyPr/>
                    <a:lstStyle/>
                    <a:p>
                      <a:pPr algn="ctr">
                        <a:lnSpc>
                          <a:spcPct val="115000"/>
                        </a:lnSpc>
                        <a:spcAft>
                          <a:spcPts val="0"/>
                        </a:spcAft>
                        <a:tabLst>
                          <a:tab pos="3086100" algn="l"/>
                        </a:tabLst>
                      </a:pPr>
                      <a:r>
                        <a:rPr lang="en-GB" sz="1800" b="0" dirty="0">
                          <a:solidFill>
                            <a:schemeClr val="tx1"/>
                          </a:solidFill>
                          <a:effectLst/>
                        </a:rPr>
                        <a:t>0%</a:t>
                      </a:r>
                      <a:endParaRPr lang="sk-SK" sz="1800" b="0" dirty="0">
                        <a:solidFill>
                          <a:schemeClr val="tx1"/>
                        </a:solidFill>
                        <a:effectLst/>
                        <a:latin typeface="Times New Roman"/>
                        <a:ea typeface="Times New Roman"/>
                      </a:endParaRPr>
                    </a:p>
                  </a:txBody>
                  <a:tcPr marL="66583" marR="66583" marT="17262" marB="17262">
                    <a:solidFill>
                      <a:schemeClr val="bg2">
                        <a:lumMod val="90000"/>
                      </a:schemeClr>
                    </a:solidFill>
                  </a:tcPr>
                </a:tc>
                <a:tc>
                  <a:txBody>
                    <a:bodyPr/>
                    <a:lstStyle/>
                    <a:p>
                      <a:pPr algn="ctr">
                        <a:lnSpc>
                          <a:spcPct val="115000"/>
                        </a:lnSpc>
                        <a:spcAft>
                          <a:spcPts val="0"/>
                        </a:spcAft>
                      </a:pPr>
                      <a:r>
                        <a:rPr lang="en-GB" sz="1800" b="0" dirty="0">
                          <a:solidFill>
                            <a:schemeClr val="tx1"/>
                          </a:solidFill>
                          <a:effectLst/>
                        </a:rPr>
                        <a:t>1.8%</a:t>
                      </a:r>
                      <a:endParaRPr lang="sk-SK" sz="1800" b="0" dirty="0">
                        <a:solidFill>
                          <a:schemeClr val="tx1"/>
                        </a:solidFill>
                        <a:effectLst/>
                        <a:latin typeface="Times New Roman"/>
                        <a:ea typeface="Times New Roman"/>
                      </a:endParaRPr>
                    </a:p>
                  </a:txBody>
                  <a:tcPr marL="66583" marR="66583" marT="17262" marB="17262">
                    <a:solidFill>
                      <a:schemeClr val="bg2">
                        <a:lumMod val="90000"/>
                      </a:schemeClr>
                    </a:solidFill>
                  </a:tcPr>
                </a:tc>
                <a:tc>
                  <a:txBody>
                    <a:bodyPr/>
                    <a:lstStyle/>
                    <a:p>
                      <a:pPr algn="ctr">
                        <a:lnSpc>
                          <a:spcPct val="115000"/>
                        </a:lnSpc>
                        <a:spcAft>
                          <a:spcPts val="0"/>
                        </a:spcAft>
                      </a:pPr>
                      <a:r>
                        <a:rPr lang="en-GB" sz="1800" b="0" dirty="0">
                          <a:solidFill>
                            <a:schemeClr val="tx1"/>
                          </a:solidFill>
                          <a:effectLst/>
                        </a:rPr>
                        <a:t>14.56%</a:t>
                      </a:r>
                      <a:endParaRPr lang="sk-SK" sz="1800" b="0" dirty="0">
                        <a:solidFill>
                          <a:schemeClr val="tx1"/>
                        </a:solidFill>
                        <a:effectLst/>
                        <a:latin typeface="Times New Roman"/>
                        <a:ea typeface="Times New Roman"/>
                      </a:endParaRPr>
                    </a:p>
                  </a:txBody>
                  <a:tcPr marL="66583" marR="66583" marT="17262" marB="17262">
                    <a:solidFill>
                      <a:schemeClr val="bg2">
                        <a:lumMod val="90000"/>
                      </a:schemeClr>
                    </a:solidFill>
                  </a:tcPr>
                </a:tc>
              </a:tr>
            </a:tbl>
          </a:graphicData>
        </a:graphic>
      </p:graphicFrame>
    </p:spTree>
    <p:extLst>
      <p:ext uri="{BB962C8B-B14F-4D97-AF65-F5344CB8AC3E}">
        <p14:creationId xmlns:p14="http://schemas.microsoft.com/office/powerpoint/2010/main" val="335295534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6552" y="188640"/>
            <a:ext cx="9937104" cy="719807"/>
          </a:xfrm>
          <a:solidFill>
            <a:schemeClr val="bg2"/>
          </a:solidFill>
        </p:spPr>
        <p:txBody>
          <a:bodyPr/>
          <a:lstStyle/>
          <a:p>
            <a:pPr>
              <a:lnSpc>
                <a:spcPct val="100000"/>
              </a:lnSpc>
            </a:pPr>
            <a:r>
              <a:rPr lang="en-GB" sz="3200" dirty="0">
                <a:effectLst>
                  <a:outerShdw blurRad="38100" dist="38100" dir="2700000" algn="tl">
                    <a:srgbClr val="000000">
                      <a:alpha val="43137"/>
                    </a:srgbClr>
                  </a:outerShdw>
                </a:effectLst>
              </a:rPr>
              <a:t>Is the social aspect of learning important for you? </a:t>
            </a:r>
            <a:endParaRPr lang="sk-SK" altLang="sk-SK" sz="3200" dirty="0" smtClean="0">
              <a:effectLst>
                <a:outerShdw blurRad="38100" dist="38100" dir="2700000" algn="tl">
                  <a:srgbClr val="000000">
                    <a:alpha val="43137"/>
                  </a:srgbClr>
                </a:outerShdw>
              </a:effectLst>
            </a:endParaRPr>
          </a:p>
        </p:txBody>
      </p:sp>
      <p:sp>
        <p:nvSpPr>
          <p:cNvPr id="12291" name="Content Placeholder 2"/>
          <p:cNvSpPr>
            <a:spLocks noGrp="1"/>
          </p:cNvSpPr>
          <p:nvPr>
            <p:ph idx="1"/>
          </p:nvPr>
        </p:nvSpPr>
        <p:spPr>
          <a:xfrm>
            <a:off x="9453" y="1057124"/>
            <a:ext cx="9144000" cy="5720742"/>
          </a:xfrm>
        </p:spPr>
        <p:txBody>
          <a:bodyPr>
            <a:normAutofit/>
          </a:bodyPr>
          <a:lstStyle/>
          <a:p>
            <a:r>
              <a:rPr lang="en-GB" sz="2600" b="1" dirty="0">
                <a:solidFill>
                  <a:schemeClr val="tx1"/>
                </a:solidFill>
                <a:latin typeface="+mn-lt"/>
              </a:rPr>
              <a:t>Total: 878</a:t>
            </a:r>
            <a:r>
              <a:rPr lang="sk-SK" sz="2600" b="1" dirty="0">
                <a:solidFill>
                  <a:schemeClr val="tx1"/>
                </a:solidFill>
                <a:latin typeface="+mn-lt"/>
              </a:rPr>
              <a:t> </a:t>
            </a:r>
            <a:r>
              <a:rPr lang="sk-SK" sz="2600" dirty="0" smtClean="0">
                <a:solidFill>
                  <a:schemeClr val="tx1"/>
                </a:solidFill>
                <a:latin typeface="+mn-lt"/>
              </a:rPr>
              <a:t>(</a:t>
            </a:r>
            <a:r>
              <a:rPr lang="sk-SK" sz="2600" dirty="0" err="1" smtClean="0">
                <a:solidFill>
                  <a:schemeClr val="tx1"/>
                </a:solidFill>
                <a:latin typeface="+mn-lt"/>
              </a:rPr>
              <a:t>project</a:t>
            </a:r>
            <a:r>
              <a:rPr lang="sk-SK" sz="2600" dirty="0" smtClean="0">
                <a:solidFill>
                  <a:schemeClr val="tx1"/>
                </a:solidFill>
                <a:latin typeface="+mn-lt"/>
              </a:rPr>
              <a:t> </a:t>
            </a:r>
            <a:r>
              <a:rPr lang="sk-SK" sz="2600" dirty="0" err="1" smtClean="0">
                <a:solidFill>
                  <a:schemeClr val="tx1"/>
                </a:solidFill>
                <a:latin typeface="+mn-lt"/>
              </a:rPr>
              <a:t>partners</a:t>
            </a:r>
            <a:r>
              <a:rPr lang="sk-SK" sz="2600" dirty="0" smtClean="0">
                <a:solidFill>
                  <a:schemeClr val="tx1"/>
                </a:solidFill>
                <a:latin typeface="+mn-lt"/>
              </a:rPr>
              <a:t>) </a:t>
            </a:r>
            <a:r>
              <a:rPr lang="sk-SK" sz="2600" b="1" dirty="0" smtClean="0">
                <a:solidFill>
                  <a:schemeClr val="tx1"/>
                </a:solidFill>
                <a:latin typeface="+mn-lt"/>
              </a:rPr>
              <a:t>52 </a:t>
            </a:r>
            <a:r>
              <a:rPr lang="sk-SK" sz="2600" dirty="0" smtClean="0">
                <a:solidFill>
                  <a:schemeClr val="tx1"/>
                </a:solidFill>
                <a:latin typeface="+mn-lt"/>
              </a:rPr>
              <a:t>(</a:t>
            </a:r>
            <a:r>
              <a:rPr lang="sk-SK" sz="2600" dirty="0" err="1" smtClean="0">
                <a:solidFill>
                  <a:schemeClr val="tx1"/>
                </a:solidFill>
                <a:latin typeface="+mn-lt"/>
              </a:rPr>
              <a:t>other</a:t>
            </a:r>
            <a:r>
              <a:rPr lang="sk-SK" sz="2600" dirty="0" smtClean="0">
                <a:solidFill>
                  <a:schemeClr val="tx1"/>
                </a:solidFill>
                <a:latin typeface="+mn-lt"/>
              </a:rPr>
              <a:t> </a:t>
            </a:r>
            <a:r>
              <a:rPr lang="sk-SK" sz="2600" dirty="0" err="1" smtClean="0">
                <a:solidFill>
                  <a:schemeClr val="tx1"/>
                </a:solidFill>
                <a:latin typeface="+mn-lt"/>
              </a:rPr>
              <a:t>institutions</a:t>
            </a:r>
            <a:r>
              <a:rPr lang="sk-SK" sz="2600" dirty="0" smtClean="0">
                <a:solidFill>
                  <a:schemeClr val="tx1"/>
                </a:solidFill>
                <a:latin typeface="+mn-lt"/>
              </a:rPr>
              <a:t>) </a:t>
            </a:r>
            <a:r>
              <a:rPr lang="sk-SK" sz="2600" b="1" dirty="0" smtClean="0">
                <a:solidFill>
                  <a:schemeClr val="tx1"/>
                </a:solidFill>
                <a:latin typeface="+mn-lt"/>
              </a:rPr>
              <a:t>= 930</a:t>
            </a: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pPr marL="0" indent="0" algn="ctr">
              <a:lnSpc>
                <a:spcPts val="1900"/>
              </a:lnSpc>
              <a:buNone/>
            </a:pPr>
            <a:endParaRPr lang="sk-SK" dirty="0">
              <a:solidFill>
                <a:schemeClr val="tx1"/>
              </a:solidFill>
            </a:endParaRPr>
          </a:p>
          <a:p>
            <a:pPr marL="0" indent="0" algn="ctr">
              <a:buNone/>
            </a:pPr>
            <a:r>
              <a:rPr lang="sk-SK" sz="3000" dirty="0" err="1" smtClean="0">
                <a:solidFill>
                  <a:schemeClr val="tx2">
                    <a:lumMod val="75000"/>
                  </a:schemeClr>
                </a:solidFill>
                <a:effectLst>
                  <a:outerShdw blurRad="38100" dist="38100" dir="2700000" algn="tl">
                    <a:srgbClr val="000000">
                      <a:alpha val="43137"/>
                    </a:srgbClr>
                  </a:outerShdw>
                </a:effectLst>
                <a:latin typeface="+mn-lt"/>
              </a:rPr>
              <a:t>Would</a:t>
            </a:r>
            <a:r>
              <a:rPr lang="sk-SK" sz="3000" dirty="0" smtClean="0">
                <a:solidFill>
                  <a:schemeClr val="tx2">
                    <a:lumMod val="75000"/>
                  </a:schemeClr>
                </a:solidFill>
                <a:effectLst>
                  <a:outerShdw blurRad="38100" dist="38100" dir="2700000" algn="tl">
                    <a:srgbClr val="000000">
                      <a:alpha val="43137"/>
                    </a:srgbClr>
                  </a:outerShdw>
                </a:effectLst>
                <a:latin typeface="+mn-lt"/>
              </a:rPr>
              <a:t> </a:t>
            </a:r>
            <a:r>
              <a:rPr lang="sk-SK" sz="3000" dirty="0" err="1" smtClean="0">
                <a:solidFill>
                  <a:schemeClr val="tx2">
                    <a:lumMod val="75000"/>
                  </a:schemeClr>
                </a:solidFill>
                <a:effectLst>
                  <a:outerShdw blurRad="38100" dist="38100" dir="2700000" algn="tl">
                    <a:srgbClr val="000000">
                      <a:alpha val="43137"/>
                    </a:srgbClr>
                  </a:outerShdw>
                </a:effectLst>
                <a:latin typeface="+mn-lt"/>
              </a:rPr>
              <a:t>you</a:t>
            </a:r>
            <a:r>
              <a:rPr lang="sk-SK" sz="3000" dirty="0" smtClean="0">
                <a:solidFill>
                  <a:schemeClr val="tx2">
                    <a:lumMod val="75000"/>
                  </a:schemeClr>
                </a:solidFill>
                <a:effectLst>
                  <a:outerShdw blurRad="38100" dist="38100" dir="2700000" algn="tl">
                    <a:srgbClr val="000000">
                      <a:alpha val="43137"/>
                    </a:srgbClr>
                  </a:outerShdw>
                </a:effectLst>
                <a:latin typeface="+mn-lt"/>
              </a:rPr>
              <a:t> </a:t>
            </a:r>
            <a:r>
              <a:rPr lang="sk-SK" sz="3000" dirty="0" err="1" smtClean="0">
                <a:solidFill>
                  <a:schemeClr val="tx2">
                    <a:lumMod val="75000"/>
                  </a:schemeClr>
                </a:solidFill>
                <a:effectLst>
                  <a:outerShdw blurRad="38100" dist="38100" dir="2700000" algn="tl">
                    <a:srgbClr val="000000">
                      <a:alpha val="43137"/>
                    </a:srgbClr>
                  </a:outerShdw>
                </a:effectLst>
                <a:latin typeface="+mn-lt"/>
              </a:rPr>
              <a:t>like</a:t>
            </a:r>
            <a:r>
              <a:rPr lang="sk-SK" sz="3000" dirty="0" smtClean="0">
                <a:solidFill>
                  <a:schemeClr val="tx2">
                    <a:lumMod val="75000"/>
                  </a:schemeClr>
                </a:solidFill>
                <a:effectLst>
                  <a:outerShdw blurRad="38100" dist="38100" dir="2700000" algn="tl">
                    <a:srgbClr val="000000">
                      <a:alpha val="43137"/>
                    </a:srgbClr>
                  </a:outerShdw>
                </a:effectLst>
                <a:latin typeface="+mn-lt"/>
              </a:rPr>
              <a:t> to </a:t>
            </a:r>
            <a:r>
              <a:rPr lang="sk-SK" sz="3000" dirty="0" err="1" smtClean="0">
                <a:solidFill>
                  <a:schemeClr val="tx2">
                    <a:lumMod val="75000"/>
                  </a:schemeClr>
                </a:solidFill>
                <a:effectLst>
                  <a:outerShdw blurRad="38100" dist="38100" dir="2700000" algn="tl">
                    <a:srgbClr val="000000">
                      <a:alpha val="43137"/>
                    </a:srgbClr>
                  </a:outerShdw>
                </a:effectLst>
                <a:latin typeface="+mn-lt"/>
              </a:rPr>
              <a:t>use</a:t>
            </a:r>
            <a:r>
              <a:rPr lang="sk-SK" sz="3000" dirty="0" smtClean="0">
                <a:solidFill>
                  <a:schemeClr val="tx2">
                    <a:lumMod val="75000"/>
                  </a:schemeClr>
                </a:solidFill>
                <a:effectLst>
                  <a:outerShdw blurRad="38100" dist="38100" dir="2700000" algn="tl">
                    <a:srgbClr val="000000">
                      <a:alpha val="43137"/>
                    </a:srgbClr>
                  </a:outerShdw>
                </a:effectLst>
                <a:latin typeface="+mn-lt"/>
              </a:rPr>
              <a:t> new </a:t>
            </a:r>
            <a:r>
              <a:rPr lang="sk-SK" sz="3000" dirty="0" err="1" smtClean="0">
                <a:solidFill>
                  <a:schemeClr val="tx2">
                    <a:lumMod val="75000"/>
                  </a:schemeClr>
                </a:solidFill>
                <a:effectLst>
                  <a:outerShdw blurRad="38100" dist="38100" dir="2700000" algn="tl">
                    <a:srgbClr val="000000">
                      <a:alpha val="43137"/>
                    </a:srgbClr>
                  </a:outerShdw>
                </a:effectLst>
                <a:latin typeface="+mn-lt"/>
              </a:rPr>
              <a:t>media</a:t>
            </a:r>
            <a:r>
              <a:rPr lang="sk-SK" sz="3000" dirty="0" smtClean="0">
                <a:solidFill>
                  <a:schemeClr val="tx2">
                    <a:lumMod val="75000"/>
                  </a:schemeClr>
                </a:solidFill>
                <a:effectLst>
                  <a:outerShdw blurRad="38100" dist="38100" dir="2700000" algn="tl">
                    <a:srgbClr val="000000">
                      <a:alpha val="43137"/>
                    </a:srgbClr>
                  </a:outerShdw>
                </a:effectLst>
                <a:latin typeface="+mn-lt"/>
              </a:rPr>
              <a:t> </a:t>
            </a:r>
            <a:r>
              <a:rPr lang="sk-SK" sz="3000" dirty="0" err="1" smtClean="0">
                <a:solidFill>
                  <a:schemeClr val="tx2">
                    <a:lumMod val="75000"/>
                  </a:schemeClr>
                </a:solidFill>
                <a:effectLst>
                  <a:outerShdw blurRad="38100" dist="38100" dir="2700000" algn="tl">
                    <a:srgbClr val="000000">
                      <a:alpha val="43137"/>
                    </a:srgbClr>
                  </a:outerShdw>
                </a:effectLst>
                <a:latin typeface="+mn-lt"/>
              </a:rPr>
              <a:t>for</a:t>
            </a:r>
            <a:r>
              <a:rPr lang="sk-SK" sz="3000" dirty="0" smtClean="0">
                <a:solidFill>
                  <a:schemeClr val="tx2">
                    <a:lumMod val="75000"/>
                  </a:schemeClr>
                </a:solidFill>
                <a:effectLst>
                  <a:outerShdw blurRad="38100" dist="38100" dir="2700000" algn="tl">
                    <a:srgbClr val="000000">
                      <a:alpha val="43137"/>
                    </a:srgbClr>
                  </a:outerShdw>
                </a:effectLst>
                <a:latin typeface="+mn-lt"/>
              </a:rPr>
              <a:t> </a:t>
            </a:r>
            <a:r>
              <a:rPr lang="sk-SK" sz="3000" dirty="0" err="1" smtClean="0">
                <a:solidFill>
                  <a:schemeClr val="tx2">
                    <a:lumMod val="75000"/>
                  </a:schemeClr>
                </a:solidFill>
                <a:effectLst>
                  <a:outerShdw blurRad="38100" dist="38100" dir="2700000" algn="tl">
                    <a:srgbClr val="000000">
                      <a:alpha val="43137"/>
                    </a:srgbClr>
                  </a:outerShdw>
                </a:effectLst>
                <a:latin typeface="+mn-lt"/>
              </a:rPr>
              <a:t>learning</a:t>
            </a:r>
            <a:r>
              <a:rPr lang="sk-SK" sz="3000" dirty="0" smtClean="0">
                <a:solidFill>
                  <a:schemeClr val="tx2">
                    <a:lumMod val="75000"/>
                  </a:schemeClr>
                </a:solidFill>
                <a:effectLst>
                  <a:outerShdw blurRad="38100" dist="38100" dir="2700000" algn="tl">
                    <a:srgbClr val="000000">
                      <a:alpha val="43137"/>
                    </a:srgbClr>
                  </a:outerShdw>
                </a:effectLst>
                <a:latin typeface="+mn-lt"/>
              </a:rPr>
              <a:t>?</a:t>
            </a:r>
          </a:p>
          <a:p>
            <a:pPr marL="0" indent="0">
              <a:buNone/>
            </a:pPr>
            <a:r>
              <a:rPr lang="sk-SK" sz="2800" dirty="0" smtClean="0">
                <a:solidFill>
                  <a:schemeClr val="tx1"/>
                </a:solidFill>
              </a:rPr>
              <a:t>	</a:t>
            </a:r>
            <a:endParaRPr lang="sk-SK" sz="2800" b="1" dirty="0" smtClean="0">
              <a:solidFill>
                <a:schemeClr val="tx1"/>
              </a:solidFill>
            </a:endParaRPr>
          </a:p>
          <a:p>
            <a:pPr>
              <a:buFont typeface="Arial" charset="0"/>
              <a:buNone/>
            </a:pPr>
            <a:r>
              <a:rPr lang="en-US" altLang="sk-SK" sz="2800" dirty="0" smtClean="0">
                <a:solidFill>
                  <a:schemeClr val="tx1"/>
                </a:solidFill>
              </a:rPr>
              <a:t>				</a:t>
            </a:r>
            <a:r>
              <a:rPr lang="en-US" altLang="sk-SK" sz="2800" dirty="0" smtClean="0"/>
              <a:t>	</a:t>
            </a:r>
          </a:p>
        </p:txBody>
      </p:sp>
      <p:sp>
        <p:nvSpPr>
          <p:cNvPr id="2" name="Zástupný symbol dátumu 1"/>
          <p:cNvSpPr>
            <a:spLocks noGrp="1"/>
          </p:cNvSpPr>
          <p:nvPr>
            <p:ph type="dt" sz="half" idx="10"/>
          </p:nvPr>
        </p:nvSpPr>
        <p:spPr>
          <a:xfrm>
            <a:off x="5076056" y="6315484"/>
            <a:ext cx="1581919" cy="365125"/>
          </a:xfrm>
        </p:spPr>
        <p:txBody>
          <a:bodyPr/>
          <a:lstStyle/>
          <a:p>
            <a:fld id="{56634AD9-5A0D-44FB-919E-A77508FDD1E4}" type="datetime8">
              <a:rPr lang="sk-SK" smtClean="0"/>
              <a:t>6. 6. 2017 13:56</a:t>
            </a:fld>
            <a:endParaRPr lang="sk-SK"/>
          </a:p>
        </p:txBody>
      </p:sp>
      <p:pic>
        <p:nvPicPr>
          <p:cNvPr id="8" name="Picture 1" descr="http://erasmus-plus.ro/wp-content/uploads/2013/11/erasmus+logo_mic.jpg"/>
          <p:cNvPicPr>
            <a:picLocks/>
          </p:cNvPicPr>
          <p:nvPr/>
        </p:nvPicPr>
        <p:blipFill>
          <a:blip r:embed="rId2" cstate="print"/>
          <a:srcRect/>
          <a:stretch>
            <a:fillRect/>
          </a:stretch>
        </p:blipFill>
        <p:spPr bwMode="auto">
          <a:xfrm>
            <a:off x="7380312" y="6226224"/>
            <a:ext cx="1763688" cy="543646"/>
          </a:xfrm>
          <a:prstGeom prst="rect">
            <a:avLst/>
          </a:prstGeom>
          <a:noFill/>
          <a:ln w="9525">
            <a:noFill/>
            <a:miter lim="800000"/>
            <a:headEnd/>
            <a:tailEnd/>
          </a:ln>
        </p:spPr>
      </p:pic>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k-SK"/>
          </a:p>
        </p:txBody>
      </p:sp>
      <p:sp>
        <p:nvSpPr>
          <p:cNvPr id="5" name="Zástupný symbol päty 4"/>
          <p:cNvSpPr>
            <a:spLocks noGrp="1"/>
          </p:cNvSpPr>
          <p:nvPr>
            <p:ph type="ftr" sz="quarter" idx="11"/>
          </p:nvPr>
        </p:nvSpPr>
        <p:spPr>
          <a:xfrm>
            <a:off x="659165" y="6356350"/>
            <a:ext cx="4128859" cy="365125"/>
          </a:xfrm>
        </p:spPr>
        <p:txBody>
          <a:bodyPr/>
          <a:lstStyle/>
          <a:p>
            <a:r>
              <a:rPr lang="en-US" dirty="0" smtClean="0"/>
              <a:t>Conference and meeting in Chemnitz</a:t>
            </a:r>
            <a:endParaRPr lang="sk-SK" dirty="0"/>
          </a:p>
        </p:txBody>
      </p:sp>
      <p:graphicFrame>
        <p:nvGraphicFramePr>
          <p:cNvPr id="3" name="Tabuľka 2"/>
          <p:cNvGraphicFramePr>
            <a:graphicFrameLocks noGrp="1"/>
          </p:cNvGraphicFramePr>
          <p:nvPr>
            <p:extLst>
              <p:ext uri="{D42A27DB-BD31-4B8C-83A1-F6EECF244321}">
                <p14:modId xmlns:p14="http://schemas.microsoft.com/office/powerpoint/2010/main" val="2725446065"/>
              </p:ext>
            </p:extLst>
          </p:nvPr>
        </p:nvGraphicFramePr>
        <p:xfrm>
          <a:off x="107502" y="1556792"/>
          <a:ext cx="9036497" cy="2701544"/>
        </p:xfrm>
        <a:graphic>
          <a:graphicData uri="http://schemas.openxmlformats.org/drawingml/2006/table">
            <a:tbl>
              <a:tblPr firstRow="1" firstCol="1" lastRow="1" lastCol="1" bandRow="1" bandCol="1">
                <a:tableStyleId>{5C22544A-7EE6-4342-B048-85BDC9FD1C3A}</a:tableStyleId>
              </a:tblPr>
              <a:tblGrid>
                <a:gridCol w="991812"/>
                <a:gridCol w="1203289"/>
                <a:gridCol w="1000734"/>
                <a:gridCol w="1340706"/>
                <a:gridCol w="1170720"/>
                <a:gridCol w="1170720"/>
                <a:gridCol w="1170720"/>
                <a:gridCol w="987796"/>
              </a:tblGrid>
              <a:tr h="563245">
                <a:tc>
                  <a:txBody>
                    <a:bodyPr/>
                    <a:lstStyle/>
                    <a:p>
                      <a:pPr algn="ctr">
                        <a:lnSpc>
                          <a:spcPct val="115000"/>
                        </a:lnSpc>
                        <a:spcAft>
                          <a:spcPts val="0"/>
                        </a:spcAft>
                      </a:pPr>
                      <a:r>
                        <a:rPr lang="en-GB" sz="1800" dirty="0">
                          <a:effectLst/>
                        </a:rPr>
                        <a:t> </a:t>
                      </a:r>
                      <a:endParaRPr lang="sk-SK" sz="1800" dirty="0">
                        <a:effectLst/>
                        <a:latin typeface="Times New Roman"/>
                        <a:ea typeface="Times New Roman"/>
                      </a:endParaRPr>
                    </a:p>
                  </a:txBody>
                  <a:tcPr marL="68580" marR="68580" marT="17780" marB="17780" anchor="ctr"/>
                </a:tc>
                <a:tc>
                  <a:txBody>
                    <a:bodyPr/>
                    <a:lstStyle/>
                    <a:p>
                      <a:pPr algn="ctr">
                        <a:lnSpc>
                          <a:spcPct val="115000"/>
                        </a:lnSpc>
                        <a:spcAft>
                          <a:spcPts val="0"/>
                        </a:spcAft>
                      </a:pPr>
                      <a:r>
                        <a:rPr lang="en-GB" sz="1800" dirty="0">
                          <a:effectLst/>
                        </a:rPr>
                        <a:t>Slovakia</a:t>
                      </a:r>
                      <a:endParaRPr lang="sk-SK" sz="1800" dirty="0">
                        <a:effectLst/>
                        <a:latin typeface="Times New Roman"/>
                        <a:ea typeface="Times New Roman"/>
                      </a:endParaRPr>
                    </a:p>
                  </a:txBody>
                  <a:tcPr marL="68580" marR="68580" marT="17780" marB="17780" anchor="ctr"/>
                </a:tc>
                <a:tc>
                  <a:txBody>
                    <a:bodyPr/>
                    <a:lstStyle/>
                    <a:p>
                      <a:pPr algn="ctr">
                        <a:lnSpc>
                          <a:spcPct val="115000"/>
                        </a:lnSpc>
                        <a:spcAft>
                          <a:spcPts val="0"/>
                        </a:spcAft>
                      </a:pPr>
                      <a:r>
                        <a:rPr lang="en-GB" sz="1800">
                          <a:effectLst/>
                        </a:rPr>
                        <a:t>Sweden</a:t>
                      </a:r>
                      <a:endParaRPr lang="sk-SK" sz="1800">
                        <a:effectLst/>
                        <a:latin typeface="Times New Roman"/>
                        <a:ea typeface="Times New Roman"/>
                      </a:endParaRPr>
                    </a:p>
                  </a:txBody>
                  <a:tcPr marL="68580" marR="68580" marT="17780" marB="17780" anchor="ctr"/>
                </a:tc>
                <a:tc gridSpan="2">
                  <a:txBody>
                    <a:bodyPr/>
                    <a:lstStyle/>
                    <a:p>
                      <a:pPr algn="ctr">
                        <a:lnSpc>
                          <a:spcPct val="115000"/>
                        </a:lnSpc>
                        <a:spcAft>
                          <a:spcPts val="0"/>
                        </a:spcAft>
                      </a:pPr>
                      <a:r>
                        <a:rPr lang="en-GB" sz="1800">
                          <a:effectLst/>
                        </a:rPr>
                        <a:t>Germany</a:t>
                      </a:r>
                      <a:endParaRPr lang="sk-SK" sz="1800">
                        <a:effectLst/>
                        <a:latin typeface="Times New Roman"/>
                        <a:ea typeface="Times New Roman"/>
                      </a:endParaRPr>
                    </a:p>
                  </a:txBody>
                  <a:tcPr marL="68580" marR="68580" marT="17780" marB="17780" anchor="ctr"/>
                </a:tc>
                <a:tc hMerge="1">
                  <a:txBody>
                    <a:bodyPr/>
                    <a:lstStyle/>
                    <a:p>
                      <a:endParaRPr lang="sk-SK"/>
                    </a:p>
                  </a:txBody>
                  <a:tcPr/>
                </a:tc>
                <a:tc>
                  <a:txBody>
                    <a:bodyPr/>
                    <a:lstStyle/>
                    <a:p>
                      <a:pPr algn="ctr">
                        <a:lnSpc>
                          <a:spcPct val="115000"/>
                        </a:lnSpc>
                        <a:spcAft>
                          <a:spcPts val="0"/>
                        </a:spcAft>
                      </a:pPr>
                      <a:r>
                        <a:rPr lang="en-GB" sz="1800">
                          <a:effectLst/>
                        </a:rPr>
                        <a:t>Netherlands</a:t>
                      </a:r>
                      <a:endParaRPr lang="sk-SK" sz="1800">
                        <a:effectLst/>
                        <a:latin typeface="Times New Roman"/>
                        <a:ea typeface="Times New Roman"/>
                      </a:endParaRPr>
                    </a:p>
                  </a:txBody>
                  <a:tcPr marL="68580" marR="68580" marT="17780" marB="17780" anchor="ctr"/>
                </a:tc>
                <a:tc>
                  <a:txBody>
                    <a:bodyPr/>
                    <a:lstStyle/>
                    <a:p>
                      <a:pPr algn="ctr">
                        <a:lnSpc>
                          <a:spcPct val="115000"/>
                        </a:lnSpc>
                        <a:spcAft>
                          <a:spcPts val="0"/>
                        </a:spcAft>
                      </a:pPr>
                      <a:r>
                        <a:rPr lang="en-GB" sz="1800">
                          <a:effectLst/>
                        </a:rPr>
                        <a:t>Czech Republic</a:t>
                      </a:r>
                      <a:endParaRPr lang="sk-SK" sz="1800">
                        <a:effectLst/>
                        <a:latin typeface="Times New Roman"/>
                        <a:ea typeface="Times New Roman"/>
                      </a:endParaRPr>
                    </a:p>
                  </a:txBody>
                  <a:tcPr marL="68580" marR="68580" marT="17780" marB="17780" anchor="ctr"/>
                </a:tc>
                <a:tc>
                  <a:txBody>
                    <a:bodyPr/>
                    <a:lstStyle/>
                    <a:p>
                      <a:pPr algn="ctr">
                        <a:lnSpc>
                          <a:spcPct val="115000"/>
                        </a:lnSpc>
                        <a:spcAft>
                          <a:spcPts val="0"/>
                        </a:spcAft>
                      </a:pPr>
                      <a:r>
                        <a:rPr lang="en-GB" sz="1800">
                          <a:effectLst/>
                        </a:rPr>
                        <a:t>Spain</a:t>
                      </a:r>
                      <a:endParaRPr lang="sk-SK" sz="1800">
                        <a:effectLst/>
                        <a:latin typeface="Times New Roman"/>
                        <a:ea typeface="Times New Roman"/>
                      </a:endParaRPr>
                    </a:p>
                  </a:txBody>
                  <a:tcPr marL="68580" marR="68580" marT="17780" marB="17780" anchor="ctr"/>
                </a:tc>
              </a:tr>
              <a:tr h="563245">
                <a:tc>
                  <a:txBody>
                    <a:bodyPr/>
                    <a:lstStyle/>
                    <a:p>
                      <a:pPr algn="ctr">
                        <a:lnSpc>
                          <a:spcPct val="115000"/>
                        </a:lnSpc>
                        <a:spcAft>
                          <a:spcPts val="0"/>
                        </a:spcAft>
                      </a:pPr>
                      <a:r>
                        <a:rPr lang="en-GB" sz="1800">
                          <a:effectLst/>
                        </a:rPr>
                        <a:t> </a:t>
                      </a:r>
                      <a:endParaRPr lang="sk-SK" sz="1800">
                        <a:effectLst/>
                        <a:latin typeface="Times New Roman"/>
                        <a:ea typeface="Times New Roman"/>
                      </a:endParaRPr>
                    </a:p>
                  </a:txBody>
                  <a:tcPr marL="68580" marR="68580" marT="17780" marB="17780" anchor="ctr"/>
                </a:tc>
                <a:tc>
                  <a:txBody>
                    <a:bodyPr/>
                    <a:lstStyle/>
                    <a:p>
                      <a:pPr algn="ctr">
                        <a:lnSpc>
                          <a:spcPct val="115000"/>
                        </a:lnSpc>
                        <a:spcAft>
                          <a:spcPts val="0"/>
                        </a:spcAft>
                      </a:pPr>
                      <a:r>
                        <a:rPr lang="en-GB" sz="1800">
                          <a:effectLst/>
                        </a:rPr>
                        <a:t>Bratislava  109</a:t>
                      </a:r>
                      <a:endParaRPr lang="sk-SK" sz="1800">
                        <a:effectLst/>
                        <a:latin typeface="Times New Roman"/>
                        <a:ea typeface="Times New Roman"/>
                      </a:endParaRPr>
                    </a:p>
                  </a:txBody>
                  <a:tcPr marL="68580" marR="68580" marT="17780" marB="17780" anchor="b"/>
                </a:tc>
                <a:tc>
                  <a:txBody>
                    <a:bodyPr/>
                    <a:lstStyle/>
                    <a:p>
                      <a:pPr algn="ctr">
                        <a:lnSpc>
                          <a:spcPct val="115000"/>
                        </a:lnSpc>
                        <a:spcAft>
                          <a:spcPts val="0"/>
                        </a:spcAft>
                      </a:pPr>
                      <a:r>
                        <a:rPr lang="en-GB" sz="1800" dirty="0">
                          <a:effectLst/>
                        </a:rPr>
                        <a:t>Uppsala 146 </a:t>
                      </a:r>
                      <a:endParaRPr lang="sk-SK" sz="1800" dirty="0">
                        <a:effectLst/>
                        <a:latin typeface="Times New Roman"/>
                        <a:ea typeface="Times New Roman"/>
                      </a:endParaRPr>
                    </a:p>
                  </a:txBody>
                  <a:tcPr marL="68580" marR="68580" marT="17780" marB="17780" anchor="b"/>
                </a:tc>
                <a:tc>
                  <a:txBody>
                    <a:bodyPr/>
                    <a:lstStyle/>
                    <a:p>
                      <a:pPr algn="ctr">
                        <a:lnSpc>
                          <a:spcPct val="115000"/>
                        </a:lnSpc>
                        <a:spcAft>
                          <a:spcPts val="0"/>
                        </a:spcAft>
                      </a:pPr>
                      <a:r>
                        <a:rPr lang="en-GB" sz="1800">
                          <a:effectLst/>
                        </a:rPr>
                        <a:t>Magdeburg  49</a:t>
                      </a:r>
                      <a:endParaRPr lang="sk-SK" sz="1800">
                        <a:effectLst/>
                        <a:latin typeface="Times New Roman"/>
                        <a:ea typeface="Times New Roman"/>
                      </a:endParaRPr>
                    </a:p>
                  </a:txBody>
                  <a:tcPr marL="68580" marR="68580" marT="17780" marB="17780" anchor="b"/>
                </a:tc>
                <a:tc>
                  <a:txBody>
                    <a:bodyPr/>
                    <a:lstStyle/>
                    <a:p>
                      <a:pPr algn="ctr">
                        <a:lnSpc>
                          <a:spcPct val="115000"/>
                        </a:lnSpc>
                        <a:spcAft>
                          <a:spcPts val="0"/>
                        </a:spcAft>
                      </a:pPr>
                      <a:r>
                        <a:rPr lang="en-GB" sz="1800">
                          <a:effectLst/>
                        </a:rPr>
                        <a:t>Chemnitz  109</a:t>
                      </a:r>
                      <a:endParaRPr lang="sk-SK" sz="1800">
                        <a:effectLst/>
                        <a:latin typeface="Times New Roman"/>
                        <a:ea typeface="Times New Roman"/>
                      </a:endParaRPr>
                    </a:p>
                  </a:txBody>
                  <a:tcPr marL="68580" marR="68580" marT="17780" marB="17780" anchor="ctr"/>
                </a:tc>
                <a:tc>
                  <a:txBody>
                    <a:bodyPr/>
                    <a:lstStyle/>
                    <a:p>
                      <a:pPr algn="ctr">
                        <a:lnSpc>
                          <a:spcPct val="115000"/>
                        </a:lnSpc>
                        <a:spcAft>
                          <a:spcPts val="0"/>
                        </a:spcAft>
                      </a:pPr>
                      <a:r>
                        <a:rPr lang="en-GB" sz="1800">
                          <a:effectLst/>
                        </a:rPr>
                        <a:t>Groningen  135</a:t>
                      </a:r>
                      <a:endParaRPr lang="sk-SK" sz="1800">
                        <a:effectLst/>
                        <a:latin typeface="Times New Roman"/>
                        <a:ea typeface="Times New Roman"/>
                      </a:endParaRPr>
                    </a:p>
                  </a:txBody>
                  <a:tcPr marL="68580" marR="68580" marT="17780" marB="17780" anchor="b"/>
                </a:tc>
                <a:tc>
                  <a:txBody>
                    <a:bodyPr/>
                    <a:lstStyle/>
                    <a:p>
                      <a:pPr algn="ctr">
                        <a:lnSpc>
                          <a:spcPct val="115000"/>
                        </a:lnSpc>
                        <a:spcAft>
                          <a:spcPts val="0"/>
                        </a:spcAft>
                      </a:pPr>
                      <a:r>
                        <a:rPr lang="en-GB" sz="1800">
                          <a:effectLst/>
                        </a:rPr>
                        <a:t>Brno </a:t>
                      </a:r>
                      <a:endParaRPr lang="sk-SK" sz="1800">
                        <a:effectLst/>
                      </a:endParaRPr>
                    </a:p>
                    <a:p>
                      <a:pPr algn="ctr">
                        <a:lnSpc>
                          <a:spcPct val="115000"/>
                        </a:lnSpc>
                        <a:spcAft>
                          <a:spcPts val="0"/>
                        </a:spcAft>
                      </a:pPr>
                      <a:r>
                        <a:rPr lang="en-GB" sz="1800">
                          <a:effectLst/>
                        </a:rPr>
                        <a:t>227</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0" dirty="0">
                          <a:solidFill>
                            <a:schemeClr val="tx1"/>
                          </a:solidFill>
                          <a:effectLst/>
                        </a:rPr>
                        <a:t>Alicante 103</a:t>
                      </a:r>
                      <a:endParaRPr lang="sk-SK" sz="1800" b="0" dirty="0">
                        <a:solidFill>
                          <a:schemeClr val="tx1"/>
                        </a:solidFill>
                        <a:effectLst/>
                        <a:latin typeface="Times New Roman"/>
                        <a:ea typeface="Times New Roman"/>
                      </a:endParaRPr>
                    </a:p>
                  </a:txBody>
                  <a:tcPr marL="68580" marR="68580" marT="17780" marB="17780" anchor="b">
                    <a:solidFill>
                      <a:schemeClr val="bg2">
                        <a:lumMod val="90000"/>
                      </a:schemeClr>
                    </a:solidFill>
                  </a:tcPr>
                </a:tc>
              </a:tr>
              <a:tr h="307561">
                <a:tc>
                  <a:txBody>
                    <a:bodyPr/>
                    <a:lstStyle/>
                    <a:p>
                      <a:pPr>
                        <a:lnSpc>
                          <a:spcPct val="115000"/>
                        </a:lnSpc>
                        <a:spcAft>
                          <a:spcPts val="0"/>
                        </a:spcAft>
                      </a:pPr>
                      <a:r>
                        <a:rPr lang="en-GB" sz="1800">
                          <a:effectLst/>
                        </a:rPr>
                        <a:t>Yes</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1" dirty="0">
                          <a:effectLst/>
                        </a:rPr>
                        <a:t>73.4%</a:t>
                      </a:r>
                      <a:endParaRPr lang="sk-SK" sz="1800" b="1" dirty="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1" dirty="0">
                          <a:effectLst/>
                        </a:rPr>
                        <a:t>58%</a:t>
                      </a:r>
                      <a:endParaRPr lang="sk-SK" sz="1800" b="1" dirty="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1" dirty="0">
                          <a:effectLst/>
                        </a:rPr>
                        <a:t>59.2%</a:t>
                      </a:r>
                      <a:endParaRPr lang="sk-SK" sz="1800" b="1" dirty="0">
                        <a:effectLst/>
                        <a:latin typeface="Times New Roman"/>
                        <a:ea typeface="Times New Roman"/>
                      </a:endParaRPr>
                    </a:p>
                  </a:txBody>
                  <a:tcPr marL="68580" marR="68580" marT="17780" marB="17780" anchor="b"/>
                </a:tc>
                <a:tc>
                  <a:txBody>
                    <a:bodyPr/>
                    <a:lstStyle/>
                    <a:p>
                      <a:pPr algn="ctr">
                        <a:lnSpc>
                          <a:spcPct val="115000"/>
                        </a:lnSpc>
                        <a:spcAft>
                          <a:spcPts val="0"/>
                        </a:spcAft>
                      </a:pPr>
                      <a:r>
                        <a:rPr lang="en-GB" sz="1800" dirty="0">
                          <a:effectLst/>
                        </a:rPr>
                        <a:t>41.26%</a:t>
                      </a:r>
                      <a:endParaRPr lang="sk-SK" sz="1800" dirty="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1" dirty="0">
                          <a:effectLst/>
                        </a:rPr>
                        <a:t>71%</a:t>
                      </a:r>
                      <a:endParaRPr lang="sk-SK" sz="1800" b="1" dirty="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1" dirty="0">
                          <a:effectLst/>
                        </a:rPr>
                        <a:t>86%</a:t>
                      </a:r>
                      <a:endParaRPr lang="sk-SK" sz="1800" b="1" dirty="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1" dirty="0">
                          <a:solidFill>
                            <a:schemeClr val="tx1"/>
                          </a:solidFill>
                          <a:effectLst/>
                        </a:rPr>
                        <a:t>96.12%</a:t>
                      </a:r>
                      <a:endParaRPr lang="sk-SK" sz="1800" b="1" dirty="0">
                        <a:solidFill>
                          <a:schemeClr val="tx1"/>
                        </a:solidFill>
                        <a:effectLst/>
                        <a:latin typeface="Times New Roman"/>
                        <a:ea typeface="Times New Roman"/>
                      </a:endParaRPr>
                    </a:p>
                  </a:txBody>
                  <a:tcPr marL="68580" marR="68580" marT="17780" marB="17780">
                    <a:solidFill>
                      <a:srgbClr val="E5EAEF"/>
                    </a:solidFill>
                  </a:tcPr>
                </a:tc>
              </a:tr>
              <a:tr h="307561">
                <a:tc>
                  <a:txBody>
                    <a:bodyPr/>
                    <a:lstStyle/>
                    <a:p>
                      <a:pPr>
                        <a:lnSpc>
                          <a:spcPct val="115000"/>
                        </a:lnSpc>
                        <a:spcAft>
                          <a:spcPts val="0"/>
                        </a:spcAft>
                      </a:pPr>
                      <a:r>
                        <a:rPr lang="en-GB" sz="1800">
                          <a:effectLst/>
                        </a:rPr>
                        <a:t>No</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a:effectLst/>
                        </a:rPr>
                        <a:t>26.6%</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a:effectLst/>
                        </a:rPr>
                        <a:t>42%</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dirty="0">
                          <a:effectLst/>
                        </a:rPr>
                        <a:t>16.3%</a:t>
                      </a:r>
                      <a:endParaRPr lang="sk-SK" sz="1800" dirty="0">
                        <a:effectLst/>
                        <a:latin typeface="Times New Roman"/>
                        <a:ea typeface="Times New Roman"/>
                      </a:endParaRPr>
                    </a:p>
                  </a:txBody>
                  <a:tcPr marL="68580" marR="68580" marT="17780" marB="17780" anchor="b"/>
                </a:tc>
                <a:tc>
                  <a:txBody>
                    <a:bodyPr/>
                    <a:lstStyle/>
                    <a:p>
                      <a:pPr algn="ctr">
                        <a:lnSpc>
                          <a:spcPct val="115000"/>
                        </a:lnSpc>
                        <a:spcAft>
                          <a:spcPts val="0"/>
                        </a:spcAft>
                      </a:pPr>
                      <a:r>
                        <a:rPr lang="en-GB" sz="1800" b="1" dirty="0">
                          <a:effectLst/>
                        </a:rPr>
                        <a:t>49.65%</a:t>
                      </a:r>
                      <a:endParaRPr lang="sk-SK" sz="1800" b="1" dirty="0">
                        <a:effectLst/>
                        <a:latin typeface="Times New Roman"/>
                        <a:ea typeface="Times New Roman"/>
                      </a:endParaRPr>
                    </a:p>
                  </a:txBody>
                  <a:tcPr marL="68580" marR="68580" marT="17780" marB="17780"/>
                </a:tc>
                <a:tc>
                  <a:txBody>
                    <a:bodyPr/>
                    <a:lstStyle/>
                    <a:p>
                      <a:pPr algn="ctr">
                        <a:lnSpc>
                          <a:spcPct val="115000"/>
                        </a:lnSpc>
                        <a:spcAft>
                          <a:spcPts val="0"/>
                        </a:spcAft>
                        <a:tabLst>
                          <a:tab pos="3086100" algn="l"/>
                        </a:tabLst>
                      </a:pPr>
                      <a:r>
                        <a:rPr lang="en-GB" sz="1800" dirty="0">
                          <a:effectLst/>
                        </a:rPr>
                        <a:t>29%</a:t>
                      </a:r>
                      <a:endParaRPr lang="sk-SK" sz="1800" dirty="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a:effectLst/>
                        </a:rPr>
                        <a:t>14%</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0" dirty="0">
                          <a:solidFill>
                            <a:schemeClr val="tx1"/>
                          </a:solidFill>
                          <a:effectLst/>
                        </a:rPr>
                        <a:t>3.88%</a:t>
                      </a:r>
                      <a:endParaRPr lang="sk-SK" sz="1800" b="0" dirty="0">
                        <a:solidFill>
                          <a:schemeClr val="tx1"/>
                        </a:solidFill>
                        <a:effectLst/>
                        <a:latin typeface="Times New Roman"/>
                        <a:ea typeface="Times New Roman"/>
                      </a:endParaRPr>
                    </a:p>
                  </a:txBody>
                  <a:tcPr marL="68580" marR="68580" marT="17780" marB="17780">
                    <a:solidFill>
                      <a:srgbClr val="E5EAEF"/>
                    </a:solidFill>
                  </a:tcPr>
                </a:tc>
              </a:tr>
              <a:tr h="307561">
                <a:tc>
                  <a:txBody>
                    <a:bodyPr/>
                    <a:lstStyle/>
                    <a:p>
                      <a:pPr>
                        <a:lnSpc>
                          <a:spcPct val="115000"/>
                        </a:lnSpc>
                        <a:spcAft>
                          <a:spcPts val="0"/>
                        </a:spcAft>
                      </a:pPr>
                      <a:r>
                        <a:rPr lang="en-GB" sz="1800">
                          <a:effectLst/>
                        </a:rPr>
                        <a:t>I do not know</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a:effectLst/>
                        </a:rPr>
                        <a:t>0%</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a:effectLst/>
                        </a:rPr>
                        <a:t>0%</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dirty="0">
                          <a:effectLst/>
                        </a:rPr>
                        <a:t>24.5</a:t>
                      </a:r>
                      <a:r>
                        <a:rPr lang="en-GB" sz="1800" dirty="0" smtClean="0">
                          <a:effectLst/>
                        </a:rPr>
                        <a:t>%</a:t>
                      </a:r>
                      <a:endParaRPr lang="sk-SK" sz="1800" dirty="0" smtClean="0">
                        <a:effectLst/>
                      </a:endParaRPr>
                    </a:p>
                    <a:p>
                      <a:pPr algn="ctr">
                        <a:lnSpc>
                          <a:spcPct val="115000"/>
                        </a:lnSpc>
                        <a:spcAft>
                          <a:spcPts val="0"/>
                        </a:spcAft>
                      </a:pPr>
                      <a:endParaRPr lang="sk-SK" sz="1800" dirty="0">
                        <a:effectLst/>
                        <a:latin typeface="Times New Roman"/>
                        <a:ea typeface="Times New Roman"/>
                      </a:endParaRPr>
                    </a:p>
                  </a:txBody>
                  <a:tcPr marL="68580" marR="68580" marT="17780" marB="17780" anchor="b"/>
                </a:tc>
                <a:tc>
                  <a:txBody>
                    <a:bodyPr/>
                    <a:lstStyle/>
                    <a:p>
                      <a:pPr algn="ctr">
                        <a:lnSpc>
                          <a:spcPct val="115000"/>
                        </a:lnSpc>
                        <a:spcAft>
                          <a:spcPts val="0"/>
                        </a:spcAft>
                      </a:pPr>
                      <a:r>
                        <a:rPr lang="en-GB" sz="1800">
                          <a:effectLst/>
                        </a:rPr>
                        <a:t>0%</a:t>
                      </a:r>
                      <a:endParaRPr lang="sk-SK" sz="1800">
                        <a:effectLst/>
                        <a:latin typeface="Times New Roman"/>
                        <a:ea typeface="Times New Roman"/>
                      </a:endParaRPr>
                    </a:p>
                  </a:txBody>
                  <a:tcPr marL="68580" marR="68580" marT="17780" marB="17780"/>
                </a:tc>
                <a:tc>
                  <a:txBody>
                    <a:bodyPr/>
                    <a:lstStyle/>
                    <a:p>
                      <a:pPr algn="ctr">
                        <a:lnSpc>
                          <a:spcPct val="115000"/>
                        </a:lnSpc>
                        <a:spcAft>
                          <a:spcPts val="0"/>
                        </a:spcAft>
                        <a:tabLst>
                          <a:tab pos="3086100" algn="l"/>
                        </a:tabLst>
                      </a:pPr>
                      <a:r>
                        <a:rPr lang="en-GB" sz="1800" dirty="0">
                          <a:effectLst/>
                        </a:rPr>
                        <a:t>0%</a:t>
                      </a:r>
                      <a:endParaRPr lang="sk-SK" sz="1800" dirty="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dirty="0">
                          <a:effectLst/>
                        </a:rPr>
                        <a:t>0%</a:t>
                      </a:r>
                      <a:endParaRPr lang="sk-SK" sz="1800" dirty="0">
                        <a:effectLst/>
                        <a:latin typeface="Times New Roman"/>
                        <a:ea typeface="Times New Roman"/>
                      </a:endParaRPr>
                    </a:p>
                  </a:txBody>
                  <a:tcPr marL="68580" marR="68580" marT="17780" marB="17780"/>
                </a:tc>
                <a:tc>
                  <a:txBody>
                    <a:bodyPr/>
                    <a:lstStyle/>
                    <a:p>
                      <a:pPr algn="ctr">
                        <a:lnSpc>
                          <a:spcPct val="115000"/>
                        </a:lnSpc>
                        <a:spcAft>
                          <a:spcPts val="0"/>
                        </a:spcAft>
                      </a:pPr>
                      <a:r>
                        <a:rPr lang="en-GB" sz="1800" b="1" dirty="0">
                          <a:solidFill>
                            <a:schemeClr val="bg1"/>
                          </a:solidFill>
                          <a:effectLst/>
                        </a:rPr>
                        <a:t>0%</a:t>
                      </a:r>
                      <a:endParaRPr lang="sk-SK" sz="1800" b="1" dirty="0">
                        <a:solidFill>
                          <a:schemeClr val="bg1"/>
                        </a:solidFill>
                        <a:effectLst/>
                        <a:latin typeface="Times New Roman"/>
                        <a:ea typeface="Times New Roman"/>
                      </a:endParaRPr>
                    </a:p>
                  </a:txBody>
                  <a:tcPr marL="68580" marR="68580" marT="17780" marB="17780">
                    <a:solidFill>
                      <a:schemeClr val="accent1"/>
                    </a:solidFill>
                  </a:tcPr>
                </a:tc>
              </a:tr>
            </a:tbl>
          </a:graphicData>
        </a:graphic>
      </p:graphicFrame>
      <p:graphicFrame>
        <p:nvGraphicFramePr>
          <p:cNvPr id="7" name="Tabuľka 6"/>
          <p:cNvGraphicFramePr>
            <a:graphicFrameLocks noGrp="1"/>
          </p:cNvGraphicFramePr>
          <p:nvPr>
            <p:extLst>
              <p:ext uri="{D42A27DB-BD31-4B8C-83A1-F6EECF244321}">
                <p14:modId xmlns:p14="http://schemas.microsoft.com/office/powerpoint/2010/main" val="900246511"/>
              </p:ext>
            </p:extLst>
          </p:nvPr>
        </p:nvGraphicFramePr>
        <p:xfrm>
          <a:off x="107505" y="5085184"/>
          <a:ext cx="8928989" cy="957704"/>
        </p:xfrm>
        <a:graphic>
          <a:graphicData uri="http://schemas.openxmlformats.org/drawingml/2006/table">
            <a:tbl>
              <a:tblPr firstRow="1" bandRow="1">
                <a:tableStyleId>{5C22544A-7EE6-4342-B048-85BDC9FD1C3A}</a:tableStyleId>
              </a:tblPr>
              <a:tblGrid>
                <a:gridCol w="1088900"/>
                <a:gridCol w="1088901"/>
                <a:gridCol w="1088901"/>
                <a:gridCol w="1344169"/>
                <a:gridCol w="1171016"/>
                <a:gridCol w="1097826"/>
                <a:gridCol w="1113174"/>
                <a:gridCol w="936102"/>
              </a:tblGrid>
              <a:tr h="478852">
                <a:tc>
                  <a:txBody>
                    <a:bodyPr/>
                    <a:lstStyle/>
                    <a:p>
                      <a:pPr>
                        <a:lnSpc>
                          <a:spcPct val="115000"/>
                        </a:lnSpc>
                        <a:spcAft>
                          <a:spcPts val="0"/>
                        </a:spcAft>
                      </a:pPr>
                      <a:r>
                        <a:rPr lang="en-GB" sz="1800" b="1" dirty="0">
                          <a:effectLst/>
                          <a:latin typeface="+mn-lt"/>
                          <a:ea typeface="Times New Roman"/>
                        </a:rPr>
                        <a:t>Yes</a:t>
                      </a:r>
                      <a:endParaRPr lang="sk-SK" sz="1800" dirty="0">
                        <a:effectLst/>
                        <a:latin typeface="+mn-lt"/>
                        <a:ea typeface="Times New Roman"/>
                      </a:endParaRPr>
                    </a:p>
                  </a:txBody>
                  <a:tcPr marL="68580" marR="68580" marT="17780" marB="17780"/>
                </a:tc>
                <a:tc>
                  <a:txBody>
                    <a:bodyPr/>
                    <a:lstStyle/>
                    <a:p>
                      <a:pPr algn="ctr">
                        <a:lnSpc>
                          <a:spcPct val="115000"/>
                        </a:lnSpc>
                        <a:spcAft>
                          <a:spcPts val="0"/>
                        </a:spcAft>
                      </a:pPr>
                      <a:r>
                        <a:rPr lang="en-GB" sz="1800" b="0" dirty="0">
                          <a:solidFill>
                            <a:srgbClr val="000000"/>
                          </a:solidFill>
                          <a:effectLst/>
                          <a:latin typeface="+mn-lt"/>
                          <a:ea typeface="Times New Roman"/>
                        </a:rPr>
                        <a:t>28.4%</a:t>
                      </a:r>
                      <a:endParaRPr lang="sk-SK" sz="1800" b="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0" dirty="0">
                          <a:solidFill>
                            <a:srgbClr val="000000"/>
                          </a:solidFill>
                          <a:effectLst/>
                          <a:latin typeface="+mn-lt"/>
                          <a:ea typeface="Times New Roman"/>
                        </a:rPr>
                        <a:t>47%</a:t>
                      </a:r>
                      <a:endParaRPr lang="sk-SK" sz="1800" b="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0" dirty="0">
                          <a:solidFill>
                            <a:srgbClr val="000000"/>
                          </a:solidFill>
                          <a:effectLst/>
                          <a:latin typeface="+mn-lt"/>
                          <a:ea typeface="Times New Roman"/>
                        </a:rPr>
                        <a:t>36.7%</a:t>
                      </a:r>
                      <a:endParaRPr lang="sk-SK" sz="1800" b="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0" dirty="0">
                          <a:solidFill>
                            <a:srgbClr val="000000"/>
                          </a:solidFill>
                          <a:effectLst/>
                          <a:latin typeface="+mn-lt"/>
                          <a:ea typeface="Times New Roman"/>
                        </a:rPr>
                        <a:t>13.99%</a:t>
                      </a:r>
                      <a:endParaRPr lang="sk-SK" sz="1800" b="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1" dirty="0">
                          <a:solidFill>
                            <a:schemeClr val="tx1"/>
                          </a:solidFill>
                          <a:effectLst/>
                          <a:latin typeface="+mn-lt"/>
                          <a:ea typeface="Times New Roman"/>
                        </a:rPr>
                        <a:t>60%</a:t>
                      </a:r>
                      <a:endParaRPr lang="sk-SK" sz="1800" b="1" dirty="0">
                        <a:solidFill>
                          <a:schemeClr val="tx1"/>
                        </a:solidFill>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0" dirty="0">
                          <a:solidFill>
                            <a:srgbClr val="000000"/>
                          </a:solidFill>
                          <a:effectLst/>
                          <a:latin typeface="+mn-lt"/>
                          <a:ea typeface="Times New Roman"/>
                        </a:rPr>
                        <a:t>25%</a:t>
                      </a:r>
                      <a:endParaRPr lang="sk-SK" sz="1800" b="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0" dirty="0">
                          <a:solidFill>
                            <a:srgbClr val="000000"/>
                          </a:solidFill>
                          <a:effectLst/>
                          <a:latin typeface="+mn-lt"/>
                          <a:ea typeface="Times New Roman"/>
                        </a:rPr>
                        <a:t>45.63%</a:t>
                      </a:r>
                      <a:endParaRPr lang="sk-SK" sz="1800" b="0" dirty="0">
                        <a:effectLst/>
                        <a:latin typeface="+mn-lt"/>
                        <a:ea typeface="Times New Roman"/>
                      </a:endParaRPr>
                    </a:p>
                  </a:txBody>
                  <a:tcPr marL="68580" marR="68580" marT="17780" marB="17780" anchor="ctr"/>
                </a:tc>
              </a:tr>
              <a:tr h="478852">
                <a:tc>
                  <a:txBody>
                    <a:bodyPr/>
                    <a:lstStyle/>
                    <a:p>
                      <a:pPr>
                        <a:lnSpc>
                          <a:spcPct val="115000"/>
                        </a:lnSpc>
                        <a:spcAft>
                          <a:spcPts val="0"/>
                        </a:spcAft>
                      </a:pPr>
                      <a:r>
                        <a:rPr lang="en-GB" sz="1800" b="1" dirty="0">
                          <a:effectLst/>
                          <a:latin typeface="+mn-lt"/>
                          <a:ea typeface="Times New Roman"/>
                        </a:rPr>
                        <a:t>No</a:t>
                      </a:r>
                      <a:endParaRPr lang="sk-SK" sz="1800" dirty="0">
                        <a:effectLst/>
                        <a:latin typeface="+mn-lt"/>
                        <a:ea typeface="Times New Roman"/>
                      </a:endParaRPr>
                    </a:p>
                  </a:txBody>
                  <a:tcPr marL="68580" marR="68580" marT="17780" marB="17780"/>
                </a:tc>
                <a:tc>
                  <a:txBody>
                    <a:bodyPr/>
                    <a:lstStyle/>
                    <a:p>
                      <a:pPr algn="ctr">
                        <a:lnSpc>
                          <a:spcPct val="115000"/>
                        </a:lnSpc>
                        <a:spcAft>
                          <a:spcPts val="0"/>
                        </a:spcAft>
                      </a:pPr>
                      <a:r>
                        <a:rPr lang="en-GB" sz="1800" b="1" dirty="0">
                          <a:effectLst/>
                          <a:latin typeface="+mn-lt"/>
                          <a:ea typeface="Times New Roman"/>
                        </a:rPr>
                        <a:t>55%</a:t>
                      </a:r>
                      <a:endParaRPr lang="sk-SK" sz="180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1" dirty="0">
                          <a:effectLst/>
                          <a:latin typeface="+mn-lt"/>
                          <a:ea typeface="Times New Roman"/>
                        </a:rPr>
                        <a:t>53%</a:t>
                      </a:r>
                      <a:endParaRPr lang="sk-SK" sz="180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1" dirty="0">
                          <a:effectLst/>
                          <a:latin typeface="+mn-lt"/>
                          <a:ea typeface="Times New Roman"/>
                        </a:rPr>
                        <a:t>40.8%</a:t>
                      </a:r>
                      <a:endParaRPr lang="sk-SK" sz="180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1" dirty="0">
                          <a:effectLst/>
                          <a:latin typeface="+mn-lt"/>
                          <a:ea typeface="Times New Roman"/>
                        </a:rPr>
                        <a:t>86.01%</a:t>
                      </a:r>
                      <a:endParaRPr lang="sk-SK" sz="180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dirty="0">
                          <a:solidFill>
                            <a:srgbClr val="000000"/>
                          </a:solidFill>
                          <a:effectLst/>
                          <a:latin typeface="+mn-lt"/>
                          <a:ea typeface="Times New Roman"/>
                        </a:rPr>
                        <a:t>40%</a:t>
                      </a:r>
                      <a:endParaRPr lang="sk-SK" sz="180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1" dirty="0">
                          <a:effectLst/>
                          <a:latin typeface="+mn-lt"/>
                          <a:ea typeface="Times New Roman"/>
                        </a:rPr>
                        <a:t>48%</a:t>
                      </a:r>
                      <a:endParaRPr lang="sk-SK" sz="1800" dirty="0">
                        <a:effectLst/>
                        <a:latin typeface="+mn-lt"/>
                        <a:ea typeface="Times New Roman"/>
                      </a:endParaRPr>
                    </a:p>
                  </a:txBody>
                  <a:tcPr marL="68580" marR="68580" marT="17780" marB="17780" anchor="ctr"/>
                </a:tc>
                <a:tc>
                  <a:txBody>
                    <a:bodyPr/>
                    <a:lstStyle/>
                    <a:p>
                      <a:pPr algn="ctr">
                        <a:lnSpc>
                          <a:spcPct val="115000"/>
                        </a:lnSpc>
                        <a:spcAft>
                          <a:spcPts val="0"/>
                        </a:spcAft>
                      </a:pPr>
                      <a:r>
                        <a:rPr lang="en-GB" sz="1800" b="1" dirty="0">
                          <a:effectLst/>
                          <a:latin typeface="+mn-lt"/>
                          <a:ea typeface="Times New Roman"/>
                        </a:rPr>
                        <a:t>54.37%</a:t>
                      </a:r>
                      <a:endParaRPr lang="sk-SK" sz="1800" dirty="0">
                        <a:effectLst/>
                        <a:latin typeface="+mn-lt"/>
                        <a:ea typeface="Times New Roman"/>
                      </a:endParaRPr>
                    </a:p>
                  </a:txBody>
                  <a:tcPr marL="68580" marR="68580" marT="17780" marB="17780" anchor="ctr"/>
                </a:tc>
              </a:tr>
            </a:tbl>
          </a:graphicData>
        </a:graphic>
      </p:graphicFrame>
    </p:spTree>
    <p:extLst>
      <p:ext uri="{BB962C8B-B14F-4D97-AF65-F5344CB8AC3E}">
        <p14:creationId xmlns:p14="http://schemas.microsoft.com/office/powerpoint/2010/main" val="337322209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116632"/>
            <a:ext cx="9144000" cy="720303"/>
          </a:xfrm>
          <a:solidFill>
            <a:schemeClr val="bg2"/>
          </a:solidFill>
        </p:spPr>
        <p:txBody>
          <a:bodyPr/>
          <a:lstStyle/>
          <a:p>
            <a:pPr>
              <a:lnSpc>
                <a:spcPct val="100000"/>
              </a:lnSpc>
            </a:pPr>
            <a:r>
              <a:rPr lang="sk-SK" sz="3600" dirty="0" err="1" smtClean="0">
                <a:effectLst>
                  <a:outerShdw blurRad="38100" dist="38100" dir="2700000" algn="tl">
                    <a:srgbClr val="000000">
                      <a:alpha val="43137"/>
                    </a:srgbClr>
                  </a:outerShdw>
                </a:effectLst>
              </a:rPr>
              <a:t>Reasons</a:t>
            </a:r>
            <a:r>
              <a:rPr lang="sk-SK" sz="3600" dirty="0" smtClean="0">
                <a:effectLst>
                  <a:outerShdw blurRad="38100" dist="38100" dir="2700000" algn="tl">
                    <a:srgbClr val="000000">
                      <a:alpha val="43137"/>
                    </a:srgbClr>
                  </a:outerShdw>
                </a:effectLst>
              </a:rPr>
              <a:t> </a:t>
            </a:r>
            <a:r>
              <a:rPr lang="sk-SK" sz="3600" dirty="0" err="1" smtClean="0">
                <a:effectLst>
                  <a:outerShdw blurRad="38100" dist="38100" dir="2700000" algn="tl">
                    <a:srgbClr val="000000">
                      <a:alpha val="43137"/>
                    </a:srgbClr>
                  </a:outerShdw>
                </a:effectLst>
              </a:rPr>
              <a:t>for</a:t>
            </a:r>
            <a:r>
              <a:rPr lang="sk-SK" sz="3600" dirty="0" smtClean="0">
                <a:effectLst>
                  <a:outerShdw blurRad="38100" dist="38100" dir="2700000" algn="tl">
                    <a:srgbClr val="000000">
                      <a:alpha val="43137"/>
                    </a:srgbClr>
                  </a:outerShdw>
                </a:effectLst>
              </a:rPr>
              <a:t> L</a:t>
            </a:r>
            <a:r>
              <a:rPr lang="en-GB" sz="3600" dirty="0">
                <a:effectLst>
                  <a:outerShdw blurRad="38100" dist="38100" dir="2700000" algn="tl">
                    <a:srgbClr val="000000">
                      <a:alpha val="43137"/>
                    </a:srgbClr>
                  </a:outerShdw>
                </a:effectLst>
              </a:rPr>
              <a:t>earning in </a:t>
            </a:r>
            <a:r>
              <a:rPr lang="en-GB" sz="3600">
                <a:effectLst>
                  <a:outerShdw blurRad="38100" dist="38100" dir="2700000" algn="tl">
                    <a:srgbClr val="000000">
                      <a:alpha val="43137"/>
                    </a:srgbClr>
                  </a:outerShdw>
                </a:effectLst>
              </a:rPr>
              <a:t>later </a:t>
            </a:r>
            <a:r>
              <a:rPr lang="en-GB" sz="3600" smtClean="0">
                <a:effectLst>
                  <a:outerShdw blurRad="38100" dist="38100" dir="2700000" algn="tl">
                    <a:srgbClr val="000000">
                      <a:alpha val="43137"/>
                    </a:srgbClr>
                  </a:outerShdw>
                </a:effectLst>
              </a:rPr>
              <a:t>life</a:t>
            </a:r>
            <a:endParaRPr lang="sk-SK" altLang="sk-SK" sz="3600" dirty="0" smtClean="0">
              <a:effectLst>
                <a:outerShdw blurRad="38100" dist="38100" dir="2700000" algn="tl">
                  <a:srgbClr val="000000">
                    <a:alpha val="43137"/>
                  </a:srgbClr>
                </a:outerShdw>
              </a:effectLst>
            </a:endParaRPr>
          </a:p>
        </p:txBody>
      </p:sp>
      <p:sp>
        <p:nvSpPr>
          <p:cNvPr id="12291" name="Content Placeholder 2"/>
          <p:cNvSpPr>
            <a:spLocks noGrp="1"/>
          </p:cNvSpPr>
          <p:nvPr>
            <p:ph idx="1"/>
          </p:nvPr>
        </p:nvSpPr>
        <p:spPr>
          <a:xfrm>
            <a:off x="27766" y="980728"/>
            <a:ext cx="9368769" cy="5184576"/>
          </a:xfrm>
        </p:spPr>
        <p:txBody>
          <a:bodyPr>
            <a:normAutofit fontScale="25000" lnSpcReduction="20000"/>
          </a:bodyPr>
          <a:lstStyle/>
          <a:p>
            <a:pPr marL="0" indent="0">
              <a:buNone/>
            </a:pPr>
            <a:r>
              <a:rPr lang="en-GB" sz="9200" b="1" dirty="0" smtClean="0">
                <a:solidFill>
                  <a:schemeClr val="tx1"/>
                </a:solidFill>
                <a:latin typeface="+mn-lt"/>
              </a:rPr>
              <a:t>Total: 878 </a:t>
            </a:r>
            <a:r>
              <a:rPr lang="en-GB" sz="9200" dirty="0" smtClean="0">
                <a:solidFill>
                  <a:schemeClr val="tx1"/>
                </a:solidFill>
                <a:latin typeface="+mn-lt"/>
              </a:rPr>
              <a:t>(project partners) </a:t>
            </a:r>
            <a:r>
              <a:rPr lang="en-GB" sz="9200" b="1" dirty="0" smtClean="0">
                <a:solidFill>
                  <a:schemeClr val="tx1"/>
                </a:solidFill>
                <a:latin typeface="+mn-lt"/>
              </a:rPr>
              <a:t>52 </a:t>
            </a:r>
            <a:r>
              <a:rPr lang="en-GB" sz="9200" dirty="0" smtClean="0">
                <a:solidFill>
                  <a:schemeClr val="tx1"/>
                </a:solidFill>
                <a:latin typeface="+mn-lt"/>
              </a:rPr>
              <a:t>(other institutions) </a:t>
            </a:r>
            <a:r>
              <a:rPr lang="en-GB" sz="9200" b="1" dirty="0" smtClean="0">
                <a:solidFill>
                  <a:schemeClr val="tx1"/>
                </a:solidFill>
                <a:latin typeface="+mn-lt"/>
              </a:rPr>
              <a:t>= 930</a:t>
            </a:r>
          </a:p>
          <a:p>
            <a:pPr marL="0" indent="0">
              <a:buNone/>
            </a:pPr>
            <a:endParaRPr lang="en-GB" sz="9200" dirty="0" smtClean="0">
              <a:solidFill>
                <a:schemeClr val="tx1"/>
              </a:solidFill>
              <a:latin typeface="+mn-lt"/>
            </a:endParaRPr>
          </a:p>
          <a:p>
            <a:pPr marL="0" lvl="0" indent="0">
              <a:buNone/>
            </a:pPr>
            <a:r>
              <a:rPr lang="en-GB" sz="9200" dirty="0" smtClean="0">
                <a:solidFill>
                  <a:schemeClr val="tx1"/>
                </a:solidFill>
                <a:latin typeface="+mn-lt"/>
              </a:rPr>
              <a:t>LLL slows the aging process, stimulates brain activity; </a:t>
            </a:r>
          </a:p>
          <a:p>
            <a:pPr marL="0" lvl="0" indent="0">
              <a:buNone/>
            </a:pPr>
            <a:r>
              <a:rPr lang="en-GB" sz="9200" dirty="0" smtClean="0">
                <a:solidFill>
                  <a:schemeClr val="tx1"/>
                </a:solidFill>
                <a:latin typeface="+mn-lt"/>
              </a:rPr>
              <a:t>LLL helps: </a:t>
            </a:r>
          </a:p>
          <a:p>
            <a:pPr marL="0" lvl="0" indent="0">
              <a:buNone/>
            </a:pPr>
            <a:r>
              <a:rPr lang="en-GB" sz="9200" dirty="0" smtClean="0">
                <a:solidFill>
                  <a:schemeClr val="tx1"/>
                </a:solidFill>
                <a:latin typeface="+mn-lt"/>
              </a:rPr>
              <a:t>- to be able to cope better with everyday life;  to be able to 	maintain previous life independently as long as possible; </a:t>
            </a:r>
          </a:p>
          <a:p>
            <a:pPr marL="0" lvl="0" indent="0">
              <a:buNone/>
            </a:pPr>
            <a:r>
              <a:rPr lang="en-GB" sz="9200" dirty="0" smtClean="0">
                <a:solidFill>
                  <a:schemeClr val="tx1"/>
                </a:solidFill>
                <a:latin typeface="+mn-lt"/>
              </a:rPr>
              <a:t>- to understand technical progress (dealing with new appliances 	and new media, computer, mobile phone); </a:t>
            </a:r>
          </a:p>
          <a:p>
            <a:pPr marL="0" lvl="0" indent="0">
              <a:buNone/>
            </a:pPr>
            <a:r>
              <a:rPr lang="en-GB" sz="9200" dirty="0" smtClean="0">
                <a:solidFill>
                  <a:schemeClr val="tx1"/>
                </a:solidFill>
                <a:latin typeface="+mn-lt"/>
              </a:rPr>
              <a:t>- to develop oneself, to have joy and fun with new things and topics; </a:t>
            </a:r>
          </a:p>
          <a:p>
            <a:pPr marL="0" lvl="0" indent="0">
              <a:buNone/>
            </a:pPr>
            <a:r>
              <a:rPr lang="en-GB" sz="9200" dirty="0" smtClean="0">
                <a:solidFill>
                  <a:schemeClr val="tx1"/>
                </a:solidFill>
                <a:latin typeface="+mn-lt"/>
              </a:rPr>
              <a:t>- to continue to be actively involved in social life;  </a:t>
            </a:r>
          </a:p>
          <a:p>
            <a:pPr marL="0" lvl="0" indent="0">
              <a:buNone/>
            </a:pPr>
            <a:r>
              <a:rPr lang="en-GB" sz="9200" dirty="0" smtClean="0">
                <a:solidFill>
                  <a:schemeClr val="tx1"/>
                </a:solidFill>
                <a:latin typeface="+mn-lt"/>
              </a:rPr>
              <a:t>- to have a say, especially with young generation</a:t>
            </a:r>
            <a:r>
              <a:rPr lang="sk-SK" sz="9200" dirty="0" smtClean="0">
                <a:solidFill>
                  <a:schemeClr val="tx1"/>
                </a:solidFill>
                <a:latin typeface="+mn-lt"/>
              </a:rPr>
              <a:t> </a:t>
            </a:r>
            <a:r>
              <a:rPr lang="en-GB" sz="9200" dirty="0" smtClean="0">
                <a:solidFill>
                  <a:schemeClr val="tx1"/>
                </a:solidFill>
                <a:latin typeface="+mn-lt"/>
              </a:rPr>
              <a:t>(children, 	grandchildren)</a:t>
            </a:r>
            <a:r>
              <a:rPr lang="sk-SK" sz="9200" dirty="0" smtClean="0">
                <a:solidFill>
                  <a:schemeClr val="tx1"/>
                </a:solidFill>
                <a:latin typeface="+mn-lt"/>
              </a:rPr>
              <a:t>;</a:t>
            </a:r>
            <a:endParaRPr lang="en-GB" sz="9200" dirty="0" smtClean="0">
              <a:solidFill>
                <a:schemeClr val="tx1"/>
              </a:solidFill>
              <a:latin typeface="+mn-lt"/>
            </a:endParaRPr>
          </a:p>
          <a:p>
            <a:pPr marL="0" lvl="0" indent="0">
              <a:buNone/>
            </a:pPr>
            <a:r>
              <a:rPr lang="en-GB" sz="9200" dirty="0" smtClean="0">
                <a:solidFill>
                  <a:schemeClr val="tx1"/>
                </a:solidFill>
                <a:latin typeface="+mn-lt"/>
              </a:rPr>
              <a:t>- to understand globalization, to gain information (especially about   	politics and society); </a:t>
            </a:r>
          </a:p>
          <a:p>
            <a:pPr marL="0" lvl="0" indent="0">
              <a:buNone/>
            </a:pPr>
            <a:r>
              <a:rPr lang="en-GB" sz="9200" dirty="0" smtClean="0">
                <a:solidFill>
                  <a:schemeClr val="tx1"/>
                </a:solidFill>
                <a:latin typeface="+mn-lt"/>
              </a:rPr>
              <a:t>- to maintain one’s mental health and curiosity; </a:t>
            </a:r>
          </a:p>
          <a:p>
            <a:pPr marL="0" lvl="0" indent="0">
              <a:buNone/>
            </a:pPr>
            <a:r>
              <a:rPr lang="en-GB" sz="9200" dirty="0" smtClean="0">
                <a:solidFill>
                  <a:schemeClr val="tx1"/>
                </a:solidFill>
                <a:latin typeface="+mn-lt"/>
              </a:rPr>
              <a:t>- to maintain exchanges with others, meet interesting people. </a:t>
            </a:r>
          </a:p>
          <a:p>
            <a:pPr marL="0" indent="0">
              <a:buNone/>
            </a:pPr>
            <a:endParaRPr lang="sk-SK" sz="9200" dirty="0" smtClean="0">
              <a:solidFill>
                <a:schemeClr val="tx1"/>
              </a:solidFill>
              <a:latin typeface="+mn-lt"/>
            </a:endParaRPr>
          </a:p>
          <a:p>
            <a:endParaRPr lang="sk-SK" sz="6200" dirty="0">
              <a:solidFill>
                <a:schemeClr val="tx1"/>
              </a:solidFill>
              <a:latin typeface="+mn-lt"/>
            </a:endParaRPr>
          </a:p>
          <a:p>
            <a:endParaRPr lang="sk-SK" sz="5000" dirty="0" smtClean="0">
              <a:solidFill>
                <a:schemeClr val="tx1"/>
              </a:solidFill>
            </a:endParaRPr>
          </a:p>
          <a:p>
            <a:endParaRPr lang="sk-SK" dirty="0">
              <a:solidFill>
                <a:schemeClr val="tx1"/>
              </a:solidFill>
            </a:endParaRPr>
          </a:p>
          <a:p>
            <a:pPr>
              <a:buFont typeface="Arial" charset="0"/>
              <a:buNone/>
            </a:pPr>
            <a:endParaRPr lang="en-US" altLang="sk-SK" sz="2800" dirty="0" smtClean="0"/>
          </a:p>
        </p:txBody>
      </p:sp>
      <p:sp>
        <p:nvSpPr>
          <p:cNvPr id="2" name="Zástupný symbol dátumu 1"/>
          <p:cNvSpPr>
            <a:spLocks noGrp="1"/>
          </p:cNvSpPr>
          <p:nvPr>
            <p:ph type="dt" sz="half" idx="10"/>
          </p:nvPr>
        </p:nvSpPr>
        <p:spPr>
          <a:xfrm>
            <a:off x="5220072" y="6361577"/>
            <a:ext cx="2085975" cy="365125"/>
          </a:xfrm>
        </p:spPr>
        <p:txBody>
          <a:bodyPr/>
          <a:lstStyle/>
          <a:p>
            <a:fld id="{5D03F14D-8D0E-4251-B66F-65942D745D50}" type="datetime8">
              <a:rPr lang="sk-SK" smtClean="0"/>
              <a:t>6. 6. 2017 13:56</a:t>
            </a:fld>
            <a:endParaRPr lang="sk-SK" dirty="0"/>
          </a:p>
        </p:txBody>
      </p:sp>
      <p:pic>
        <p:nvPicPr>
          <p:cNvPr id="8" name="Picture 1" descr="http://erasmus-plus.ro/wp-content/uploads/2013/11/erasmus+logo_mic.jpg"/>
          <p:cNvPicPr>
            <a:picLocks/>
          </p:cNvPicPr>
          <p:nvPr/>
        </p:nvPicPr>
        <p:blipFill>
          <a:blip r:embed="rId2" cstate="print"/>
          <a:srcRect/>
          <a:stretch>
            <a:fillRect/>
          </a:stretch>
        </p:blipFill>
        <p:spPr bwMode="auto">
          <a:xfrm>
            <a:off x="7596336" y="6381328"/>
            <a:ext cx="1547664" cy="388542"/>
          </a:xfrm>
          <a:prstGeom prst="rect">
            <a:avLst/>
          </a:prstGeom>
          <a:noFill/>
          <a:ln w="9525">
            <a:noFill/>
            <a:miter lim="800000"/>
            <a:headEnd/>
            <a:tailEnd/>
          </a:ln>
        </p:spPr>
      </p:pic>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k-SK"/>
          </a:p>
        </p:txBody>
      </p:sp>
      <p:sp>
        <p:nvSpPr>
          <p:cNvPr id="5" name="Zástupný symbol päty 4"/>
          <p:cNvSpPr>
            <a:spLocks noGrp="1"/>
          </p:cNvSpPr>
          <p:nvPr>
            <p:ph type="ftr" sz="quarter" idx="11"/>
          </p:nvPr>
        </p:nvSpPr>
        <p:spPr>
          <a:xfrm>
            <a:off x="659165" y="6356350"/>
            <a:ext cx="4128859"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88408286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116632"/>
            <a:ext cx="9252520" cy="1656184"/>
          </a:xfrm>
          <a:solidFill>
            <a:schemeClr val="bg2"/>
          </a:solidFill>
        </p:spPr>
        <p:txBody>
          <a:bodyPr>
            <a:normAutofit fontScale="90000"/>
          </a:bodyPr>
          <a:lstStyle/>
          <a:p>
            <a:pPr>
              <a:lnSpc>
                <a:spcPct val="100000"/>
              </a:lnSpc>
            </a:pPr>
            <a:r>
              <a:rPr lang="sk-SK" sz="4000" b="1" dirty="0" smtClean="0"/>
              <a:t/>
            </a:r>
            <a:br>
              <a:rPr lang="sk-SK" sz="4000" b="1" dirty="0" smtClean="0"/>
            </a:br>
            <a:r>
              <a:rPr lang="sk-SK" sz="4000" b="1" dirty="0" smtClean="0"/>
              <a:t/>
            </a:r>
            <a:br>
              <a:rPr lang="sk-SK" sz="4000" b="1" dirty="0" smtClean="0"/>
            </a:br>
            <a:r>
              <a:rPr lang="sk-SK" sz="4000" b="1" dirty="0"/>
              <a:t/>
            </a:r>
            <a:br>
              <a:rPr lang="sk-SK" sz="4000" b="1" dirty="0"/>
            </a:br>
            <a:r>
              <a:rPr lang="en-GB" sz="4000" b="1" dirty="0" smtClean="0"/>
              <a:t>Barriers</a:t>
            </a:r>
            <a:br>
              <a:rPr lang="en-GB" sz="4000" b="1" dirty="0" smtClean="0"/>
            </a:br>
            <a:r>
              <a:rPr lang="en-US" altLang="sk-SK" sz="3600" dirty="0"/>
              <a:t>What do you consider possible obstacles to</a:t>
            </a:r>
            <a:br>
              <a:rPr lang="en-US" altLang="sk-SK" sz="3600" dirty="0"/>
            </a:br>
            <a:r>
              <a:rPr lang="en-GB" altLang="sk-SK" sz="3600" dirty="0" smtClean="0"/>
              <a:t>Lifelong learning</a:t>
            </a:r>
            <a:r>
              <a:rPr lang="en-US" altLang="sk-SK" sz="3600" dirty="0" smtClean="0"/>
              <a:t>?</a:t>
            </a:r>
            <a:endParaRPr lang="en-GB" sz="3600" b="1" dirty="0"/>
          </a:p>
        </p:txBody>
      </p:sp>
      <p:sp>
        <p:nvSpPr>
          <p:cNvPr id="3" name="Zástupný symbol obsahu 2"/>
          <p:cNvSpPr>
            <a:spLocks noGrp="1"/>
          </p:cNvSpPr>
          <p:nvPr>
            <p:ph idx="1"/>
          </p:nvPr>
        </p:nvSpPr>
        <p:spPr>
          <a:xfrm>
            <a:off x="0" y="1484784"/>
            <a:ext cx="9144000" cy="4752528"/>
          </a:xfrm>
        </p:spPr>
        <p:txBody>
          <a:bodyPr vert="horz" lIns="91440" tIns="45720" rIns="91440" bIns="45720" rtlCol="0" anchor="t">
            <a:normAutofit fontScale="77500" lnSpcReduction="20000"/>
          </a:bodyPr>
          <a:lstStyle/>
          <a:p>
            <a:pPr marL="0" indent="0">
              <a:buNone/>
            </a:pPr>
            <a:endParaRPr lang="sk-SK" b="1" dirty="0"/>
          </a:p>
          <a:p>
            <a:pPr marL="0" indent="0">
              <a:buNone/>
            </a:pPr>
            <a:r>
              <a:rPr lang="en-US" sz="3200" b="1" dirty="0">
                <a:solidFill>
                  <a:schemeClr val="tx1"/>
                </a:solidFill>
                <a:latin typeface="+mn-lt"/>
              </a:rPr>
              <a:t>Outside elements</a:t>
            </a:r>
            <a:endParaRPr lang="sk-SK" sz="3200" dirty="0">
              <a:solidFill>
                <a:schemeClr val="tx1"/>
              </a:solidFill>
              <a:latin typeface="+mn-lt"/>
            </a:endParaRPr>
          </a:p>
          <a:p>
            <a:pPr lvl="0"/>
            <a:r>
              <a:rPr lang="en-GB" sz="3200" dirty="0" smtClean="0">
                <a:solidFill>
                  <a:schemeClr val="tx1"/>
                </a:solidFill>
                <a:latin typeface="+mn-lt"/>
              </a:rPr>
              <a:t>not enough UTAs</a:t>
            </a:r>
          </a:p>
          <a:p>
            <a:pPr lvl="0"/>
            <a:r>
              <a:rPr lang="en-GB" sz="3200" dirty="0" smtClean="0">
                <a:solidFill>
                  <a:schemeClr val="tx1"/>
                </a:solidFill>
                <a:latin typeface="+mn-lt"/>
              </a:rPr>
              <a:t>limit of places at UTA </a:t>
            </a:r>
          </a:p>
          <a:p>
            <a:pPr lvl="0"/>
            <a:r>
              <a:rPr lang="en-GB" sz="3200" dirty="0" smtClean="0">
                <a:solidFill>
                  <a:schemeClr val="tx1"/>
                </a:solidFill>
                <a:latin typeface="+mn-lt"/>
              </a:rPr>
              <a:t>lack of information about the possibilities - not enough advertising</a:t>
            </a:r>
          </a:p>
          <a:p>
            <a:pPr lvl="0"/>
            <a:r>
              <a:rPr lang="en-GB" sz="3200" dirty="0" smtClean="0">
                <a:solidFill>
                  <a:schemeClr val="tx1"/>
                </a:solidFill>
                <a:latin typeface="+mn-lt"/>
              </a:rPr>
              <a:t>lack of public transport to get to UTA </a:t>
            </a:r>
          </a:p>
          <a:p>
            <a:pPr lvl="0"/>
            <a:r>
              <a:rPr lang="en-GB" sz="3200" dirty="0" smtClean="0">
                <a:solidFill>
                  <a:schemeClr val="tx1"/>
                </a:solidFill>
                <a:latin typeface="+mn-lt"/>
              </a:rPr>
              <a:t>no one prepares us for retirement and to take advantage of free time</a:t>
            </a:r>
          </a:p>
          <a:p>
            <a:pPr lvl="0"/>
            <a:r>
              <a:rPr lang="en-GB" sz="3200" dirty="0" smtClean="0">
                <a:solidFill>
                  <a:schemeClr val="tx1"/>
                </a:solidFill>
                <a:latin typeface="+mn-lt"/>
              </a:rPr>
              <a:t>low pensions / income</a:t>
            </a:r>
          </a:p>
          <a:p>
            <a:pPr lvl="0"/>
            <a:r>
              <a:rPr lang="en-GB" sz="3200" dirty="0" smtClean="0">
                <a:solidFill>
                  <a:schemeClr val="tx1"/>
                </a:solidFill>
                <a:latin typeface="+mn-lt"/>
              </a:rPr>
              <a:t>they are busy with housework or family (taking care of grandchildren, husband)</a:t>
            </a:r>
          </a:p>
          <a:p>
            <a:pPr lvl="0"/>
            <a:r>
              <a:rPr lang="en-GB" sz="3200" dirty="0" smtClean="0">
                <a:solidFill>
                  <a:schemeClr val="tx1"/>
                </a:solidFill>
                <a:latin typeface="+mn-lt"/>
              </a:rPr>
              <a:t>non acceptance by the family</a:t>
            </a:r>
          </a:p>
          <a:p>
            <a:pPr marL="0" lvl="0" indent="0">
              <a:buNone/>
            </a:pPr>
            <a:endParaRPr lang="en-GB" sz="3200" dirty="0">
              <a:solidFill>
                <a:schemeClr val="tx1"/>
              </a:solidFill>
              <a:latin typeface="+mn-lt"/>
            </a:endParaRPr>
          </a:p>
          <a:p>
            <a:pPr marL="0" indent="0">
              <a:buNone/>
            </a:pPr>
            <a:endParaRPr lang="en-GB" dirty="0"/>
          </a:p>
        </p:txBody>
      </p:sp>
      <p:pic>
        <p:nvPicPr>
          <p:cNvPr id="4" name="Picture 1" descr="http://erasmus-plus.ro/wp-content/uploads/2013/11/erasmus+logo_mic.jpg"/>
          <p:cNvPicPr>
            <a:picLocks/>
          </p:cNvPicPr>
          <p:nvPr/>
        </p:nvPicPr>
        <p:blipFill>
          <a:blip r:embed="rId3" cstate="print"/>
          <a:srcRect/>
          <a:stretch>
            <a:fillRect/>
          </a:stretch>
        </p:blipFill>
        <p:spPr bwMode="auto">
          <a:xfrm>
            <a:off x="7596336" y="6381328"/>
            <a:ext cx="1547664" cy="388542"/>
          </a:xfrm>
          <a:prstGeom prst="rect">
            <a:avLst/>
          </a:prstGeom>
          <a:noFill/>
          <a:ln w="9525">
            <a:noFill/>
            <a:miter lim="800000"/>
            <a:headEnd/>
            <a:tailEnd/>
          </a:ln>
        </p:spPr>
      </p:pic>
      <p:sp>
        <p:nvSpPr>
          <p:cNvPr id="5" name="Zástupný symbol dátumu 4"/>
          <p:cNvSpPr>
            <a:spLocks noGrp="1"/>
          </p:cNvSpPr>
          <p:nvPr>
            <p:ph type="dt" sz="half" idx="10"/>
          </p:nvPr>
        </p:nvSpPr>
        <p:spPr>
          <a:xfrm>
            <a:off x="4932040" y="6381328"/>
            <a:ext cx="2085975" cy="365125"/>
          </a:xfrm>
        </p:spPr>
        <p:txBody>
          <a:bodyPr/>
          <a:lstStyle/>
          <a:p>
            <a:fld id="{764B9DA1-DE77-4CB9-812C-9292490446A0}" type="datetime8">
              <a:rPr lang="sk-SK" smtClean="0"/>
              <a:t>6. 6. 2017 13:56</a:t>
            </a:fld>
            <a:endParaRPr lang="sk-SK" dirty="0"/>
          </a:p>
        </p:txBody>
      </p:sp>
      <p:sp>
        <p:nvSpPr>
          <p:cNvPr id="6" name="Zástupný symbol päty 5"/>
          <p:cNvSpPr>
            <a:spLocks noGrp="1"/>
          </p:cNvSpPr>
          <p:nvPr>
            <p:ph type="ftr" sz="quarter" idx="11"/>
          </p:nvPr>
        </p:nvSpPr>
        <p:spPr>
          <a:xfrm>
            <a:off x="659165" y="6356350"/>
            <a:ext cx="3624803"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13448795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116632"/>
            <a:ext cx="9252520" cy="1700808"/>
          </a:xfrm>
          <a:solidFill>
            <a:schemeClr val="bg2"/>
          </a:solidFill>
        </p:spPr>
        <p:txBody>
          <a:bodyPr>
            <a:normAutofit fontScale="90000"/>
          </a:bodyPr>
          <a:lstStyle/>
          <a:p>
            <a:pPr>
              <a:lnSpc>
                <a:spcPct val="100000"/>
              </a:lnSpc>
            </a:pPr>
            <a:r>
              <a:rPr lang="sk-SK" sz="3600" dirty="0"/>
              <a:t/>
            </a:r>
            <a:br>
              <a:rPr lang="sk-SK" sz="3600" dirty="0"/>
            </a:br>
            <a:r>
              <a:rPr lang="sk-SK" sz="3600" dirty="0" smtClean="0"/>
              <a:t/>
            </a:r>
            <a:br>
              <a:rPr lang="sk-SK" sz="3600" dirty="0" smtClean="0"/>
            </a:br>
            <a:r>
              <a:rPr lang="en-GB" sz="4000" b="1" dirty="0"/>
              <a:t>Barriers</a:t>
            </a:r>
            <a:br>
              <a:rPr lang="en-GB" sz="4000" b="1" dirty="0"/>
            </a:br>
            <a:r>
              <a:rPr lang="en-GB" sz="4000" dirty="0"/>
              <a:t>O</a:t>
            </a:r>
            <a:r>
              <a:rPr lang="en-GB" sz="3600" dirty="0"/>
              <a:t>pinion on why people do </a:t>
            </a:r>
            <a:r>
              <a:rPr lang="en-US" sz="3600" dirty="0"/>
              <a:t>not participate in adult </a:t>
            </a:r>
            <a:r>
              <a:rPr lang="en-US" sz="3600" dirty="0" smtClean="0"/>
              <a:t>learning </a:t>
            </a:r>
            <a:r>
              <a:rPr lang="en-US" sz="3600" dirty="0"/>
              <a:t> </a:t>
            </a:r>
            <a:endParaRPr lang="en-GB" sz="4000" b="1" dirty="0"/>
          </a:p>
        </p:txBody>
      </p:sp>
      <p:sp>
        <p:nvSpPr>
          <p:cNvPr id="3" name="Zástupný symbol obsahu 2"/>
          <p:cNvSpPr>
            <a:spLocks noGrp="1"/>
          </p:cNvSpPr>
          <p:nvPr>
            <p:ph idx="1"/>
          </p:nvPr>
        </p:nvSpPr>
        <p:spPr>
          <a:xfrm>
            <a:off x="107504" y="2060849"/>
            <a:ext cx="8856984" cy="4320480"/>
          </a:xfrm>
        </p:spPr>
        <p:txBody>
          <a:bodyPr>
            <a:normAutofit/>
          </a:bodyPr>
          <a:lstStyle/>
          <a:p>
            <a:pPr marL="0" indent="0">
              <a:buNone/>
            </a:pPr>
            <a:r>
              <a:rPr lang="sk-SK" sz="2500" b="1" dirty="0" smtClean="0">
                <a:solidFill>
                  <a:schemeClr val="tx1"/>
                </a:solidFill>
                <a:latin typeface="+mn-lt"/>
              </a:rPr>
              <a:t>In</a:t>
            </a:r>
            <a:r>
              <a:rPr lang="en-US" sz="2500" b="1" dirty="0" smtClean="0">
                <a:solidFill>
                  <a:schemeClr val="tx1"/>
                </a:solidFill>
                <a:latin typeface="+mn-lt"/>
              </a:rPr>
              <a:t>side elements</a:t>
            </a:r>
            <a:endParaRPr lang="sk-SK" sz="2500" dirty="0">
              <a:solidFill>
                <a:schemeClr val="tx1"/>
              </a:solidFill>
              <a:latin typeface="+mn-lt"/>
            </a:endParaRPr>
          </a:p>
          <a:p>
            <a:r>
              <a:rPr lang="en-GB" sz="2500" dirty="0" smtClean="0">
                <a:solidFill>
                  <a:schemeClr val="tx1"/>
                </a:solidFill>
                <a:latin typeface="+mn-lt"/>
              </a:rPr>
              <a:t>Advanced age and health </a:t>
            </a:r>
          </a:p>
          <a:p>
            <a:pPr marL="0" indent="0">
              <a:buNone/>
            </a:pPr>
            <a:r>
              <a:rPr lang="en-GB" sz="2500" dirty="0" smtClean="0">
                <a:solidFill>
                  <a:schemeClr val="tx1"/>
                </a:solidFill>
                <a:latin typeface="+mn-lt"/>
              </a:rPr>
              <a:t>	problems</a:t>
            </a:r>
          </a:p>
          <a:p>
            <a:r>
              <a:rPr lang="en-GB" sz="2500" dirty="0" smtClean="0">
                <a:solidFill>
                  <a:schemeClr val="tx1"/>
                </a:solidFill>
                <a:latin typeface="+mn-lt"/>
              </a:rPr>
              <a:t>Duties, lack of time</a:t>
            </a:r>
          </a:p>
          <a:p>
            <a:pPr lvl="0"/>
            <a:r>
              <a:rPr lang="en-GB" sz="2500" dirty="0" smtClean="0">
                <a:solidFill>
                  <a:schemeClr val="tx1"/>
                </a:solidFill>
                <a:latin typeface="+mn-lt"/>
              </a:rPr>
              <a:t>Lack of basic skills</a:t>
            </a:r>
          </a:p>
          <a:p>
            <a:pPr lvl="0"/>
            <a:r>
              <a:rPr lang="en-GB" sz="2500" dirty="0" smtClean="0">
                <a:solidFill>
                  <a:schemeClr val="tx1"/>
                </a:solidFill>
                <a:latin typeface="+mn-lt"/>
              </a:rPr>
              <a:t>Lack of interest and motivation</a:t>
            </a:r>
          </a:p>
          <a:p>
            <a:r>
              <a:rPr lang="en-GB" sz="2500" dirty="0" smtClean="0">
                <a:solidFill>
                  <a:schemeClr val="tx1"/>
                </a:solidFill>
                <a:latin typeface="+mn-lt"/>
              </a:rPr>
              <a:t>They don't know the value which lifelong learning gives</a:t>
            </a:r>
          </a:p>
          <a:p>
            <a:r>
              <a:rPr lang="en-GB" sz="2500" dirty="0" smtClean="0">
                <a:solidFill>
                  <a:schemeClr val="tx1"/>
                </a:solidFill>
                <a:latin typeface="+mn-lt"/>
              </a:rPr>
              <a:t>They think that learning belongs to the younger people and adults shouldn't learn</a:t>
            </a:r>
          </a:p>
          <a:p>
            <a:pPr lvl="0"/>
            <a:endParaRPr lang="sk-SK" dirty="0">
              <a:solidFill>
                <a:schemeClr val="tx1"/>
              </a:solidFill>
            </a:endParaRPr>
          </a:p>
          <a:p>
            <a:pPr lvl="0"/>
            <a:endParaRPr lang="sk-SK" dirty="0"/>
          </a:p>
          <a:p>
            <a:pPr marL="0" indent="0">
              <a:buNone/>
            </a:pPr>
            <a:endParaRPr lang="sk-SK" dirty="0"/>
          </a:p>
          <a:p>
            <a:pPr marL="0" indent="0">
              <a:buNone/>
            </a:pPr>
            <a:endParaRPr lang="en-GB" dirty="0"/>
          </a:p>
        </p:txBody>
      </p:sp>
      <p:sp>
        <p:nvSpPr>
          <p:cNvPr id="4" name="Zástupný symbol dátumu 3"/>
          <p:cNvSpPr>
            <a:spLocks noGrp="1"/>
          </p:cNvSpPr>
          <p:nvPr>
            <p:ph type="dt" sz="half" idx="10"/>
          </p:nvPr>
        </p:nvSpPr>
        <p:spPr>
          <a:xfrm>
            <a:off x="4537124" y="6381328"/>
            <a:ext cx="2085975" cy="365125"/>
          </a:xfrm>
        </p:spPr>
        <p:txBody>
          <a:bodyPr/>
          <a:lstStyle/>
          <a:p>
            <a:fld id="{9394A746-BD67-401E-AF1B-D66698D88B12}" type="datetime8">
              <a:rPr lang="sk-SK" smtClean="0"/>
              <a:t>6. 6. 2017 13:56</a:t>
            </a:fld>
            <a:endParaRPr lang="sk-SK" dirty="0"/>
          </a:p>
        </p:txBody>
      </p:sp>
      <p:sp>
        <p:nvSpPr>
          <p:cNvPr id="5" name="Zástupný symbol päty 4"/>
          <p:cNvSpPr>
            <a:spLocks noGrp="1"/>
          </p:cNvSpPr>
          <p:nvPr>
            <p:ph type="ftr" sz="quarter" idx="11"/>
          </p:nvPr>
        </p:nvSpPr>
        <p:spPr>
          <a:xfrm>
            <a:off x="659165" y="6356350"/>
            <a:ext cx="4272875" cy="365125"/>
          </a:xfrm>
        </p:spPr>
        <p:txBody>
          <a:bodyPr/>
          <a:lstStyle/>
          <a:p>
            <a:r>
              <a:rPr lang="en-US" smtClean="0"/>
              <a:t>Conference and meeting in Chemnitz</a:t>
            </a:r>
            <a:endParaRPr lang="sk-SK"/>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097008"/>
            <a:ext cx="3216950" cy="24138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1" descr="http://erasmus-plus.ro/wp-content/uploads/2013/11/erasmus+logo_mic.jpg"/>
          <p:cNvPicPr>
            <a:picLocks/>
          </p:cNvPicPr>
          <p:nvPr/>
        </p:nvPicPr>
        <p:blipFill>
          <a:blip r:embed="rId4" cstate="print"/>
          <a:srcRect/>
          <a:stretch>
            <a:fillRect/>
          </a:stretch>
        </p:blipFill>
        <p:spPr bwMode="auto">
          <a:xfrm>
            <a:off x="7596336" y="6314354"/>
            <a:ext cx="1547664" cy="543646"/>
          </a:xfrm>
          <a:prstGeom prst="rect">
            <a:avLst/>
          </a:prstGeom>
          <a:noFill/>
          <a:ln w="9525">
            <a:noFill/>
            <a:miter lim="800000"/>
            <a:headEnd/>
            <a:tailEnd/>
          </a:ln>
        </p:spPr>
      </p:pic>
    </p:spTree>
    <p:extLst>
      <p:ext uri="{BB962C8B-B14F-4D97-AF65-F5344CB8AC3E}">
        <p14:creationId xmlns:p14="http://schemas.microsoft.com/office/powerpoint/2010/main" val="15018428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2536" y="188640"/>
            <a:ext cx="9577064" cy="1152128"/>
          </a:xfrm>
          <a:solidFill>
            <a:schemeClr val="bg2"/>
          </a:solidFill>
        </p:spPr>
        <p:txBody>
          <a:bodyPr>
            <a:normAutofit fontScale="90000"/>
          </a:bodyPr>
          <a:lstStyle/>
          <a:p>
            <a:pPr>
              <a:lnSpc>
                <a:spcPct val="100000"/>
              </a:lnSpc>
            </a:pPr>
            <a:r>
              <a:rPr lang="sk-SK" dirty="0" smtClean="0"/>
              <a:t/>
            </a:r>
            <a:br>
              <a:rPr lang="sk-SK" dirty="0" smtClean="0"/>
            </a:br>
            <a:r>
              <a:rPr lang="sk-SK" dirty="0"/>
              <a:t/>
            </a:r>
            <a:br>
              <a:rPr lang="sk-SK" dirty="0"/>
            </a:br>
            <a:r>
              <a:rPr lang="sk-SK" dirty="0" smtClean="0"/>
              <a:t/>
            </a:r>
            <a:br>
              <a:rPr lang="sk-SK" dirty="0" smtClean="0"/>
            </a:br>
            <a:r>
              <a:rPr lang="sk-SK" dirty="0"/>
              <a:t/>
            </a:r>
            <a:br>
              <a:rPr lang="sk-SK" dirty="0"/>
            </a:br>
            <a:r>
              <a:rPr lang="sk-SK" dirty="0" smtClean="0"/>
              <a:t/>
            </a:r>
            <a:br>
              <a:rPr lang="sk-SK" dirty="0" smtClean="0"/>
            </a:br>
            <a:r>
              <a:rPr lang="sk-SK" dirty="0" smtClean="0"/>
              <a:t/>
            </a:r>
            <a:br>
              <a:rPr lang="sk-SK" dirty="0" smtClean="0"/>
            </a:br>
            <a:r>
              <a:rPr lang="sk-SK" dirty="0"/>
              <a:t>	</a:t>
            </a:r>
            <a:r>
              <a:rPr lang="sk-SK" dirty="0" smtClean="0"/>
              <a:t>								</a:t>
            </a:r>
            <a:r>
              <a:rPr lang="sk-SK" dirty="0"/>
              <a:t> </a:t>
            </a:r>
            <a:r>
              <a:rPr lang="sk-SK" dirty="0" smtClean="0"/>
              <a:t>  </a:t>
            </a:r>
            <a:r>
              <a:rPr lang="en-US" sz="3600" dirty="0" smtClean="0"/>
              <a:t>New </a:t>
            </a:r>
            <a:r>
              <a:rPr lang="en-US" sz="3600" dirty="0"/>
              <a:t>innovative </a:t>
            </a:r>
            <a:r>
              <a:rPr lang="en-GB" sz="3600" dirty="0" smtClean="0"/>
              <a:t>curricula</a:t>
            </a:r>
            <a:r>
              <a:rPr lang="sk-SK" sz="3600" dirty="0" smtClean="0"/>
              <a:t/>
            </a:r>
            <a:br>
              <a:rPr lang="sk-SK" sz="3600" dirty="0" smtClean="0"/>
            </a:br>
            <a:r>
              <a:rPr lang="sk-SK" sz="3600" dirty="0" err="1" smtClean="0"/>
              <a:t>Good</a:t>
            </a:r>
            <a:r>
              <a:rPr lang="sk-SK" sz="3600" dirty="0" smtClean="0"/>
              <a:t> </a:t>
            </a:r>
            <a:r>
              <a:rPr lang="sk-SK" sz="3600" dirty="0" err="1" smtClean="0"/>
              <a:t>practices</a:t>
            </a:r>
            <a:r>
              <a:rPr lang="sk-SK" sz="3600" dirty="0" smtClean="0"/>
              <a:t> in Slovakia</a:t>
            </a:r>
            <a:endParaRPr lang="sk-SK" sz="3600" dirty="0"/>
          </a:p>
        </p:txBody>
      </p:sp>
      <p:sp>
        <p:nvSpPr>
          <p:cNvPr id="3" name="Zástupný symbol obsahu 2"/>
          <p:cNvSpPr>
            <a:spLocks noGrp="1"/>
          </p:cNvSpPr>
          <p:nvPr>
            <p:ph idx="1"/>
          </p:nvPr>
        </p:nvSpPr>
        <p:spPr>
          <a:xfrm>
            <a:off x="0" y="1412776"/>
            <a:ext cx="9144000" cy="4680520"/>
          </a:xfrm>
        </p:spPr>
        <p:txBody>
          <a:bodyPr>
            <a:noAutofit/>
          </a:bodyPr>
          <a:lstStyle/>
          <a:p>
            <a:pPr marL="0" indent="0">
              <a:buNone/>
            </a:pPr>
            <a:r>
              <a:rPr lang="en-GB" sz="2700" b="1" dirty="0" smtClean="0">
                <a:solidFill>
                  <a:schemeClr val="tx1"/>
                </a:solidFill>
                <a:latin typeface="+mn-lt"/>
              </a:rPr>
              <a:t>Scale of the study is each study year innovated</a:t>
            </a:r>
          </a:p>
          <a:p>
            <a:pPr marL="0" indent="0">
              <a:buNone/>
            </a:pPr>
            <a:endParaRPr lang="sk-SK" sz="2700" u="sng" dirty="0" smtClean="0">
              <a:solidFill>
                <a:schemeClr val="tx1"/>
              </a:solidFill>
              <a:latin typeface="+mn-lt"/>
            </a:endParaRPr>
          </a:p>
          <a:p>
            <a:pPr marL="0" indent="0">
              <a:buNone/>
            </a:pPr>
            <a:r>
              <a:rPr lang="en-GB" sz="2700" b="1" u="sng" dirty="0" smtClean="0">
                <a:solidFill>
                  <a:schemeClr val="tx1"/>
                </a:solidFill>
                <a:latin typeface="+mn-lt"/>
              </a:rPr>
              <a:t>New study subjects </a:t>
            </a:r>
            <a:r>
              <a:rPr lang="en-GB" sz="2700" u="sng" dirty="0" smtClean="0">
                <a:solidFill>
                  <a:schemeClr val="tx1"/>
                </a:solidFill>
                <a:latin typeface="+mn-lt"/>
              </a:rPr>
              <a:t>in 2015/16</a:t>
            </a:r>
            <a:r>
              <a:rPr lang="en-GB" sz="2700" dirty="0" smtClean="0">
                <a:solidFill>
                  <a:schemeClr val="tx1"/>
                </a:solidFill>
                <a:latin typeface="+mn-lt"/>
              </a:rPr>
              <a:t>: Musical jewellery of the history, Seven times seven miracles of Slovakia, Man and health, Creative writing, Digital literacy,  Social networks, Healthcare;</a:t>
            </a:r>
          </a:p>
          <a:p>
            <a:pPr marL="0" indent="0">
              <a:buNone/>
            </a:pPr>
            <a:r>
              <a:rPr lang="en-GB" sz="2700" u="sng" dirty="0" smtClean="0">
                <a:solidFill>
                  <a:schemeClr val="tx1"/>
                </a:solidFill>
                <a:latin typeface="+mn-lt"/>
              </a:rPr>
              <a:t>New study subjects in 2016/17</a:t>
            </a:r>
            <a:r>
              <a:rPr lang="en-GB" sz="2700" dirty="0" smtClean="0">
                <a:solidFill>
                  <a:schemeClr val="tx1"/>
                </a:solidFill>
                <a:latin typeface="+mn-lt"/>
              </a:rPr>
              <a:t>: Miracles of the world,  European Union, Religions in a world, Financial literacy</a:t>
            </a:r>
          </a:p>
          <a:p>
            <a:pPr marL="0" indent="0">
              <a:buNone/>
            </a:pPr>
            <a:endParaRPr lang="sk-SK" sz="2700" u="sng" dirty="0" smtClean="0">
              <a:solidFill>
                <a:schemeClr val="tx1"/>
              </a:solidFill>
              <a:latin typeface="+mn-lt"/>
            </a:endParaRPr>
          </a:p>
          <a:p>
            <a:pPr marL="0" indent="0">
              <a:buNone/>
            </a:pPr>
            <a:r>
              <a:rPr lang="en-GB" sz="2700" b="1" u="sng" dirty="0" smtClean="0">
                <a:solidFill>
                  <a:schemeClr val="tx1"/>
                </a:solidFill>
                <a:latin typeface="+mn-lt"/>
              </a:rPr>
              <a:t>New themes</a:t>
            </a:r>
            <a:r>
              <a:rPr lang="en-GB" sz="2700" u="sng" dirty="0" smtClean="0">
                <a:solidFill>
                  <a:schemeClr val="tx1"/>
                </a:solidFill>
                <a:latin typeface="+mn-lt"/>
              </a:rPr>
              <a:t> in the traditional study subjects</a:t>
            </a:r>
          </a:p>
        </p:txBody>
      </p:sp>
      <p:sp>
        <p:nvSpPr>
          <p:cNvPr id="4" name="Zástupný symbol dátumu 3"/>
          <p:cNvSpPr>
            <a:spLocks noGrp="1"/>
          </p:cNvSpPr>
          <p:nvPr>
            <p:ph type="dt" sz="half" idx="10"/>
          </p:nvPr>
        </p:nvSpPr>
        <p:spPr>
          <a:xfrm>
            <a:off x="4572000" y="6381328"/>
            <a:ext cx="1357042" cy="365125"/>
          </a:xfrm>
        </p:spPr>
        <p:txBody>
          <a:bodyPr/>
          <a:lstStyle/>
          <a:p>
            <a:fld id="{6E0207DA-FAED-4084-8D81-2160BE755C9D}" type="datetime8">
              <a:rPr lang="sk-SK" smtClean="0"/>
              <a:t>6. 6. 2017 13:56</a:t>
            </a:fld>
            <a:endParaRPr lang="sk-SK" dirty="0"/>
          </a:p>
        </p:txBody>
      </p:sp>
      <p:pic>
        <p:nvPicPr>
          <p:cNvPr id="6" name="Picture 1" descr="http://erasmus-plus.ro/wp-content/uploads/2013/11/erasmus+logo_mic.jpg"/>
          <p:cNvPicPr>
            <a:picLocks/>
          </p:cNvPicPr>
          <p:nvPr/>
        </p:nvPicPr>
        <p:blipFill>
          <a:blip r:embed="rId2" cstate="print"/>
          <a:srcRect/>
          <a:stretch>
            <a:fillRect/>
          </a:stretch>
        </p:blipFill>
        <p:spPr bwMode="auto">
          <a:xfrm>
            <a:off x="7596336" y="6314354"/>
            <a:ext cx="1547664" cy="543646"/>
          </a:xfrm>
          <a:prstGeom prst="rect">
            <a:avLst/>
          </a:prstGeom>
          <a:noFill/>
          <a:ln w="9525">
            <a:noFill/>
            <a:miter lim="800000"/>
            <a:headEnd/>
            <a:tailEnd/>
          </a:ln>
        </p:spPr>
      </p:pic>
      <p:sp>
        <p:nvSpPr>
          <p:cNvPr id="5" name="Zástupný symbol päty 4"/>
          <p:cNvSpPr>
            <a:spLocks noGrp="1"/>
          </p:cNvSpPr>
          <p:nvPr>
            <p:ph type="ftr" sz="quarter" idx="11"/>
          </p:nvPr>
        </p:nvSpPr>
        <p:spPr>
          <a:xfrm>
            <a:off x="659165" y="6356350"/>
            <a:ext cx="3552795"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10646929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2536" y="188640"/>
            <a:ext cx="9577064" cy="1080120"/>
          </a:xfrm>
          <a:solidFill>
            <a:schemeClr val="bg2"/>
          </a:solidFill>
        </p:spPr>
        <p:txBody>
          <a:bodyPr>
            <a:normAutofit fontScale="90000"/>
          </a:bodyPr>
          <a:lstStyle/>
          <a:p>
            <a:pPr>
              <a:lnSpc>
                <a:spcPct val="100000"/>
              </a:lnSpc>
            </a:pPr>
            <a:r>
              <a:rPr lang="sk-SK" dirty="0" smtClean="0"/>
              <a:t/>
            </a:r>
            <a:br>
              <a:rPr lang="sk-SK" dirty="0" smtClean="0"/>
            </a:br>
            <a:r>
              <a:rPr lang="sk-SK" dirty="0"/>
              <a:t/>
            </a:r>
            <a:br>
              <a:rPr lang="sk-SK" dirty="0"/>
            </a:br>
            <a:r>
              <a:rPr lang="sk-SK" dirty="0" smtClean="0"/>
              <a:t/>
            </a:r>
            <a:br>
              <a:rPr lang="sk-SK" dirty="0" smtClean="0"/>
            </a:br>
            <a:r>
              <a:rPr lang="sk-SK" dirty="0"/>
              <a:t/>
            </a:r>
            <a:br>
              <a:rPr lang="sk-SK" dirty="0"/>
            </a:br>
            <a:r>
              <a:rPr lang="sk-SK" dirty="0" smtClean="0"/>
              <a:t/>
            </a:r>
            <a:br>
              <a:rPr lang="sk-SK" dirty="0" smtClean="0"/>
            </a:br>
            <a:r>
              <a:rPr lang="sk-SK" dirty="0" smtClean="0"/>
              <a:t/>
            </a:r>
            <a:br>
              <a:rPr lang="sk-SK" dirty="0" smtClean="0"/>
            </a:br>
            <a:r>
              <a:rPr lang="sk-SK" dirty="0"/>
              <a:t>	</a:t>
            </a:r>
            <a:r>
              <a:rPr lang="sk-SK" dirty="0" smtClean="0"/>
              <a:t>								</a:t>
            </a:r>
            <a:r>
              <a:rPr lang="sk-SK" dirty="0"/>
              <a:t> </a:t>
            </a:r>
            <a:r>
              <a:rPr lang="sk-SK" dirty="0" smtClean="0"/>
              <a:t>  </a:t>
            </a:r>
            <a:r>
              <a:rPr lang="en-US" sz="3600" dirty="0" smtClean="0"/>
              <a:t>New </a:t>
            </a:r>
            <a:r>
              <a:rPr lang="en-US" sz="3600" dirty="0"/>
              <a:t>innovative </a:t>
            </a:r>
            <a:r>
              <a:rPr lang="en-GB" sz="3600" dirty="0"/>
              <a:t>curricula</a:t>
            </a:r>
            <a:r>
              <a:rPr lang="sk-SK" sz="3600" dirty="0"/>
              <a:t/>
            </a:r>
            <a:br>
              <a:rPr lang="sk-SK" sz="3600" dirty="0"/>
            </a:br>
            <a:r>
              <a:rPr lang="sk-SK" sz="3600" dirty="0" err="1"/>
              <a:t>Good</a:t>
            </a:r>
            <a:r>
              <a:rPr lang="sk-SK" sz="3600" dirty="0"/>
              <a:t> </a:t>
            </a:r>
            <a:r>
              <a:rPr lang="sk-SK" sz="3600" dirty="0" err="1"/>
              <a:t>practices</a:t>
            </a:r>
            <a:r>
              <a:rPr lang="sk-SK" sz="3600" dirty="0"/>
              <a:t> in Slovakia</a:t>
            </a:r>
            <a:endParaRPr lang="sk-SK" sz="3800" dirty="0"/>
          </a:p>
        </p:txBody>
      </p:sp>
      <p:sp>
        <p:nvSpPr>
          <p:cNvPr id="3" name="Zástupný symbol obsahu 2"/>
          <p:cNvSpPr>
            <a:spLocks noGrp="1"/>
          </p:cNvSpPr>
          <p:nvPr>
            <p:ph idx="1"/>
          </p:nvPr>
        </p:nvSpPr>
        <p:spPr>
          <a:xfrm>
            <a:off x="0" y="1556792"/>
            <a:ext cx="9144000" cy="4469530"/>
          </a:xfrm>
        </p:spPr>
        <p:txBody>
          <a:bodyPr>
            <a:noAutofit/>
          </a:bodyPr>
          <a:lstStyle/>
          <a:p>
            <a:pPr marL="0" indent="0">
              <a:buNone/>
            </a:pPr>
            <a:r>
              <a:rPr lang="en-US" sz="2500" b="1" u="sng" dirty="0">
                <a:solidFill>
                  <a:schemeClr val="tx1"/>
                </a:solidFill>
                <a:latin typeface="+mn-lt"/>
              </a:rPr>
              <a:t>New study groups </a:t>
            </a:r>
            <a:r>
              <a:rPr lang="en-US" sz="2500" u="sng" dirty="0">
                <a:solidFill>
                  <a:schemeClr val="tx1"/>
                </a:solidFill>
                <a:latin typeface="+mn-lt"/>
              </a:rPr>
              <a:t>of the elderly </a:t>
            </a:r>
            <a:r>
              <a:rPr lang="sk-SK" sz="2500" u="sng" dirty="0" err="1" smtClean="0">
                <a:solidFill>
                  <a:schemeClr val="tx1"/>
                </a:solidFill>
                <a:latin typeface="+mn-lt"/>
              </a:rPr>
              <a:t>have</a:t>
            </a:r>
            <a:r>
              <a:rPr lang="sk-SK" sz="2500" u="sng" dirty="0" smtClean="0">
                <a:solidFill>
                  <a:schemeClr val="tx1"/>
                </a:solidFill>
                <a:latin typeface="+mn-lt"/>
              </a:rPr>
              <a:t> </a:t>
            </a:r>
            <a:r>
              <a:rPr lang="sk-SK" sz="2500" u="sng" dirty="0" err="1" smtClean="0">
                <a:solidFill>
                  <a:schemeClr val="tx1"/>
                </a:solidFill>
                <a:latin typeface="+mn-lt"/>
              </a:rPr>
              <a:t>been</a:t>
            </a:r>
            <a:r>
              <a:rPr lang="en-US" sz="2500" u="sng" dirty="0" smtClean="0">
                <a:solidFill>
                  <a:schemeClr val="tx1"/>
                </a:solidFill>
                <a:latin typeface="+mn-lt"/>
              </a:rPr>
              <a:t> </a:t>
            </a:r>
            <a:r>
              <a:rPr lang="en-US" sz="2500" u="sng" dirty="0">
                <a:solidFill>
                  <a:schemeClr val="tx1"/>
                </a:solidFill>
                <a:latin typeface="+mn-lt"/>
              </a:rPr>
              <a:t>established in other parts of the city communities, rural </a:t>
            </a:r>
            <a:r>
              <a:rPr lang="en-US" sz="2500" u="sng" dirty="0" smtClean="0">
                <a:solidFill>
                  <a:schemeClr val="tx1"/>
                </a:solidFill>
                <a:latin typeface="+mn-lt"/>
              </a:rPr>
              <a:t>areas</a:t>
            </a:r>
            <a:endParaRPr lang="sk-SK" sz="2500" u="sng" dirty="0">
              <a:solidFill>
                <a:schemeClr val="tx1"/>
              </a:solidFill>
              <a:latin typeface="+mn-lt"/>
            </a:endParaRPr>
          </a:p>
          <a:p>
            <a:pPr marL="0" indent="0">
              <a:buNone/>
            </a:pPr>
            <a:endParaRPr lang="sk-SK" sz="2500" b="1" dirty="0" smtClean="0">
              <a:solidFill>
                <a:schemeClr val="tx1"/>
              </a:solidFill>
              <a:latin typeface="+mn-lt"/>
            </a:endParaRPr>
          </a:p>
          <a:p>
            <a:pPr marL="0" indent="0">
              <a:buNone/>
            </a:pPr>
            <a:r>
              <a:rPr lang="en-GB" sz="2500" b="1" dirty="0" smtClean="0">
                <a:solidFill>
                  <a:schemeClr val="tx1"/>
                </a:solidFill>
                <a:latin typeface="+mn-lt"/>
              </a:rPr>
              <a:t>New places with the study offer for seniors:</a:t>
            </a:r>
          </a:p>
          <a:p>
            <a:pPr marL="0" indent="0">
              <a:buNone/>
            </a:pPr>
            <a:r>
              <a:rPr lang="en-GB" sz="2500" dirty="0" err="1" smtClean="0">
                <a:solidFill>
                  <a:schemeClr val="tx1"/>
                </a:solidFill>
                <a:latin typeface="+mn-lt"/>
              </a:rPr>
              <a:t>Námestovo</a:t>
            </a:r>
            <a:r>
              <a:rPr lang="en-GB" sz="2500" dirty="0" smtClean="0">
                <a:solidFill>
                  <a:schemeClr val="tx1"/>
                </a:solidFill>
                <a:latin typeface="+mn-lt"/>
              </a:rPr>
              <a:t> (north of Slovakia)</a:t>
            </a:r>
          </a:p>
          <a:p>
            <a:pPr marL="0" indent="0">
              <a:buNone/>
            </a:pPr>
            <a:r>
              <a:rPr lang="en-GB" sz="2500" dirty="0" smtClean="0">
                <a:solidFill>
                  <a:schemeClr val="tx1"/>
                </a:solidFill>
                <a:latin typeface="+mn-lt"/>
              </a:rPr>
              <a:t>Resid</a:t>
            </a:r>
            <a:r>
              <a:rPr lang="en-GB" sz="2500" dirty="0">
                <a:solidFill>
                  <a:schemeClr val="tx1"/>
                </a:solidFill>
                <a:latin typeface="+mn-lt"/>
              </a:rPr>
              <a:t>ential home in </a:t>
            </a:r>
            <a:r>
              <a:rPr lang="en-GB" sz="2500" dirty="0" err="1">
                <a:solidFill>
                  <a:schemeClr val="tx1"/>
                </a:solidFill>
                <a:latin typeface="+mn-lt"/>
              </a:rPr>
              <a:t>Lamač</a:t>
            </a:r>
            <a:r>
              <a:rPr lang="en-GB" sz="2500" dirty="0">
                <a:solidFill>
                  <a:schemeClr val="tx1"/>
                </a:solidFill>
                <a:latin typeface="+mn-lt"/>
              </a:rPr>
              <a:t>, Bratislava</a:t>
            </a:r>
          </a:p>
          <a:p>
            <a:r>
              <a:rPr lang="en-US" sz="2500" dirty="0" smtClean="0">
                <a:solidFill>
                  <a:schemeClr val="tx1"/>
                </a:solidFill>
                <a:latin typeface="+mn-lt"/>
              </a:rPr>
              <a:t>Project institution</a:t>
            </a:r>
            <a:r>
              <a:rPr lang="sk-SK" sz="2500" dirty="0" smtClean="0">
                <a:solidFill>
                  <a:schemeClr val="tx1"/>
                </a:solidFill>
                <a:latin typeface="+mn-lt"/>
              </a:rPr>
              <a:t> (</a:t>
            </a:r>
            <a:r>
              <a:rPr lang="sk-SK" sz="2500" dirty="0" err="1" smtClean="0">
                <a:solidFill>
                  <a:schemeClr val="tx1"/>
                </a:solidFill>
                <a:latin typeface="+mn-lt"/>
              </a:rPr>
              <a:t>Comenius</a:t>
            </a:r>
            <a:r>
              <a:rPr lang="sk-SK" sz="2500" dirty="0" smtClean="0">
                <a:solidFill>
                  <a:schemeClr val="tx1"/>
                </a:solidFill>
                <a:latin typeface="+mn-lt"/>
              </a:rPr>
              <a:t> </a:t>
            </a:r>
            <a:r>
              <a:rPr lang="sk-SK" sz="2500" dirty="0" err="1" smtClean="0">
                <a:solidFill>
                  <a:schemeClr val="tx1"/>
                </a:solidFill>
                <a:latin typeface="+mn-lt"/>
              </a:rPr>
              <a:t>University</a:t>
            </a:r>
            <a:r>
              <a:rPr lang="sk-SK" sz="2500" dirty="0" smtClean="0">
                <a:solidFill>
                  <a:schemeClr val="tx1"/>
                </a:solidFill>
                <a:latin typeface="+mn-lt"/>
              </a:rPr>
              <a:t>) </a:t>
            </a:r>
            <a:r>
              <a:rPr lang="en-US" sz="2500" dirty="0" smtClean="0">
                <a:solidFill>
                  <a:schemeClr val="tx1"/>
                </a:solidFill>
                <a:latin typeface="+mn-lt"/>
              </a:rPr>
              <a:t>support</a:t>
            </a:r>
            <a:r>
              <a:rPr lang="sk-SK" sz="2500" dirty="0" err="1" smtClean="0">
                <a:solidFill>
                  <a:schemeClr val="tx1"/>
                </a:solidFill>
                <a:latin typeface="+mn-lt"/>
              </a:rPr>
              <a:t>ed</a:t>
            </a:r>
            <a:r>
              <a:rPr lang="en-US" sz="2500" dirty="0" smtClean="0">
                <a:solidFill>
                  <a:schemeClr val="tx1"/>
                </a:solidFill>
                <a:latin typeface="+mn-lt"/>
              </a:rPr>
              <a:t> </a:t>
            </a:r>
            <a:r>
              <a:rPr lang="en-US" sz="2500" dirty="0">
                <a:solidFill>
                  <a:schemeClr val="tx1"/>
                </a:solidFill>
                <a:latin typeface="+mn-lt"/>
              </a:rPr>
              <a:t>these areas by spreading information about learning possibilities as well as by manager skills for opening new study   </a:t>
            </a:r>
            <a:r>
              <a:rPr lang="en-US" sz="2500" dirty="0" smtClean="0">
                <a:solidFill>
                  <a:schemeClr val="tx1"/>
                </a:solidFill>
                <a:latin typeface="+mn-lt"/>
              </a:rPr>
              <a:t>opportunities.</a:t>
            </a:r>
            <a:endParaRPr lang="sk-SK" sz="2500" dirty="0">
              <a:solidFill>
                <a:schemeClr val="tx1"/>
              </a:solidFill>
              <a:latin typeface="+mn-lt"/>
            </a:endParaRPr>
          </a:p>
        </p:txBody>
      </p:sp>
      <p:sp>
        <p:nvSpPr>
          <p:cNvPr id="4" name="Zástupný symbol dátumu 3"/>
          <p:cNvSpPr>
            <a:spLocks noGrp="1"/>
          </p:cNvSpPr>
          <p:nvPr>
            <p:ph type="dt" sz="half" idx="10"/>
          </p:nvPr>
        </p:nvSpPr>
        <p:spPr>
          <a:xfrm>
            <a:off x="4572000" y="6381328"/>
            <a:ext cx="1357042" cy="365125"/>
          </a:xfrm>
        </p:spPr>
        <p:txBody>
          <a:bodyPr/>
          <a:lstStyle/>
          <a:p>
            <a:fld id="{A19D4606-ACEA-430A-9C74-3C99B73AE66C}" type="datetime8">
              <a:rPr lang="sk-SK" smtClean="0"/>
              <a:t>6. 6. 2017 13:56</a:t>
            </a:fld>
            <a:endParaRPr lang="sk-SK" dirty="0"/>
          </a:p>
        </p:txBody>
      </p:sp>
      <p:pic>
        <p:nvPicPr>
          <p:cNvPr id="6" name="Picture 1" descr="http://erasmus-plus.ro/wp-content/uploads/2013/11/erasmus+logo_mic.jpg"/>
          <p:cNvPicPr>
            <a:picLocks/>
          </p:cNvPicPr>
          <p:nvPr/>
        </p:nvPicPr>
        <p:blipFill>
          <a:blip r:embed="rId2" cstate="print"/>
          <a:srcRect/>
          <a:stretch>
            <a:fillRect/>
          </a:stretch>
        </p:blipFill>
        <p:spPr bwMode="auto">
          <a:xfrm>
            <a:off x="7596336" y="6314354"/>
            <a:ext cx="1547664" cy="543646"/>
          </a:xfrm>
          <a:prstGeom prst="rect">
            <a:avLst/>
          </a:prstGeom>
          <a:noFill/>
          <a:ln w="9525">
            <a:noFill/>
            <a:miter lim="800000"/>
            <a:headEnd/>
            <a:tailEnd/>
          </a:ln>
        </p:spPr>
      </p:pic>
      <p:sp>
        <p:nvSpPr>
          <p:cNvPr id="5" name="Zástupný symbol päty 4"/>
          <p:cNvSpPr>
            <a:spLocks noGrp="1"/>
          </p:cNvSpPr>
          <p:nvPr>
            <p:ph type="ftr" sz="quarter" idx="11"/>
          </p:nvPr>
        </p:nvSpPr>
        <p:spPr>
          <a:xfrm>
            <a:off x="659165" y="6356350"/>
            <a:ext cx="3552795"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24807363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2536" y="188640"/>
            <a:ext cx="9577064" cy="1080120"/>
          </a:xfrm>
          <a:solidFill>
            <a:schemeClr val="bg2"/>
          </a:solidFill>
        </p:spPr>
        <p:txBody>
          <a:bodyPr>
            <a:normAutofit fontScale="90000"/>
          </a:bodyPr>
          <a:lstStyle/>
          <a:p>
            <a:pPr>
              <a:lnSpc>
                <a:spcPct val="100000"/>
              </a:lnSpc>
            </a:pPr>
            <a:r>
              <a:rPr lang="sk-SK" dirty="0" smtClean="0"/>
              <a:t/>
            </a:r>
            <a:br>
              <a:rPr lang="sk-SK" dirty="0" smtClean="0"/>
            </a:br>
            <a:r>
              <a:rPr lang="sk-SK" dirty="0"/>
              <a:t/>
            </a:r>
            <a:br>
              <a:rPr lang="sk-SK" dirty="0"/>
            </a:br>
            <a:r>
              <a:rPr lang="sk-SK" dirty="0" smtClean="0"/>
              <a:t/>
            </a:r>
            <a:br>
              <a:rPr lang="sk-SK" dirty="0" smtClean="0"/>
            </a:br>
            <a:r>
              <a:rPr lang="sk-SK" dirty="0"/>
              <a:t/>
            </a:r>
            <a:br>
              <a:rPr lang="sk-SK" dirty="0"/>
            </a:br>
            <a:r>
              <a:rPr lang="sk-SK" dirty="0" smtClean="0"/>
              <a:t/>
            </a:r>
            <a:br>
              <a:rPr lang="sk-SK" dirty="0" smtClean="0"/>
            </a:br>
            <a:r>
              <a:rPr lang="sk-SK" dirty="0" smtClean="0"/>
              <a:t/>
            </a:r>
            <a:br>
              <a:rPr lang="sk-SK" dirty="0" smtClean="0"/>
            </a:br>
            <a:r>
              <a:rPr lang="sk-SK" dirty="0"/>
              <a:t>	</a:t>
            </a:r>
            <a:r>
              <a:rPr lang="sk-SK" dirty="0" smtClean="0"/>
              <a:t>								</a:t>
            </a:r>
            <a:r>
              <a:rPr lang="sk-SK" dirty="0"/>
              <a:t> </a:t>
            </a:r>
            <a:r>
              <a:rPr lang="sk-SK" dirty="0" smtClean="0"/>
              <a:t>     </a:t>
            </a:r>
            <a:r>
              <a:rPr lang="en-US" sz="3600" dirty="0"/>
              <a:t>New innovative </a:t>
            </a:r>
            <a:r>
              <a:rPr lang="en-GB" sz="3600" dirty="0"/>
              <a:t>curricula</a:t>
            </a:r>
            <a:r>
              <a:rPr lang="sk-SK" sz="3600" dirty="0"/>
              <a:t/>
            </a:r>
            <a:br>
              <a:rPr lang="sk-SK" sz="3600" dirty="0"/>
            </a:br>
            <a:r>
              <a:rPr lang="en-GB" sz="3600" dirty="0" smtClean="0"/>
              <a:t>Good practices </a:t>
            </a:r>
            <a:r>
              <a:rPr lang="sk-SK" sz="3600" dirty="0" smtClean="0"/>
              <a:t>in </a:t>
            </a:r>
            <a:r>
              <a:rPr lang="sk-SK" sz="3600" dirty="0"/>
              <a:t>Slovakia</a:t>
            </a:r>
            <a:endParaRPr lang="sk-SK" sz="3800" dirty="0"/>
          </a:p>
        </p:txBody>
      </p:sp>
      <p:sp>
        <p:nvSpPr>
          <p:cNvPr id="3" name="Zástupný symbol obsahu 2"/>
          <p:cNvSpPr>
            <a:spLocks noGrp="1"/>
          </p:cNvSpPr>
          <p:nvPr>
            <p:ph idx="1"/>
          </p:nvPr>
        </p:nvSpPr>
        <p:spPr>
          <a:xfrm>
            <a:off x="0" y="1484784"/>
            <a:ext cx="9144000" cy="4829570"/>
          </a:xfrm>
        </p:spPr>
        <p:txBody>
          <a:bodyPr>
            <a:normAutofit/>
          </a:bodyPr>
          <a:lstStyle/>
          <a:p>
            <a:pPr marL="0" indent="0">
              <a:buNone/>
            </a:pPr>
            <a:r>
              <a:rPr lang="en-GB" sz="2600" b="1" dirty="0" smtClean="0">
                <a:solidFill>
                  <a:schemeClr val="tx1"/>
                </a:solidFill>
                <a:latin typeface="+mn-lt"/>
              </a:rPr>
              <a:t>RURAL AREAS – Town NÁMESTOVO</a:t>
            </a:r>
          </a:p>
          <a:p>
            <a:pPr marL="0" indent="0">
              <a:buNone/>
            </a:pPr>
            <a:r>
              <a:rPr lang="en-GB" sz="2600" b="1" dirty="0" smtClean="0">
                <a:solidFill>
                  <a:schemeClr val="tx1"/>
                </a:solidFill>
                <a:latin typeface="+mn-lt"/>
              </a:rPr>
              <a:t>New educational methods:</a:t>
            </a:r>
          </a:p>
          <a:p>
            <a:pPr marL="0" indent="0">
              <a:buNone/>
            </a:pPr>
            <a:r>
              <a:rPr lang="en-GB" sz="2600" dirty="0" smtClean="0">
                <a:solidFill>
                  <a:schemeClr val="tx1"/>
                </a:solidFill>
                <a:latin typeface="+mn-lt"/>
              </a:rPr>
              <a:t>Classical methods are complemented / renewed / refreshed  by new methods:</a:t>
            </a:r>
          </a:p>
          <a:p>
            <a:pPr marL="0" indent="0">
              <a:buNone/>
            </a:pPr>
            <a:r>
              <a:rPr lang="en-GB" sz="2600" dirty="0" smtClean="0">
                <a:solidFill>
                  <a:schemeClr val="tx1"/>
                </a:solidFill>
                <a:latin typeface="+mn-lt"/>
              </a:rPr>
              <a:t>    - Round tables, panel discussions, memory training, </a:t>
            </a:r>
            <a:r>
              <a:rPr lang="sk-SK" sz="2600" dirty="0" smtClean="0">
                <a:solidFill>
                  <a:schemeClr val="tx1"/>
                </a:solidFill>
                <a:latin typeface="+mn-lt"/>
              </a:rPr>
              <a:t>	</a:t>
            </a:r>
            <a:r>
              <a:rPr lang="en-GB" sz="2600" dirty="0" smtClean="0">
                <a:solidFill>
                  <a:schemeClr val="tx1"/>
                </a:solidFill>
                <a:latin typeface="+mn-lt"/>
              </a:rPr>
              <a:t>excursions, summer courses;</a:t>
            </a:r>
          </a:p>
          <a:p>
            <a:pPr marL="0" indent="0">
              <a:buNone/>
            </a:pPr>
            <a:r>
              <a:rPr lang="sk-SK" sz="2800" dirty="0" smtClean="0">
                <a:solidFill>
                  <a:schemeClr val="tx1"/>
                </a:solidFill>
              </a:rPr>
              <a:t>   </a:t>
            </a:r>
            <a:endParaRPr lang="sk-SK" sz="2800" dirty="0">
              <a:solidFill>
                <a:schemeClr val="tx1"/>
              </a:solidFill>
            </a:endParaRPr>
          </a:p>
        </p:txBody>
      </p:sp>
      <p:sp>
        <p:nvSpPr>
          <p:cNvPr id="4" name="Zástupný symbol dátumu 3"/>
          <p:cNvSpPr>
            <a:spLocks noGrp="1"/>
          </p:cNvSpPr>
          <p:nvPr>
            <p:ph type="dt" sz="half" idx="10"/>
          </p:nvPr>
        </p:nvSpPr>
        <p:spPr>
          <a:xfrm>
            <a:off x="4644008" y="6417084"/>
            <a:ext cx="1357042" cy="365125"/>
          </a:xfrm>
        </p:spPr>
        <p:txBody>
          <a:bodyPr/>
          <a:lstStyle/>
          <a:p>
            <a:fld id="{C60D79A0-6538-4BCB-A716-FADAE944C535}" type="datetime8">
              <a:rPr lang="sk-SK" smtClean="0"/>
              <a:t>6. 6. 2017 13:56</a:t>
            </a:fld>
            <a:endParaRPr lang="sk-SK" dirty="0"/>
          </a:p>
        </p:txBody>
      </p:sp>
      <p:pic>
        <p:nvPicPr>
          <p:cNvPr id="1026" name="Picture 2"/>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8000"/>
                    </a14:imgEffect>
                  </a14:imgLayer>
                </a14:imgProps>
              </a:ext>
              <a:ext uri="{28A0092B-C50C-407E-A947-70E740481C1C}">
                <a14:useLocalDpi xmlns:a14="http://schemas.microsoft.com/office/drawing/2010/main" val="0"/>
              </a:ext>
            </a:extLst>
          </a:blip>
          <a:srcRect r="12393"/>
          <a:stretch/>
        </p:blipFill>
        <p:spPr bwMode="auto">
          <a:xfrm>
            <a:off x="5105903" y="4294696"/>
            <a:ext cx="3210513" cy="19877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 descr="http://erasmus-plus.ro/wp-content/uploads/2013/11/erasmus+logo_mic.jpg"/>
          <p:cNvPicPr>
            <a:picLocks/>
          </p:cNvPicPr>
          <p:nvPr/>
        </p:nvPicPr>
        <p:blipFill>
          <a:blip r:embed="rId4" cstate="print"/>
          <a:srcRect/>
          <a:stretch>
            <a:fillRect/>
          </a:stretch>
        </p:blipFill>
        <p:spPr bwMode="auto">
          <a:xfrm>
            <a:off x="7542584" y="6339574"/>
            <a:ext cx="1547664" cy="443726"/>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3000"/>
                    </a14:imgEffect>
                  </a14:imgLayer>
                </a14:imgProps>
              </a:ext>
              <a:ext uri="{28A0092B-C50C-407E-A947-70E740481C1C}">
                <a14:useLocalDpi xmlns:a14="http://schemas.microsoft.com/office/drawing/2010/main" val="0"/>
              </a:ext>
            </a:extLst>
          </a:blip>
          <a:srcRect/>
          <a:stretch>
            <a:fillRect/>
          </a:stretch>
        </p:blipFill>
        <p:spPr bwMode="auto">
          <a:xfrm>
            <a:off x="719956" y="4294696"/>
            <a:ext cx="3277640" cy="19877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ástupný symbol päty 4"/>
          <p:cNvSpPr>
            <a:spLocks noGrp="1"/>
          </p:cNvSpPr>
          <p:nvPr>
            <p:ph type="ftr" sz="quarter" idx="11"/>
          </p:nvPr>
        </p:nvSpPr>
        <p:spPr>
          <a:xfrm>
            <a:off x="659165" y="6356350"/>
            <a:ext cx="3338431" cy="365125"/>
          </a:xfrm>
        </p:spPr>
        <p:txBody>
          <a:bodyPr/>
          <a:lstStyle/>
          <a:p>
            <a:r>
              <a:rPr lang="en-US" smtClean="0"/>
              <a:t>Conference and meeting in Chemnitz</a:t>
            </a:r>
            <a:endParaRPr lang="sk-SK"/>
          </a:p>
        </p:txBody>
      </p:sp>
    </p:spTree>
    <p:extLst>
      <p:ext uri="{BB962C8B-B14F-4D97-AF65-F5344CB8AC3E}">
        <p14:creationId xmlns:p14="http://schemas.microsoft.com/office/powerpoint/2010/main" val="36744090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80528" y="116632"/>
            <a:ext cx="9505056" cy="1152128"/>
          </a:xfrm>
          <a:solidFill>
            <a:schemeClr val="bg2"/>
          </a:solidFill>
        </p:spPr>
        <p:txBody>
          <a:bodyPr>
            <a:normAutofit fontScale="90000"/>
          </a:bodyPr>
          <a:lstStyle/>
          <a:p>
            <a:pPr>
              <a:lnSpc>
                <a:spcPct val="100000"/>
              </a:lnSpc>
            </a:pPr>
            <a:r>
              <a:rPr lang="sk-SK" dirty="0" smtClean="0"/>
              <a:t/>
            </a:r>
            <a:br>
              <a:rPr lang="sk-SK" dirty="0" smtClean="0"/>
            </a:br>
            <a:r>
              <a:rPr lang="sk-SK" dirty="0"/>
              <a:t/>
            </a:r>
            <a:br>
              <a:rPr lang="sk-SK" dirty="0"/>
            </a:br>
            <a:r>
              <a:rPr lang="sk-SK" dirty="0" smtClean="0"/>
              <a:t/>
            </a:r>
            <a:br>
              <a:rPr lang="sk-SK" dirty="0" smtClean="0"/>
            </a:br>
            <a:r>
              <a:rPr lang="sk-SK" dirty="0"/>
              <a:t/>
            </a:r>
            <a:br>
              <a:rPr lang="sk-SK" dirty="0"/>
            </a:br>
            <a:r>
              <a:rPr lang="sk-SK" dirty="0" smtClean="0"/>
              <a:t/>
            </a:r>
            <a:br>
              <a:rPr lang="sk-SK" dirty="0" smtClean="0"/>
            </a:br>
            <a:r>
              <a:rPr lang="sk-SK" dirty="0" smtClean="0"/>
              <a:t/>
            </a:r>
            <a:br>
              <a:rPr lang="sk-SK" dirty="0" smtClean="0"/>
            </a:br>
            <a:r>
              <a:rPr lang="sk-SK" dirty="0"/>
              <a:t>	</a:t>
            </a:r>
            <a:r>
              <a:rPr lang="sk-SK" dirty="0" smtClean="0"/>
              <a:t>								</a:t>
            </a:r>
            <a:r>
              <a:rPr lang="sk-SK" dirty="0"/>
              <a:t> </a:t>
            </a:r>
            <a:r>
              <a:rPr lang="sk-SK" dirty="0" smtClean="0"/>
              <a:t>     </a:t>
            </a:r>
            <a:r>
              <a:rPr lang="en-US" sz="3600" dirty="0"/>
              <a:t>New innovative </a:t>
            </a:r>
            <a:r>
              <a:rPr lang="en-GB" sz="3600" dirty="0"/>
              <a:t>curricula</a:t>
            </a:r>
            <a:r>
              <a:rPr lang="sk-SK" sz="3600" dirty="0"/>
              <a:t/>
            </a:r>
            <a:br>
              <a:rPr lang="sk-SK" sz="3600" dirty="0"/>
            </a:br>
            <a:r>
              <a:rPr lang="en-GB" sz="3600" dirty="0" smtClean="0"/>
              <a:t>Good practices </a:t>
            </a:r>
            <a:r>
              <a:rPr lang="sk-SK" sz="3600" dirty="0" smtClean="0"/>
              <a:t>in </a:t>
            </a:r>
            <a:r>
              <a:rPr lang="sk-SK" sz="3600" dirty="0"/>
              <a:t>Slovakia</a:t>
            </a:r>
            <a:endParaRPr lang="sk-SK" sz="3800" dirty="0"/>
          </a:p>
        </p:txBody>
      </p:sp>
      <p:sp>
        <p:nvSpPr>
          <p:cNvPr id="3" name="Zástupný symbol obsahu 2"/>
          <p:cNvSpPr>
            <a:spLocks noGrp="1"/>
          </p:cNvSpPr>
          <p:nvPr>
            <p:ph idx="1"/>
          </p:nvPr>
        </p:nvSpPr>
        <p:spPr>
          <a:xfrm>
            <a:off x="0" y="1467957"/>
            <a:ext cx="9144000" cy="4829570"/>
          </a:xfrm>
        </p:spPr>
        <p:txBody>
          <a:bodyPr>
            <a:normAutofit/>
          </a:bodyPr>
          <a:lstStyle/>
          <a:p>
            <a:pPr marL="0" indent="0">
              <a:buNone/>
            </a:pPr>
            <a:r>
              <a:rPr lang="sk-SK" sz="2600" b="1" dirty="0" smtClean="0">
                <a:solidFill>
                  <a:schemeClr val="tx1"/>
                </a:solidFill>
                <a:latin typeface="+mn-lt"/>
              </a:rPr>
              <a:t>RESIDENTIAL </a:t>
            </a:r>
            <a:r>
              <a:rPr lang="sk-SK" sz="2600" b="1" dirty="0" smtClean="0">
                <a:solidFill>
                  <a:schemeClr val="tx1"/>
                </a:solidFill>
                <a:latin typeface="+mn-lt"/>
              </a:rPr>
              <a:t>CARE HOME </a:t>
            </a:r>
            <a:r>
              <a:rPr lang="sk-SK" sz="2600" b="1" dirty="0" smtClean="0">
                <a:solidFill>
                  <a:schemeClr val="tx1"/>
                </a:solidFill>
                <a:latin typeface="+mn-lt"/>
              </a:rPr>
              <a:t>Lamač in 2016</a:t>
            </a:r>
            <a:r>
              <a:rPr lang="en-GB" sz="2600" dirty="0" smtClean="0">
                <a:solidFill>
                  <a:schemeClr val="tx1"/>
                </a:solidFill>
                <a:latin typeface="+mn-lt"/>
              </a:rPr>
              <a:t>:</a:t>
            </a:r>
          </a:p>
          <a:p>
            <a:pPr marL="0" indent="0">
              <a:buNone/>
            </a:pPr>
            <a:r>
              <a:rPr lang="en-GB" sz="2600" dirty="0" smtClean="0">
                <a:solidFill>
                  <a:schemeClr val="tx1"/>
                </a:solidFill>
                <a:latin typeface="+mn-lt"/>
              </a:rPr>
              <a:t>- </a:t>
            </a:r>
            <a:r>
              <a:rPr lang="sk-SK" sz="2600" dirty="0" smtClean="0">
                <a:solidFill>
                  <a:schemeClr val="tx1"/>
                </a:solidFill>
                <a:latin typeface="+mn-lt"/>
              </a:rPr>
              <a:t>  </a:t>
            </a:r>
            <a:r>
              <a:rPr lang="en-GB" sz="2600" dirty="0" smtClean="0">
                <a:solidFill>
                  <a:schemeClr val="tx1"/>
                </a:solidFill>
                <a:latin typeface="+mn-lt"/>
              </a:rPr>
              <a:t>Lectures given by the U3A students</a:t>
            </a:r>
          </a:p>
          <a:p>
            <a:pPr>
              <a:buFontTx/>
              <a:buChar char="-"/>
            </a:pPr>
            <a:r>
              <a:rPr lang="en-GB" sz="2600" dirty="0" smtClean="0">
                <a:solidFill>
                  <a:schemeClr val="tx1"/>
                </a:solidFill>
                <a:latin typeface="+mn-lt"/>
              </a:rPr>
              <a:t>Themes: what do </a:t>
            </a:r>
            <a:r>
              <a:rPr lang="en-GB" sz="2600" dirty="0" smtClean="0">
                <a:solidFill>
                  <a:schemeClr val="tx1"/>
                </a:solidFill>
                <a:latin typeface="+mn-lt"/>
              </a:rPr>
              <a:t>I have in my purse?</a:t>
            </a:r>
          </a:p>
          <a:p>
            <a:pPr marL="0" indent="0">
              <a:buNone/>
            </a:pPr>
            <a:r>
              <a:rPr lang="en-GB" sz="2600" dirty="0" smtClean="0">
                <a:solidFill>
                  <a:schemeClr val="tx1"/>
                </a:solidFill>
                <a:latin typeface="+mn-lt"/>
              </a:rPr>
              <a:t>    </a:t>
            </a:r>
            <a:r>
              <a:rPr lang="sk-SK" sz="2600" dirty="0" smtClean="0">
                <a:solidFill>
                  <a:schemeClr val="tx1"/>
                </a:solidFill>
                <a:latin typeface="+mn-lt"/>
              </a:rPr>
              <a:t>	</a:t>
            </a:r>
            <a:r>
              <a:rPr lang="en-GB" sz="2600" dirty="0" smtClean="0">
                <a:solidFill>
                  <a:schemeClr val="tx1"/>
                </a:solidFill>
                <a:latin typeface="+mn-lt"/>
              </a:rPr>
              <a:t>history of the firemen in Bratislava, </a:t>
            </a:r>
            <a:r>
              <a:rPr lang="en-GB" sz="2600" dirty="0">
                <a:solidFill>
                  <a:schemeClr val="tx1"/>
                </a:solidFill>
                <a:latin typeface="+mn-lt"/>
              </a:rPr>
              <a:t>history </a:t>
            </a:r>
            <a:r>
              <a:rPr lang="sk-SK" sz="2600" dirty="0">
                <a:solidFill>
                  <a:schemeClr val="tx1"/>
                </a:solidFill>
                <a:latin typeface="+mn-lt"/>
              </a:rPr>
              <a:t>and </a:t>
            </a:r>
            <a:r>
              <a:rPr lang="sk-SK" sz="2600" dirty="0" smtClean="0">
                <a:solidFill>
                  <a:schemeClr val="tx1"/>
                </a:solidFill>
                <a:latin typeface="+mn-lt"/>
              </a:rPr>
              <a:t>	variety </a:t>
            </a:r>
            <a:r>
              <a:rPr lang="en-GB" sz="2600" dirty="0" smtClean="0">
                <a:solidFill>
                  <a:schemeClr val="tx1"/>
                </a:solidFill>
                <a:latin typeface="+mn-lt"/>
              </a:rPr>
              <a:t>of </a:t>
            </a:r>
            <a:r>
              <a:rPr lang="en-GB" sz="2600" dirty="0">
                <a:solidFill>
                  <a:schemeClr val="tx1"/>
                </a:solidFill>
                <a:latin typeface="+mn-lt"/>
              </a:rPr>
              <a:t>the proverbs, </a:t>
            </a:r>
            <a:r>
              <a:rPr lang="en-GB" sz="2600" dirty="0" smtClean="0">
                <a:solidFill>
                  <a:schemeClr val="tx1"/>
                </a:solidFill>
                <a:latin typeface="+mn-lt"/>
              </a:rPr>
              <a:t>problems of the spine and </a:t>
            </a:r>
            <a:r>
              <a:rPr lang="sk-SK" sz="2600" dirty="0" smtClean="0">
                <a:solidFill>
                  <a:schemeClr val="tx1"/>
                </a:solidFill>
                <a:latin typeface="+mn-lt"/>
              </a:rPr>
              <a:t>	</a:t>
            </a:r>
            <a:r>
              <a:rPr lang="en-GB" sz="2600" dirty="0" smtClean="0">
                <a:solidFill>
                  <a:schemeClr val="tx1"/>
                </a:solidFill>
                <a:latin typeface="+mn-lt"/>
              </a:rPr>
              <a:t>osteoporosis,</a:t>
            </a:r>
            <a:r>
              <a:rPr lang="sk-SK" sz="2600" dirty="0" smtClean="0">
                <a:solidFill>
                  <a:schemeClr val="tx1"/>
                </a:solidFill>
                <a:latin typeface="+mn-lt"/>
              </a:rPr>
              <a:t> </a:t>
            </a:r>
            <a:r>
              <a:rPr lang="en-GB" sz="2600" dirty="0" smtClean="0">
                <a:solidFill>
                  <a:schemeClr val="tx1"/>
                </a:solidFill>
                <a:latin typeface="+mn-lt"/>
              </a:rPr>
              <a:t>information technologies;</a:t>
            </a:r>
          </a:p>
          <a:p>
            <a:pPr marL="0" indent="0">
              <a:buNone/>
            </a:pPr>
            <a:endParaRPr lang="en-GB" sz="2600" dirty="0" smtClean="0">
              <a:solidFill>
                <a:schemeClr val="tx1"/>
              </a:solidFill>
            </a:endParaRPr>
          </a:p>
          <a:p>
            <a:pPr marL="0" indent="0">
              <a:buNone/>
            </a:pPr>
            <a:r>
              <a:rPr lang="en-GB" sz="2800" dirty="0" smtClean="0">
                <a:solidFill>
                  <a:schemeClr val="tx1"/>
                </a:solidFill>
              </a:rPr>
              <a:t>   </a:t>
            </a:r>
            <a:endParaRPr lang="en-GB" sz="2800" dirty="0">
              <a:solidFill>
                <a:schemeClr val="tx1"/>
              </a:solidFill>
            </a:endParaRPr>
          </a:p>
        </p:txBody>
      </p:sp>
      <p:sp>
        <p:nvSpPr>
          <p:cNvPr id="4" name="Zástupný symbol dátumu 3"/>
          <p:cNvSpPr>
            <a:spLocks noGrp="1"/>
          </p:cNvSpPr>
          <p:nvPr>
            <p:ph type="dt" sz="half" idx="10"/>
          </p:nvPr>
        </p:nvSpPr>
        <p:spPr>
          <a:xfrm>
            <a:off x="1763688" y="6403614"/>
            <a:ext cx="1224136" cy="365125"/>
          </a:xfrm>
        </p:spPr>
        <p:txBody>
          <a:bodyPr/>
          <a:lstStyle/>
          <a:p>
            <a:fld id="{B76B86EA-F377-41D7-9040-4ADA39097623}" type="datetime8">
              <a:rPr lang="sk-SK" smtClean="0"/>
              <a:t>6. 6. 2017 13:56</a:t>
            </a:fld>
            <a:endParaRPr lang="sk-SK" dirty="0"/>
          </a:p>
        </p:txBody>
      </p:sp>
      <p:pic>
        <p:nvPicPr>
          <p:cNvPr id="8" name="Picture 1" descr="http://erasmus-plus.ro/wp-content/uploads/2013/11/erasmus+logo_mic.jpg"/>
          <p:cNvPicPr>
            <a:picLocks/>
          </p:cNvPicPr>
          <p:nvPr/>
        </p:nvPicPr>
        <p:blipFill>
          <a:blip r:embed="rId2" cstate="print"/>
          <a:srcRect/>
          <a:stretch>
            <a:fillRect/>
          </a:stretch>
        </p:blipFill>
        <p:spPr bwMode="auto">
          <a:xfrm>
            <a:off x="3707904" y="6314354"/>
            <a:ext cx="1763688" cy="543646"/>
          </a:xfrm>
          <a:prstGeom prst="rect">
            <a:avLst/>
          </a:prstGeom>
          <a:noFill/>
          <a:ln w="9525">
            <a:noFill/>
            <a:miter lim="800000"/>
            <a:headEnd/>
            <a:tailEnd/>
          </a:ln>
        </p:spPr>
      </p:pic>
      <p:pic>
        <p:nvPicPr>
          <p:cNvPr id="9" name="Obrázok 8" descr="C:\Users\lektor\Desktop\Erasmus +\Komunity aktivityLamač_Námestovofoto\Lamač foto\IMG_1461.JPG"/>
          <p:cNvPicPr/>
          <p:nvPr/>
        </p:nvPicPr>
        <p:blipFill>
          <a:blip r:embed="rId3" cstate="print">
            <a:extLst>
              <a:ext uri="{BEBA8EAE-BF5A-486C-A8C5-ECC9F3942E4B}">
                <a14:imgProps xmlns:a14="http://schemas.microsoft.com/office/drawing/2010/main">
                  <a14:imgLayer r:embed="rId4">
                    <a14:imgEffect>
                      <a14:brightnessContrast bright="6000"/>
                    </a14:imgEffect>
                  </a14:imgLayer>
                </a14:imgProps>
              </a:ext>
              <a:ext uri="{28A0092B-C50C-407E-A947-70E740481C1C}">
                <a14:useLocalDpi xmlns:a14="http://schemas.microsoft.com/office/drawing/2010/main" val="0"/>
              </a:ext>
            </a:extLst>
          </a:blip>
          <a:srcRect/>
          <a:stretch>
            <a:fillRect/>
          </a:stretch>
        </p:blipFill>
        <p:spPr bwMode="auto">
          <a:xfrm>
            <a:off x="557567" y="4559252"/>
            <a:ext cx="3024336" cy="2174443"/>
          </a:xfrm>
          <a:prstGeom prst="rect">
            <a:avLst/>
          </a:prstGeom>
          <a:noFill/>
          <a:ln>
            <a:solidFill>
              <a:schemeClr val="tx1"/>
            </a:solidFill>
          </a:ln>
        </p:spPr>
      </p:pic>
      <p:pic>
        <p:nvPicPr>
          <p:cNvPr id="12" name="Obrázok 11" descr="C:\Users\lektor\Desktop\Erasmus +\Komunity aktivityLamač_Námestovofoto\Lamač foto\DSC_0482.JPG"/>
          <p:cNvPicPr/>
          <p:nvPr/>
        </p:nvPicPr>
        <p:blipFill>
          <a:blip r:embed="rId5" cstate="print">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5580112" y="4566925"/>
            <a:ext cx="3143263" cy="2174443"/>
          </a:xfrm>
          <a:prstGeom prst="rect">
            <a:avLst/>
          </a:prstGeom>
          <a:noFill/>
          <a:ln>
            <a:solidFill>
              <a:schemeClr val="tx1"/>
            </a:solidFill>
          </a:ln>
        </p:spPr>
      </p:pic>
      <p:sp>
        <p:nvSpPr>
          <p:cNvPr id="5" name="Zástupný symbol päty 4"/>
          <p:cNvSpPr>
            <a:spLocks noGrp="1"/>
          </p:cNvSpPr>
          <p:nvPr>
            <p:ph type="ftr" sz="quarter" idx="11"/>
          </p:nvPr>
        </p:nvSpPr>
        <p:spPr/>
        <p:txBody>
          <a:bodyPr/>
          <a:lstStyle/>
          <a:p>
            <a:endParaRPr lang="sk-SK" dirty="0"/>
          </a:p>
        </p:txBody>
      </p:sp>
    </p:spTree>
    <p:extLst>
      <p:ext uri="{BB962C8B-B14F-4D97-AF65-F5344CB8AC3E}">
        <p14:creationId xmlns:p14="http://schemas.microsoft.com/office/powerpoint/2010/main" val="3526417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257" y="116632"/>
            <a:ext cx="9144000" cy="1296144"/>
          </a:xfrm>
          <a:solidFill>
            <a:schemeClr val="bg2"/>
          </a:solidFill>
        </p:spPr>
        <p:txBody>
          <a:bodyPr>
            <a:noAutofit/>
          </a:bodyPr>
          <a:lstStyle/>
          <a:p>
            <a:r>
              <a:rPr lang="sk-SK" sz="3600" dirty="0" smtClean="0"/>
              <a:t>P</a:t>
            </a:r>
            <a:r>
              <a:rPr lang="en-GB" sz="3600" dirty="0" err="1" smtClean="0"/>
              <a:t>roject</a:t>
            </a:r>
            <a:r>
              <a:rPr lang="en-GB" sz="3600" dirty="0" smtClean="0"/>
              <a:t> </a:t>
            </a:r>
            <a:r>
              <a:rPr lang="en-GB" sz="3600" dirty="0"/>
              <a:t>Erasmus + </a:t>
            </a:r>
            <a:r>
              <a:rPr lang="sk-SK" sz="3600" dirty="0" smtClean="0"/>
              <a:t/>
            </a:r>
            <a:br>
              <a:rPr lang="sk-SK" sz="3600" dirty="0" smtClean="0"/>
            </a:br>
            <a:r>
              <a:rPr lang="en-GB" sz="3600" dirty="0" smtClean="0"/>
              <a:t>Educational </a:t>
            </a:r>
            <a:r>
              <a:rPr lang="en-GB" sz="3600" dirty="0"/>
              <a:t>senior </a:t>
            </a:r>
            <a:r>
              <a:rPr lang="en-GB" sz="3600" dirty="0" smtClean="0"/>
              <a:t>Network</a:t>
            </a:r>
            <a:r>
              <a:rPr lang="sk-SK" sz="3600" dirty="0" smtClean="0"/>
              <a:t> (</a:t>
            </a:r>
            <a:r>
              <a:rPr lang="sk-SK" sz="3600" dirty="0" err="1" smtClean="0"/>
              <a:t>EduSenNet</a:t>
            </a:r>
            <a:r>
              <a:rPr lang="sk-SK" sz="3600" dirty="0" smtClean="0"/>
              <a:t>)</a:t>
            </a:r>
            <a:endParaRPr lang="sk-SK" sz="3600" dirty="0"/>
          </a:p>
        </p:txBody>
      </p:sp>
      <p:sp>
        <p:nvSpPr>
          <p:cNvPr id="5" name="Zástupný symbol dátumu 4"/>
          <p:cNvSpPr>
            <a:spLocks noGrp="1"/>
          </p:cNvSpPr>
          <p:nvPr>
            <p:ph type="dt" sz="half" idx="10"/>
          </p:nvPr>
        </p:nvSpPr>
        <p:spPr>
          <a:xfrm>
            <a:off x="4788024" y="6472867"/>
            <a:ext cx="1944216" cy="365125"/>
          </a:xfrm>
        </p:spPr>
        <p:txBody>
          <a:bodyPr/>
          <a:lstStyle/>
          <a:p>
            <a:fld id="{2C136CA3-40E3-476A-BE7D-2E1D558F5A60}" type="datetime8">
              <a:rPr lang="sk-SK" smtClean="0"/>
              <a:t>6. 6. 2017 13:56</a:t>
            </a:fld>
            <a:endParaRPr lang="sk-SK" dirty="0"/>
          </a:p>
        </p:txBody>
      </p:sp>
      <p:sp>
        <p:nvSpPr>
          <p:cNvPr id="7" name="Obdĺžnik 6"/>
          <p:cNvSpPr/>
          <p:nvPr/>
        </p:nvSpPr>
        <p:spPr>
          <a:xfrm>
            <a:off x="20572" y="1484784"/>
            <a:ext cx="9130502" cy="5170646"/>
          </a:xfrm>
          <a:prstGeom prst="rect">
            <a:avLst/>
          </a:prstGeom>
        </p:spPr>
        <p:txBody>
          <a:bodyPr wrap="square">
            <a:spAutoFit/>
          </a:bodyPr>
          <a:lstStyle/>
          <a:p>
            <a:pPr lvl="0"/>
            <a:r>
              <a:rPr lang="sk-SK" sz="3000" dirty="0" smtClean="0"/>
              <a:t>S</a:t>
            </a:r>
            <a:r>
              <a:rPr lang="en-GB" sz="3000" dirty="0" err="1" smtClean="0"/>
              <a:t>eeks</a:t>
            </a:r>
            <a:r>
              <a:rPr lang="en-GB" sz="3000" dirty="0" smtClean="0"/>
              <a:t> </a:t>
            </a:r>
            <a:r>
              <a:rPr lang="en-GB" sz="3000" dirty="0"/>
              <a:t>to identify both the specific needs of </a:t>
            </a:r>
            <a:r>
              <a:rPr lang="sk-SK" sz="3000" dirty="0" err="1" smtClean="0"/>
              <a:t>the</a:t>
            </a:r>
            <a:r>
              <a:rPr lang="sk-SK" sz="3000" dirty="0" smtClean="0"/>
              <a:t> 		</a:t>
            </a:r>
            <a:r>
              <a:rPr lang="sk-SK" sz="3000" dirty="0" err="1" smtClean="0"/>
              <a:t>adults</a:t>
            </a:r>
            <a:r>
              <a:rPr lang="en-GB" sz="3000" dirty="0" smtClean="0"/>
              <a:t> </a:t>
            </a:r>
            <a:r>
              <a:rPr lang="en-GB" sz="3000" dirty="0"/>
              <a:t>over 50 and the conditions </a:t>
            </a:r>
            <a:r>
              <a:rPr lang="en-GB" sz="3000" dirty="0" smtClean="0"/>
              <a:t>under</a:t>
            </a:r>
            <a:r>
              <a:rPr lang="sk-SK" sz="3000" dirty="0" smtClean="0"/>
              <a:t> </a:t>
            </a:r>
            <a:r>
              <a:rPr lang="sk-SK" sz="3000" dirty="0" err="1" smtClean="0"/>
              <a:t>which</a:t>
            </a:r>
            <a:r>
              <a:rPr lang="sk-SK" sz="3000" dirty="0" smtClean="0"/>
              <a:t> 	</a:t>
            </a:r>
            <a:r>
              <a:rPr lang="en-GB" sz="3000" dirty="0" smtClean="0"/>
              <a:t>they </a:t>
            </a:r>
            <a:r>
              <a:rPr lang="sk-SK" sz="3000" dirty="0" err="1" smtClean="0"/>
              <a:t>can</a:t>
            </a:r>
            <a:r>
              <a:rPr lang="sk-SK" sz="3000" dirty="0" smtClean="0"/>
              <a:t> </a:t>
            </a:r>
            <a:r>
              <a:rPr lang="en-GB" sz="3000" dirty="0" smtClean="0"/>
              <a:t>learn</a:t>
            </a:r>
            <a:r>
              <a:rPr lang="sk-SK" sz="3000" dirty="0"/>
              <a:t>;</a:t>
            </a:r>
          </a:p>
          <a:p>
            <a:pPr lvl="0"/>
            <a:r>
              <a:rPr lang="sk-SK" sz="3000" dirty="0" smtClean="0"/>
              <a:t>E</a:t>
            </a:r>
            <a:r>
              <a:rPr lang="en-GB" sz="3000" dirty="0" err="1" smtClean="0"/>
              <a:t>xamines</a:t>
            </a:r>
            <a:r>
              <a:rPr lang="en-GB" sz="3000" dirty="0" smtClean="0"/>
              <a:t> </a:t>
            </a:r>
            <a:r>
              <a:rPr lang="en-GB" sz="3000" dirty="0"/>
              <a:t>the extent of possible innovation of </a:t>
            </a:r>
            <a:r>
              <a:rPr lang="sk-SK" sz="3000" dirty="0" smtClean="0"/>
              <a:t>	</a:t>
            </a:r>
            <a:r>
              <a:rPr lang="en-GB" sz="3000" dirty="0" smtClean="0"/>
              <a:t>learning </a:t>
            </a:r>
            <a:r>
              <a:rPr lang="en-GB" sz="3000" dirty="0"/>
              <a:t>programs, how it may be undertaken </a:t>
            </a:r>
            <a:r>
              <a:rPr lang="sk-SK" sz="3000" dirty="0" smtClean="0"/>
              <a:t>	</a:t>
            </a:r>
            <a:r>
              <a:rPr lang="en-GB" sz="3000" dirty="0" smtClean="0"/>
              <a:t>and </a:t>
            </a:r>
            <a:r>
              <a:rPr lang="en-GB" sz="3000" dirty="0"/>
              <a:t>for whom</a:t>
            </a:r>
            <a:r>
              <a:rPr lang="sk-SK" sz="3000" dirty="0"/>
              <a:t>;</a:t>
            </a:r>
          </a:p>
          <a:p>
            <a:pPr lvl="0"/>
            <a:r>
              <a:rPr lang="sk-SK" sz="3000" dirty="0" smtClean="0"/>
              <a:t>F</a:t>
            </a:r>
            <a:r>
              <a:rPr lang="en-GB" sz="3000" dirty="0" err="1" smtClean="0"/>
              <a:t>ocuses</a:t>
            </a:r>
            <a:r>
              <a:rPr lang="en-GB" sz="3000" dirty="0" smtClean="0"/>
              <a:t> </a:t>
            </a:r>
            <a:r>
              <a:rPr lang="en-GB" sz="3000" dirty="0"/>
              <a:t>on programme </a:t>
            </a:r>
            <a:r>
              <a:rPr lang="en-GB" sz="3000" dirty="0" smtClean="0"/>
              <a:t>innovation</a:t>
            </a:r>
            <a:r>
              <a:rPr lang="sk-SK" sz="3000" dirty="0" smtClean="0"/>
              <a:t> </a:t>
            </a:r>
            <a:r>
              <a:rPr lang="en-GB" sz="3000" dirty="0" smtClean="0"/>
              <a:t>in </a:t>
            </a:r>
            <a:r>
              <a:rPr lang="sk-SK" sz="3000" dirty="0" err="1" smtClean="0"/>
              <a:t>rural</a:t>
            </a:r>
            <a:r>
              <a:rPr lang="sk-SK" sz="3000" dirty="0" smtClean="0"/>
              <a:t> </a:t>
            </a:r>
            <a:r>
              <a:rPr lang="sk-SK" sz="3000" dirty="0" err="1" smtClean="0"/>
              <a:t>areas</a:t>
            </a:r>
            <a:r>
              <a:rPr lang="sk-SK" sz="3000" dirty="0" smtClean="0"/>
              <a:t>, 	</a:t>
            </a:r>
            <a:r>
              <a:rPr lang="en-GB" sz="3000" dirty="0" smtClean="0"/>
              <a:t>urban</a:t>
            </a:r>
            <a:r>
              <a:rPr lang="sk-SK" sz="3000" dirty="0" smtClean="0"/>
              <a:t> </a:t>
            </a:r>
            <a:r>
              <a:rPr lang="en-GB" sz="3000" dirty="0" smtClean="0"/>
              <a:t>situations</a:t>
            </a:r>
            <a:r>
              <a:rPr lang="sk-SK" sz="3000" dirty="0" smtClean="0"/>
              <a:t>,</a:t>
            </a:r>
            <a:r>
              <a:rPr lang="en-GB" sz="3000" dirty="0" smtClean="0"/>
              <a:t> </a:t>
            </a:r>
            <a:r>
              <a:rPr lang="en-GB" sz="3000" dirty="0"/>
              <a:t>in specific </a:t>
            </a:r>
            <a:r>
              <a:rPr lang="en-GB" sz="3000" dirty="0" smtClean="0"/>
              <a:t>communities;</a:t>
            </a:r>
            <a:endParaRPr lang="sk-SK" sz="3000" dirty="0"/>
          </a:p>
          <a:p>
            <a:pPr lvl="0"/>
            <a:r>
              <a:rPr lang="sk-SK" sz="3000" dirty="0" smtClean="0"/>
              <a:t>T</a:t>
            </a:r>
            <a:r>
              <a:rPr lang="en-GB" sz="3000" dirty="0" err="1" smtClean="0"/>
              <a:t>ries</a:t>
            </a:r>
            <a:r>
              <a:rPr lang="en-GB" sz="3000" dirty="0" smtClean="0"/>
              <a:t> </a:t>
            </a:r>
            <a:r>
              <a:rPr lang="en-GB" sz="3000" dirty="0"/>
              <a:t>to encourage older people through senior </a:t>
            </a:r>
            <a:r>
              <a:rPr lang="sk-SK" sz="3000" dirty="0" smtClean="0"/>
              <a:t>	</a:t>
            </a:r>
            <a:r>
              <a:rPr lang="en-GB" sz="3000" dirty="0" smtClean="0"/>
              <a:t>students </a:t>
            </a:r>
            <a:r>
              <a:rPr lang="en-GB" sz="3000" dirty="0"/>
              <a:t>to take part in learning activities </a:t>
            </a:r>
            <a:endParaRPr lang="sk-SK" sz="3000" dirty="0"/>
          </a:p>
          <a:p>
            <a:r>
              <a:rPr lang="en-GB" sz="3000" dirty="0"/>
              <a:t> (</a:t>
            </a:r>
            <a:r>
              <a:rPr lang="en-GB" sz="3000" b="1" i="1" dirty="0"/>
              <a:t>http://edusennet.efos-europa.eu/ </a:t>
            </a:r>
            <a:r>
              <a:rPr lang="en-GB" sz="3000" b="1" i="1" dirty="0" smtClean="0"/>
              <a:t>)</a:t>
            </a:r>
            <a:endParaRPr lang="sk-SK" sz="3200" dirty="0" smtClean="0"/>
          </a:p>
        </p:txBody>
      </p:sp>
      <p:pic>
        <p:nvPicPr>
          <p:cNvPr id="8" name="Picture 1" descr="http://erasmus-plus.ro/wp-content/uploads/2013/11/erasmus+logo_mic.jpg"/>
          <p:cNvPicPr>
            <a:picLocks/>
          </p:cNvPicPr>
          <p:nvPr/>
        </p:nvPicPr>
        <p:blipFill>
          <a:blip r:embed="rId2" cstate="print"/>
          <a:stretch>
            <a:fillRect/>
          </a:stretch>
        </p:blipFill>
        <p:spPr bwMode="auto">
          <a:xfrm>
            <a:off x="6994981" y="6230389"/>
            <a:ext cx="2086495" cy="627611"/>
          </a:xfrm>
          <a:prstGeom prst="rect">
            <a:avLst/>
          </a:prstGeom>
          <a:noFill/>
          <a:ln w="9525">
            <a:noFill/>
            <a:miter lim="800000"/>
            <a:headEnd/>
            <a:tailEnd/>
          </a:ln>
        </p:spPr>
      </p:pic>
      <p:sp>
        <p:nvSpPr>
          <p:cNvPr id="3" name="Zástupný symbol päty 2"/>
          <p:cNvSpPr>
            <a:spLocks noGrp="1"/>
          </p:cNvSpPr>
          <p:nvPr>
            <p:ph type="ftr" sz="quarter" idx="11"/>
          </p:nvPr>
        </p:nvSpPr>
        <p:spPr>
          <a:xfrm>
            <a:off x="659165" y="6472867"/>
            <a:ext cx="3926658"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35774740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80528" y="116632"/>
            <a:ext cx="9505056" cy="1224136"/>
          </a:xfrm>
          <a:solidFill>
            <a:schemeClr val="bg2"/>
          </a:solidFill>
        </p:spPr>
        <p:txBody>
          <a:bodyPr>
            <a:normAutofit fontScale="90000"/>
          </a:bodyPr>
          <a:lstStyle/>
          <a:p>
            <a:pPr>
              <a:lnSpc>
                <a:spcPct val="100000"/>
              </a:lnSpc>
            </a:pPr>
            <a:r>
              <a:rPr lang="sk-SK" dirty="0" smtClean="0"/>
              <a:t/>
            </a:r>
            <a:br>
              <a:rPr lang="sk-SK" dirty="0" smtClean="0"/>
            </a:br>
            <a:r>
              <a:rPr lang="sk-SK" dirty="0"/>
              <a:t/>
            </a:r>
            <a:br>
              <a:rPr lang="sk-SK" dirty="0"/>
            </a:br>
            <a:r>
              <a:rPr lang="sk-SK" dirty="0" smtClean="0"/>
              <a:t/>
            </a:r>
            <a:br>
              <a:rPr lang="sk-SK" dirty="0" smtClean="0"/>
            </a:br>
            <a:r>
              <a:rPr lang="sk-SK" dirty="0"/>
              <a:t/>
            </a:r>
            <a:br>
              <a:rPr lang="sk-SK" dirty="0"/>
            </a:br>
            <a:r>
              <a:rPr lang="sk-SK" dirty="0" smtClean="0"/>
              <a:t/>
            </a:r>
            <a:br>
              <a:rPr lang="sk-SK" dirty="0" smtClean="0"/>
            </a:br>
            <a:r>
              <a:rPr lang="sk-SK" dirty="0" smtClean="0"/>
              <a:t/>
            </a:r>
            <a:br>
              <a:rPr lang="sk-SK" dirty="0" smtClean="0"/>
            </a:br>
            <a:r>
              <a:rPr lang="sk-SK" dirty="0"/>
              <a:t>	</a:t>
            </a:r>
            <a:r>
              <a:rPr lang="sk-SK" dirty="0" smtClean="0"/>
              <a:t>								</a:t>
            </a:r>
            <a:r>
              <a:rPr lang="sk-SK" dirty="0"/>
              <a:t> </a:t>
            </a:r>
            <a:r>
              <a:rPr lang="sk-SK" dirty="0" smtClean="0"/>
              <a:t>     </a:t>
            </a:r>
            <a:r>
              <a:rPr lang="en-US" sz="3600" dirty="0"/>
              <a:t>New innovative </a:t>
            </a:r>
            <a:r>
              <a:rPr lang="en-GB" sz="3600" dirty="0"/>
              <a:t>curricula</a:t>
            </a:r>
            <a:r>
              <a:rPr lang="sk-SK" sz="3600" dirty="0"/>
              <a:t/>
            </a:r>
            <a:br>
              <a:rPr lang="sk-SK" sz="3600" dirty="0"/>
            </a:br>
            <a:r>
              <a:rPr lang="en-GB" sz="3600" dirty="0" smtClean="0"/>
              <a:t>Good practices in </a:t>
            </a:r>
            <a:r>
              <a:rPr lang="sk-SK" sz="3600" dirty="0" smtClean="0"/>
              <a:t>Slovakia</a:t>
            </a:r>
            <a:endParaRPr lang="sk-SK" sz="3800" dirty="0"/>
          </a:p>
        </p:txBody>
      </p:sp>
      <p:sp>
        <p:nvSpPr>
          <p:cNvPr id="3" name="Zástupný symbol obsahu 2"/>
          <p:cNvSpPr>
            <a:spLocks noGrp="1"/>
          </p:cNvSpPr>
          <p:nvPr>
            <p:ph idx="1"/>
          </p:nvPr>
        </p:nvSpPr>
        <p:spPr>
          <a:xfrm>
            <a:off x="0" y="1484784"/>
            <a:ext cx="9144000" cy="4829570"/>
          </a:xfrm>
        </p:spPr>
        <p:txBody>
          <a:bodyPr>
            <a:normAutofit lnSpcReduction="10000"/>
          </a:bodyPr>
          <a:lstStyle/>
          <a:p>
            <a:pPr marL="0" indent="0">
              <a:buNone/>
            </a:pPr>
            <a:r>
              <a:rPr lang="en-GB" sz="2600" b="1" dirty="0" smtClean="0">
                <a:solidFill>
                  <a:schemeClr val="tx1"/>
                </a:solidFill>
                <a:latin typeface="+mn-lt"/>
              </a:rPr>
              <a:t>Inhabitants are motivated and encouraged to continue in 2017 – </a:t>
            </a:r>
            <a:r>
              <a:rPr lang="en-GB" sz="2600" b="1" dirty="0" smtClean="0">
                <a:solidFill>
                  <a:schemeClr val="tx1"/>
                </a:solidFill>
                <a:latin typeface="+mn-lt"/>
              </a:rPr>
              <a:t>Residential care home Lamač</a:t>
            </a:r>
            <a:endParaRPr lang="en-GB" sz="2600" dirty="0" smtClean="0">
              <a:solidFill>
                <a:schemeClr val="tx1"/>
              </a:solidFill>
              <a:latin typeface="+mn-lt"/>
            </a:endParaRPr>
          </a:p>
          <a:p>
            <a:pPr marL="0" indent="0">
              <a:buNone/>
            </a:pPr>
            <a:r>
              <a:rPr lang="en-GB" sz="2600" dirty="0" smtClean="0">
                <a:solidFill>
                  <a:schemeClr val="tx1"/>
                </a:solidFill>
                <a:latin typeface="+mn-lt"/>
              </a:rPr>
              <a:t>-   Lectures given by the U3A lecturers</a:t>
            </a:r>
          </a:p>
          <a:p>
            <a:pPr>
              <a:buFontTx/>
              <a:buChar char="-"/>
            </a:pPr>
            <a:r>
              <a:rPr lang="en-GB" sz="2600" dirty="0" smtClean="0">
                <a:solidFill>
                  <a:schemeClr val="tx1"/>
                </a:solidFill>
                <a:latin typeface="+mn-lt"/>
              </a:rPr>
              <a:t>Subjects from the Slovak history</a:t>
            </a:r>
          </a:p>
          <a:p>
            <a:pPr>
              <a:buFontTx/>
              <a:buChar char="-"/>
            </a:pPr>
            <a:r>
              <a:rPr lang="en-GB" sz="2600" dirty="0" smtClean="0">
                <a:solidFill>
                  <a:schemeClr val="tx1"/>
                </a:solidFill>
                <a:latin typeface="+mn-lt"/>
              </a:rPr>
              <a:t>Everything documented in the chronicle</a:t>
            </a:r>
          </a:p>
          <a:p>
            <a:pPr>
              <a:buFontTx/>
              <a:buChar char="-"/>
            </a:pPr>
            <a:r>
              <a:rPr lang="en-GB" sz="2600" dirty="0" smtClean="0">
                <a:solidFill>
                  <a:schemeClr val="tx1"/>
                </a:solidFill>
                <a:latin typeface="+mn-lt"/>
              </a:rPr>
              <a:t>There is interest to continue </a:t>
            </a:r>
            <a:r>
              <a:rPr lang="sk-SK" sz="2600" dirty="0" smtClean="0">
                <a:solidFill>
                  <a:schemeClr val="tx1"/>
                </a:solidFill>
                <a:latin typeface="+mn-lt"/>
              </a:rPr>
              <a:t>in</a:t>
            </a:r>
            <a:r>
              <a:rPr lang="en-GB" sz="2600" dirty="0" smtClean="0">
                <a:solidFill>
                  <a:schemeClr val="tx1"/>
                </a:solidFill>
                <a:latin typeface="+mn-lt"/>
              </a:rPr>
              <a:t> September 2017</a:t>
            </a:r>
          </a:p>
          <a:p>
            <a:pPr marL="0" indent="0">
              <a:buNone/>
            </a:pPr>
            <a:endParaRPr lang="en-GB" sz="2600" dirty="0" smtClean="0">
              <a:solidFill>
                <a:schemeClr val="tx1"/>
              </a:solidFill>
            </a:endParaRPr>
          </a:p>
          <a:p>
            <a:pPr marL="0" indent="0">
              <a:buNone/>
            </a:pPr>
            <a:endParaRPr lang="en-GB" sz="2600" dirty="0" smtClean="0">
              <a:solidFill>
                <a:srgbClr val="C00000"/>
              </a:solidFill>
            </a:endParaRPr>
          </a:p>
          <a:p>
            <a:pPr>
              <a:buFontTx/>
              <a:buChar char="-"/>
            </a:pPr>
            <a:endParaRPr lang="en-GB" sz="2600" dirty="0" smtClean="0">
              <a:solidFill>
                <a:schemeClr val="tx1"/>
              </a:solidFill>
            </a:endParaRPr>
          </a:p>
          <a:p>
            <a:pPr marL="0" indent="0">
              <a:buNone/>
            </a:pPr>
            <a:r>
              <a:rPr lang="sk-SK" sz="2600" dirty="0" smtClean="0">
                <a:solidFill>
                  <a:schemeClr val="tx1"/>
                </a:solidFill>
              </a:rPr>
              <a:t>  </a:t>
            </a:r>
            <a:endParaRPr lang="en-GB" sz="2600" dirty="0" smtClean="0">
              <a:solidFill>
                <a:schemeClr val="tx1"/>
              </a:solidFill>
            </a:endParaRPr>
          </a:p>
          <a:p>
            <a:pPr marL="0" indent="0">
              <a:buNone/>
            </a:pPr>
            <a:r>
              <a:rPr lang="en-GB" sz="2800" dirty="0" smtClean="0">
                <a:solidFill>
                  <a:schemeClr val="tx1"/>
                </a:solidFill>
              </a:rPr>
              <a:t>   </a:t>
            </a:r>
            <a:r>
              <a:rPr lang="sk-SK" sz="2800" dirty="0" smtClean="0">
                <a:solidFill>
                  <a:schemeClr val="tx1"/>
                </a:solidFill>
              </a:rPr>
              <a:t> </a:t>
            </a:r>
            <a:endParaRPr lang="en-GB" sz="2800" dirty="0">
              <a:solidFill>
                <a:schemeClr val="tx1"/>
              </a:solidFill>
            </a:endParaRPr>
          </a:p>
        </p:txBody>
      </p:sp>
      <p:sp>
        <p:nvSpPr>
          <p:cNvPr id="4" name="Zástupný symbol dátumu 3"/>
          <p:cNvSpPr>
            <a:spLocks noGrp="1"/>
          </p:cNvSpPr>
          <p:nvPr>
            <p:ph type="dt" sz="half" idx="10"/>
          </p:nvPr>
        </p:nvSpPr>
        <p:spPr>
          <a:xfrm>
            <a:off x="3544386" y="6448797"/>
            <a:ext cx="1584176" cy="317357"/>
          </a:xfrm>
        </p:spPr>
        <p:txBody>
          <a:bodyPr/>
          <a:lstStyle/>
          <a:p>
            <a:fld id="{8043A6BD-CE1D-46E3-87B4-42A8ED22021C}" type="datetime8">
              <a:rPr lang="sk-SK" smtClean="0"/>
              <a:t>6. 6. 2017 13:56</a:t>
            </a:fld>
            <a:endParaRPr lang="sk-SK" dirty="0"/>
          </a:p>
        </p:txBody>
      </p:sp>
      <p:pic>
        <p:nvPicPr>
          <p:cNvPr id="8" name="Picture 1" descr="http://erasmus-plus.ro/wp-content/uploads/2013/11/erasmus+logo_mic.jpg"/>
          <p:cNvPicPr>
            <a:picLocks/>
          </p:cNvPicPr>
          <p:nvPr/>
        </p:nvPicPr>
        <p:blipFill>
          <a:blip r:embed="rId2" cstate="print"/>
          <a:srcRect/>
          <a:stretch>
            <a:fillRect/>
          </a:stretch>
        </p:blipFill>
        <p:spPr bwMode="auto">
          <a:xfrm>
            <a:off x="7351712" y="6314354"/>
            <a:ext cx="1763688" cy="543646"/>
          </a:xfrm>
          <a:prstGeom prst="rect">
            <a:avLst/>
          </a:prstGeom>
          <a:noFill/>
          <a:ln w="9525">
            <a:noFill/>
            <a:miter lim="800000"/>
            <a:headEnd/>
            <a:tailEnd/>
          </a:ln>
        </p:spPr>
      </p:pic>
      <p:pic>
        <p:nvPicPr>
          <p:cNvPr id="9" name="Obrázok 8" descr="C:\Users\lektor\Desktop\Erasmus +\Komunity aktivityLamač_Námestovofoto\Lamač kronika 2016 - 2017\IMG_20170601_143957.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4077072"/>
            <a:ext cx="3162300" cy="2371725"/>
          </a:xfrm>
          <a:prstGeom prst="rect">
            <a:avLst/>
          </a:prstGeom>
          <a:noFill/>
          <a:ln>
            <a:solidFill>
              <a:srgbClr val="000000"/>
            </a:solidFill>
          </a:ln>
        </p:spPr>
      </p:pic>
      <p:pic>
        <p:nvPicPr>
          <p:cNvPr id="10" name="Obrázok 9" descr="C:\Users\lektor\Desktop\Erasmus +\Komunity aktivityLamač_Námestovofoto\Lamač kronika 2016 - 2017\IMG_20170601_144346.jpg"/>
          <p:cNvPicPr/>
          <p:nvPr/>
        </p:nvPicPr>
        <p:blipFill rotWithShape="1">
          <a:blip r:embed="rId4" cstate="print">
            <a:extLst>
              <a:ext uri="{28A0092B-C50C-407E-A947-70E740481C1C}">
                <a14:useLocalDpi xmlns:a14="http://schemas.microsoft.com/office/drawing/2010/main" val="0"/>
              </a:ext>
            </a:extLst>
          </a:blip>
          <a:srcRect l="6011"/>
          <a:stretch/>
        </p:blipFill>
        <p:spPr bwMode="auto">
          <a:xfrm>
            <a:off x="5220072" y="4077071"/>
            <a:ext cx="3251719" cy="2371725"/>
          </a:xfrm>
          <a:prstGeom prst="rect">
            <a:avLst/>
          </a:prstGeom>
          <a:noFill/>
          <a:ln>
            <a:solidFill>
              <a:srgbClr val="000000"/>
            </a:solidFill>
          </a:ln>
        </p:spPr>
      </p:pic>
      <p:sp>
        <p:nvSpPr>
          <p:cNvPr id="5" name="Zástupný symbol päty 4"/>
          <p:cNvSpPr>
            <a:spLocks noGrp="1"/>
          </p:cNvSpPr>
          <p:nvPr>
            <p:ph type="ftr" sz="quarter" idx="11"/>
          </p:nvPr>
        </p:nvSpPr>
        <p:spPr>
          <a:xfrm>
            <a:off x="179512" y="6448797"/>
            <a:ext cx="3327628" cy="365125"/>
          </a:xfrm>
        </p:spPr>
        <p:txBody>
          <a:bodyPr/>
          <a:lstStyle/>
          <a:p>
            <a:r>
              <a:rPr lang="en-US" smtClean="0"/>
              <a:t>Conference and meeting in Chemnitz</a:t>
            </a:r>
            <a:endParaRPr lang="sk-SK"/>
          </a:p>
        </p:txBody>
      </p:sp>
    </p:spTree>
    <p:extLst>
      <p:ext uri="{BB962C8B-B14F-4D97-AF65-F5344CB8AC3E}">
        <p14:creationId xmlns:p14="http://schemas.microsoft.com/office/powerpoint/2010/main" val="32776342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80528" y="116632"/>
            <a:ext cx="9505056" cy="1224136"/>
          </a:xfrm>
          <a:solidFill>
            <a:schemeClr val="bg2"/>
          </a:solidFill>
        </p:spPr>
        <p:txBody>
          <a:bodyPr>
            <a:normAutofit fontScale="90000"/>
          </a:bodyPr>
          <a:lstStyle/>
          <a:p>
            <a:pPr>
              <a:lnSpc>
                <a:spcPct val="100000"/>
              </a:lnSpc>
            </a:pPr>
            <a:r>
              <a:rPr lang="sk-SK" dirty="0" smtClean="0"/>
              <a:t/>
            </a:r>
            <a:br>
              <a:rPr lang="sk-SK" dirty="0" smtClean="0"/>
            </a:br>
            <a:r>
              <a:rPr lang="sk-SK" dirty="0"/>
              <a:t/>
            </a:r>
            <a:br>
              <a:rPr lang="sk-SK" dirty="0"/>
            </a:br>
            <a:r>
              <a:rPr lang="sk-SK" dirty="0" smtClean="0"/>
              <a:t/>
            </a:r>
            <a:br>
              <a:rPr lang="sk-SK" dirty="0" smtClean="0"/>
            </a:br>
            <a:r>
              <a:rPr lang="sk-SK" dirty="0"/>
              <a:t/>
            </a:r>
            <a:br>
              <a:rPr lang="sk-SK" dirty="0"/>
            </a:br>
            <a:r>
              <a:rPr lang="sk-SK" dirty="0" smtClean="0"/>
              <a:t/>
            </a:r>
            <a:br>
              <a:rPr lang="sk-SK" dirty="0" smtClean="0"/>
            </a:br>
            <a:r>
              <a:rPr lang="sk-SK" dirty="0" smtClean="0"/>
              <a:t/>
            </a:r>
            <a:br>
              <a:rPr lang="sk-SK" dirty="0" smtClean="0"/>
            </a:br>
            <a:r>
              <a:rPr lang="sk-SK" dirty="0"/>
              <a:t>	</a:t>
            </a:r>
            <a:r>
              <a:rPr lang="sk-SK" dirty="0" smtClean="0"/>
              <a:t>								</a:t>
            </a:r>
            <a:r>
              <a:rPr lang="sk-SK" dirty="0"/>
              <a:t> </a:t>
            </a:r>
            <a:r>
              <a:rPr lang="sk-SK" dirty="0" smtClean="0"/>
              <a:t>     </a:t>
            </a:r>
            <a:r>
              <a:rPr lang="en-US" sz="3600" dirty="0"/>
              <a:t>New innovative </a:t>
            </a:r>
            <a:r>
              <a:rPr lang="en-GB" sz="3600" dirty="0"/>
              <a:t>curricula</a:t>
            </a:r>
            <a:r>
              <a:rPr lang="sk-SK" sz="3600" dirty="0"/>
              <a:t/>
            </a:r>
            <a:br>
              <a:rPr lang="sk-SK" sz="3600" dirty="0"/>
            </a:br>
            <a:r>
              <a:rPr lang="en-GB" sz="3600" dirty="0" smtClean="0"/>
              <a:t>Good practices </a:t>
            </a:r>
            <a:r>
              <a:rPr lang="sk-SK" sz="3600" dirty="0" smtClean="0"/>
              <a:t>in </a:t>
            </a:r>
            <a:r>
              <a:rPr lang="sk-SK" sz="3600" dirty="0"/>
              <a:t>Slovakia</a:t>
            </a:r>
            <a:endParaRPr lang="sk-SK" sz="3800" dirty="0"/>
          </a:p>
        </p:txBody>
      </p:sp>
      <p:sp>
        <p:nvSpPr>
          <p:cNvPr id="3" name="Zástupný symbol obsahu 2"/>
          <p:cNvSpPr>
            <a:spLocks noGrp="1"/>
          </p:cNvSpPr>
          <p:nvPr>
            <p:ph idx="1"/>
          </p:nvPr>
        </p:nvSpPr>
        <p:spPr>
          <a:xfrm>
            <a:off x="8740" y="1515550"/>
            <a:ext cx="9144000" cy="5045594"/>
          </a:xfrm>
        </p:spPr>
        <p:txBody>
          <a:bodyPr>
            <a:normAutofit fontScale="62500" lnSpcReduction="20000"/>
          </a:bodyPr>
          <a:lstStyle/>
          <a:p>
            <a:pPr marL="0" indent="0">
              <a:buNone/>
            </a:pPr>
            <a:r>
              <a:rPr lang="sk-SK" sz="4000" b="1" dirty="0" smtClean="0">
                <a:solidFill>
                  <a:schemeClr val="tx1"/>
                </a:solidFill>
                <a:latin typeface="+mn-lt"/>
              </a:rPr>
              <a:t>FINANCIAL LEARNING </a:t>
            </a:r>
          </a:p>
          <a:p>
            <a:pPr marL="0" indent="0">
              <a:buNone/>
            </a:pPr>
            <a:endParaRPr lang="sk-SK" sz="4000" dirty="0" smtClean="0">
              <a:solidFill>
                <a:schemeClr val="tx1"/>
              </a:solidFill>
              <a:latin typeface="+mn-lt"/>
            </a:endParaRPr>
          </a:p>
          <a:p>
            <a:pPr marL="0" indent="0">
              <a:buNone/>
            </a:pPr>
            <a:r>
              <a:rPr lang="en-GB" sz="4000" b="1" dirty="0" smtClean="0">
                <a:solidFill>
                  <a:schemeClr val="tx1"/>
                </a:solidFill>
                <a:latin typeface="+mn-lt"/>
              </a:rPr>
              <a:t>Objectives</a:t>
            </a:r>
          </a:p>
          <a:p>
            <a:r>
              <a:rPr lang="en-GB" sz="4000" dirty="0" smtClean="0">
                <a:solidFill>
                  <a:schemeClr val="tx1"/>
                </a:solidFill>
                <a:latin typeface="+mn-lt"/>
              </a:rPr>
              <a:t>To offer knowledge in subject of economy and finance;</a:t>
            </a:r>
          </a:p>
          <a:p>
            <a:r>
              <a:rPr lang="en-GB" sz="4000" dirty="0" smtClean="0">
                <a:solidFill>
                  <a:schemeClr val="tx1"/>
                </a:solidFill>
                <a:latin typeface="+mn-lt"/>
              </a:rPr>
              <a:t>To overcome barriers and obtain confidence in the banks and their employees; how to communicate with a bank;</a:t>
            </a:r>
          </a:p>
          <a:p>
            <a:r>
              <a:rPr lang="en-GB" sz="4000" dirty="0" smtClean="0">
                <a:solidFill>
                  <a:schemeClr val="tx1"/>
                </a:solidFill>
                <a:latin typeface="+mn-lt"/>
              </a:rPr>
              <a:t>To encourage elderly in using the Internet banking;</a:t>
            </a:r>
          </a:p>
          <a:p>
            <a:r>
              <a:rPr lang="en-GB" sz="4000" dirty="0" smtClean="0">
                <a:solidFill>
                  <a:schemeClr val="tx1"/>
                </a:solidFill>
                <a:latin typeface="+mn-lt"/>
              </a:rPr>
              <a:t>To show the elderly how to prepare budget; how to plan costs and incomes;</a:t>
            </a:r>
          </a:p>
          <a:p>
            <a:r>
              <a:rPr lang="en-GB" sz="4000" dirty="0" smtClean="0">
                <a:solidFill>
                  <a:schemeClr val="tx1"/>
                </a:solidFill>
                <a:latin typeface="+mn-lt"/>
              </a:rPr>
              <a:t>To be careful in usage of credit/debit cards;</a:t>
            </a:r>
          </a:p>
          <a:p>
            <a:r>
              <a:rPr lang="en-GB" sz="4000" dirty="0" smtClean="0">
                <a:solidFill>
                  <a:schemeClr val="tx1"/>
                </a:solidFill>
                <a:latin typeface="+mn-lt"/>
              </a:rPr>
              <a:t>To ensure good orientation in banks´ products and practices;</a:t>
            </a:r>
          </a:p>
          <a:p>
            <a:r>
              <a:rPr lang="en-GB" sz="4000" dirty="0" smtClean="0">
                <a:solidFill>
                  <a:schemeClr val="tx1"/>
                </a:solidFill>
                <a:latin typeface="+mn-lt"/>
              </a:rPr>
              <a:t>Objectives of saving money and having insurance.</a:t>
            </a:r>
          </a:p>
          <a:p>
            <a:pPr marL="0" indent="0">
              <a:buNone/>
            </a:pPr>
            <a:endParaRPr lang="en-GB" sz="3800" dirty="0" smtClean="0">
              <a:solidFill>
                <a:schemeClr val="tx1"/>
              </a:solidFill>
            </a:endParaRPr>
          </a:p>
        </p:txBody>
      </p:sp>
      <p:sp>
        <p:nvSpPr>
          <p:cNvPr id="4" name="Zástupný symbol dátumu 3"/>
          <p:cNvSpPr>
            <a:spLocks noGrp="1"/>
          </p:cNvSpPr>
          <p:nvPr>
            <p:ph type="dt" sz="half" idx="10"/>
          </p:nvPr>
        </p:nvSpPr>
        <p:spPr>
          <a:xfrm>
            <a:off x="3563888" y="6401029"/>
            <a:ext cx="1944216" cy="365125"/>
          </a:xfrm>
        </p:spPr>
        <p:txBody>
          <a:bodyPr/>
          <a:lstStyle/>
          <a:p>
            <a:fld id="{6E64B871-78F7-4304-9E75-6E99A5B9F5C5}" type="datetime8">
              <a:rPr lang="sk-SK" smtClean="0"/>
              <a:t>6. 6. 2017 13:56</a:t>
            </a:fld>
            <a:endParaRPr lang="sk-SK" dirty="0"/>
          </a:p>
        </p:txBody>
      </p:sp>
      <p:pic>
        <p:nvPicPr>
          <p:cNvPr id="8" name="Picture 1" descr="http://erasmus-plus.ro/wp-content/uploads/2013/11/erasmus+logo_mic.jpg"/>
          <p:cNvPicPr>
            <a:picLocks/>
          </p:cNvPicPr>
          <p:nvPr/>
        </p:nvPicPr>
        <p:blipFill>
          <a:blip r:embed="rId2" cstate="print"/>
          <a:srcRect/>
          <a:stretch>
            <a:fillRect/>
          </a:stretch>
        </p:blipFill>
        <p:spPr bwMode="auto">
          <a:xfrm>
            <a:off x="7592175" y="6314354"/>
            <a:ext cx="1547664" cy="543646"/>
          </a:xfrm>
          <a:prstGeom prst="rect">
            <a:avLst/>
          </a:prstGeom>
          <a:noFill/>
          <a:ln w="9525">
            <a:noFill/>
            <a:miter lim="800000"/>
            <a:headEnd/>
            <a:tailEnd/>
          </a:ln>
        </p:spPr>
      </p:pic>
      <p:sp>
        <p:nvSpPr>
          <p:cNvPr id="5" name="Zástupný symbol päty 4"/>
          <p:cNvSpPr>
            <a:spLocks noGrp="1"/>
          </p:cNvSpPr>
          <p:nvPr>
            <p:ph type="ftr" sz="quarter" idx="11"/>
          </p:nvPr>
        </p:nvSpPr>
        <p:spPr>
          <a:xfrm>
            <a:off x="683568" y="6403614"/>
            <a:ext cx="3480787" cy="365125"/>
          </a:xfrm>
        </p:spPr>
        <p:txBody>
          <a:bodyPr/>
          <a:lstStyle/>
          <a:p>
            <a:r>
              <a:rPr lang="en-US" smtClean="0"/>
              <a:t>Conference and meeting in Chemnitz</a:t>
            </a:r>
            <a:endParaRPr lang="sk-SK"/>
          </a:p>
        </p:txBody>
      </p:sp>
    </p:spTree>
    <p:extLst>
      <p:ext uri="{BB962C8B-B14F-4D97-AF65-F5344CB8AC3E}">
        <p14:creationId xmlns:p14="http://schemas.microsoft.com/office/powerpoint/2010/main" val="42862245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80528" y="116632"/>
            <a:ext cx="9505056" cy="1224136"/>
          </a:xfrm>
          <a:solidFill>
            <a:schemeClr val="bg2"/>
          </a:solidFill>
        </p:spPr>
        <p:txBody>
          <a:bodyPr>
            <a:normAutofit fontScale="90000"/>
          </a:bodyPr>
          <a:lstStyle/>
          <a:p>
            <a:pPr>
              <a:lnSpc>
                <a:spcPct val="100000"/>
              </a:lnSpc>
            </a:pPr>
            <a:r>
              <a:rPr lang="sk-SK" dirty="0" smtClean="0"/>
              <a:t/>
            </a:r>
            <a:br>
              <a:rPr lang="sk-SK" dirty="0" smtClean="0"/>
            </a:br>
            <a:r>
              <a:rPr lang="sk-SK" dirty="0"/>
              <a:t/>
            </a:r>
            <a:br>
              <a:rPr lang="sk-SK" dirty="0"/>
            </a:br>
            <a:r>
              <a:rPr lang="sk-SK" dirty="0" smtClean="0"/>
              <a:t/>
            </a:r>
            <a:br>
              <a:rPr lang="sk-SK" dirty="0" smtClean="0"/>
            </a:br>
            <a:r>
              <a:rPr lang="sk-SK" dirty="0"/>
              <a:t/>
            </a:r>
            <a:br>
              <a:rPr lang="sk-SK" dirty="0"/>
            </a:br>
            <a:r>
              <a:rPr lang="sk-SK" dirty="0" smtClean="0"/>
              <a:t/>
            </a:r>
            <a:br>
              <a:rPr lang="sk-SK" dirty="0" smtClean="0"/>
            </a:br>
            <a:r>
              <a:rPr lang="sk-SK" dirty="0" smtClean="0"/>
              <a:t/>
            </a:r>
            <a:br>
              <a:rPr lang="sk-SK" dirty="0" smtClean="0"/>
            </a:br>
            <a:r>
              <a:rPr lang="sk-SK" dirty="0"/>
              <a:t>	</a:t>
            </a:r>
            <a:r>
              <a:rPr lang="sk-SK" dirty="0" smtClean="0"/>
              <a:t>								</a:t>
            </a:r>
            <a:r>
              <a:rPr lang="sk-SK" dirty="0"/>
              <a:t> </a:t>
            </a:r>
            <a:r>
              <a:rPr lang="sk-SK" dirty="0" smtClean="0"/>
              <a:t>     </a:t>
            </a:r>
            <a:r>
              <a:rPr lang="en-US" sz="3600" dirty="0"/>
              <a:t>New innovative </a:t>
            </a:r>
            <a:r>
              <a:rPr lang="en-GB" sz="3600" dirty="0"/>
              <a:t>curricula</a:t>
            </a:r>
            <a:r>
              <a:rPr lang="sk-SK" sz="3600" dirty="0"/>
              <a:t/>
            </a:r>
            <a:br>
              <a:rPr lang="sk-SK" sz="3600" dirty="0"/>
            </a:br>
            <a:r>
              <a:rPr lang="en-GB" sz="3600" dirty="0" smtClean="0"/>
              <a:t>Good practices </a:t>
            </a:r>
            <a:r>
              <a:rPr lang="sk-SK" sz="3600" dirty="0" smtClean="0"/>
              <a:t>in </a:t>
            </a:r>
            <a:r>
              <a:rPr lang="sk-SK" sz="3600" dirty="0"/>
              <a:t>Slovakia</a:t>
            </a:r>
            <a:endParaRPr lang="sk-SK" sz="3800" dirty="0"/>
          </a:p>
        </p:txBody>
      </p:sp>
      <p:sp>
        <p:nvSpPr>
          <p:cNvPr id="3" name="Zástupný symbol obsahu 2"/>
          <p:cNvSpPr>
            <a:spLocks noGrp="1"/>
          </p:cNvSpPr>
          <p:nvPr>
            <p:ph idx="1"/>
          </p:nvPr>
        </p:nvSpPr>
        <p:spPr>
          <a:xfrm>
            <a:off x="0" y="1484784"/>
            <a:ext cx="9144000" cy="4829570"/>
          </a:xfrm>
        </p:spPr>
        <p:txBody>
          <a:bodyPr>
            <a:normAutofit/>
          </a:bodyPr>
          <a:lstStyle/>
          <a:p>
            <a:pPr marL="0" indent="0">
              <a:buNone/>
            </a:pPr>
            <a:r>
              <a:rPr lang="sk-SK" sz="2800" b="1" dirty="0">
                <a:solidFill>
                  <a:schemeClr val="tx1"/>
                </a:solidFill>
                <a:latin typeface="+mn-lt"/>
              </a:rPr>
              <a:t>FINANCIAL LEARNING </a:t>
            </a:r>
          </a:p>
          <a:p>
            <a:pPr marL="0" indent="0">
              <a:buNone/>
            </a:pPr>
            <a:r>
              <a:rPr lang="en-GB" sz="2800" b="1" dirty="0" smtClean="0">
                <a:solidFill>
                  <a:schemeClr val="tx1"/>
                </a:solidFill>
                <a:latin typeface="+mn-lt"/>
              </a:rPr>
              <a:t>ENTERTRENEURSHIP IN HIGHER AGE </a:t>
            </a:r>
          </a:p>
          <a:p>
            <a:pPr marL="0" indent="0">
              <a:buNone/>
            </a:pPr>
            <a:r>
              <a:rPr lang="en-GB" sz="2800" b="1" dirty="0" smtClean="0">
                <a:solidFill>
                  <a:schemeClr val="tx1"/>
                </a:solidFill>
                <a:latin typeface="+mn-lt"/>
              </a:rPr>
              <a:t>- </a:t>
            </a:r>
            <a:r>
              <a:rPr lang="en-GB" sz="2800" dirty="0" smtClean="0">
                <a:solidFill>
                  <a:schemeClr val="tx1"/>
                </a:solidFill>
                <a:latin typeface="+mn-lt"/>
              </a:rPr>
              <a:t>Development of the business skills in the 	intergenerational teams</a:t>
            </a:r>
          </a:p>
          <a:p>
            <a:pPr marL="0" indent="0">
              <a:buNone/>
            </a:pPr>
            <a:endParaRPr lang="en-GB" sz="2600" dirty="0" smtClean="0">
              <a:solidFill>
                <a:schemeClr val="tx1"/>
              </a:solidFill>
            </a:endParaRPr>
          </a:p>
          <a:p>
            <a:pPr marL="0" indent="0">
              <a:buNone/>
            </a:pPr>
            <a:r>
              <a:rPr lang="en-GB" sz="2800" dirty="0" smtClean="0">
                <a:solidFill>
                  <a:schemeClr val="tx1"/>
                </a:solidFill>
              </a:rPr>
              <a:t>   </a:t>
            </a:r>
            <a:endParaRPr lang="en-GB" sz="2800" dirty="0">
              <a:solidFill>
                <a:schemeClr val="tx1"/>
              </a:solidFill>
            </a:endParaRPr>
          </a:p>
        </p:txBody>
      </p:sp>
      <p:sp>
        <p:nvSpPr>
          <p:cNvPr id="4" name="Zástupný symbol dátumu 3"/>
          <p:cNvSpPr>
            <a:spLocks noGrp="1"/>
          </p:cNvSpPr>
          <p:nvPr>
            <p:ph type="dt" sz="half" idx="10"/>
          </p:nvPr>
        </p:nvSpPr>
        <p:spPr>
          <a:xfrm>
            <a:off x="4139952" y="6420151"/>
            <a:ext cx="1368152" cy="365125"/>
          </a:xfrm>
        </p:spPr>
        <p:txBody>
          <a:bodyPr/>
          <a:lstStyle/>
          <a:p>
            <a:fld id="{1A6C8D3E-E207-4D63-AB64-9A4FF28B578C}" type="datetime8">
              <a:rPr lang="sk-SK" smtClean="0"/>
              <a:t>6. 6. 2017 13:56</a:t>
            </a:fld>
            <a:endParaRPr lang="sk-SK" dirty="0"/>
          </a:p>
        </p:txBody>
      </p:sp>
      <p:pic>
        <p:nvPicPr>
          <p:cNvPr id="8" name="Picture 1" descr="http://erasmus-plus.ro/wp-content/uploads/2013/11/erasmus+logo_mic.jpg"/>
          <p:cNvPicPr>
            <a:picLocks/>
          </p:cNvPicPr>
          <p:nvPr/>
        </p:nvPicPr>
        <p:blipFill>
          <a:blip r:embed="rId2" cstate="print"/>
          <a:srcRect/>
          <a:stretch>
            <a:fillRect/>
          </a:stretch>
        </p:blipFill>
        <p:spPr bwMode="auto">
          <a:xfrm>
            <a:off x="7081979" y="6330891"/>
            <a:ext cx="1712316" cy="543646"/>
          </a:xfrm>
          <a:prstGeom prst="rect">
            <a:avLst/>
          </a:prstGeom>
          <a:noFill/>
          <a:ln w="9525">
            <a:noFill/>
            <a:miter lim="800000"/>
            <a:headEnd/>
            <a:tailEnd/>
          </a:ln>
        </p:spPr>
      </p:pic>
      <p:pic>
        <p:nvPicPr>
          <p:cNvPr id="10" name="Obrázok 9" descr="D:\Foto\NBS Exkurzia 20170503_14434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3401625"/>
            <a:ext cx="4464496" cy="2947314"/>
          </a:xfrm>
          <a:prstGeom prst="rect">
            <a:avLst/>
          </a:prstGeom>
          <a:noFill/>
          <a:ln>
            <a:solidFill>
              <a:srgbClr val="000000"/>
            </a:solidFill>
          </a:ln>
        </p:spPr>
      </p:pic>
      <p:sp>
        <p:nvSpPr>
          <p:cNvPr id="5" name="Zástupný symbol päty 4"/>
          <p:cNvSpPr>
            <a:spLocks noGrp="1"/>
          </p:cNvSpPr>
          <p:nvPr>
            <p:ph type="ftr" sz="quarter" idx="11"/>
          </p:nvPr>
        </p:nvSpPr>
        <p:spPr>
          <a:xfrm>
            <a:off x="635362" y="6420151"/>
            <a:ext cx="3408779" cy="365125"/>
          </a:xfrm>
        </p:spPr>
        <p:txBody>
          <a:bodyPr/>
          <a:lstStyle/>
          <a:p>
            <a:r>
              <a:rPr lang="en-US" dirty="0" smtClean="0"/>
              <a:t>Conference and meeting in Chemnitz</a:t>
            </a:r>
            <a:endParaRPr lang="sk-SK" dirty="0"/>
          </a:p>
        </p:txBody>
      </p:sp>
      <p:pic>
        <p:nvPicPr>
          <p:cNvPr id="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3426066"/>
            <a:ext cx="3862255" cy="292706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47024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734380"/>
            <a:ext cx="8229600" cy="2334580"/>
          </a:xfrm>
        </p:spPr>
        <p:txBody>
          <a:bodyPr/>
          <a:lstStyle/>
          <a:p>
            <a:pPr algn="l">
              <a:lnSpc>
                <a:spcPct val="100000"/>
              </a:lnSpc>
            </a:pPr>
            <a:r>
              <a:rPr lang="sk-SK" sz="3200" dirty="0" err="1" smtClean="0"/>
              <a:t>Thank</a:t>
            </a:r>
            <a:r>
              <a:rPr lang="sk-SK" sz="3200" dirty="0" smtClean="0"/>
              <a:t> </a:t>
            </a:r>
            <a:r>
              <a:rPr lang="sk-SK" sz="3200" dirty="0" err="1" smtClean="0"/>
              <a:t>you</a:t>
            </a:r>
            <a:r>
              <a:rPr lang="sk-SK" sz="3200" dirty="0" smtClean="0"/>
              <a:t> </a:t>
            </a:r>
            <a:r>
              <a:rPr lang="sk-SK" sz="3200" dirty="0" err="1" smtClean="0"/>
              <a:t>for</a:t>
            </a:r>
            <a:r>
              <a:rPr lang="sk-SK" sz="3200" dirty="0" smtClean="0"/>
              <a:t> </a:t>
            </a:r>
            <a:r>
              <a:rPr lang="sk-SK" sz="3200" dirty="0" err="1" smtClean="0"/>
              <a:t>your</a:t>
            </a:r>
            <a:r>
              <a:rPr lang="sk-SK" sz="3200" dirty="0" smtClean="0"/>
              <a:t> </a:t>
            </a:r>
            <a:br>
              <a:rPr lang="sk-SK" sz="3200" dirty="0" smtClean="0"/>
            </a:br>
            <a:r>
              <a:rPr lang="sk-SK" sz="3200" dirty="0" err="1" smtClean="0"/>
              <a:t>attention</a:t>
            </a:r>
            <a:r>
              <a:rPr lang="sk-SK" sz="3200" dirty="0" smtClean="0"/>
              <a:t/>
            </a:r>
            <a:br>
              <a:rPr lang="sk-SK" sz="3200" dirty="0" smtClean="0"/>
            </a:br>
            <a:r>
              <a:rPr lang="sk-SK" sz="3200" dirty="0" smtClean="0"/>
              <a:t/>
            </a:r>
            <a:br>
              <a:rPr lang="sk-SK" sz="3200" dirty="0" smtClean="0"/>
            </a:br>
            <a:r>
              <a:rPr lang="sk-SK" sz="2400" dirty="0" smtClean="0"/>
              <a:t>PhDr. </a:t>
            </a:r>
            <a:r>
              <a:rPr lang="sk-SK" sz="2400" dirty="0" err="1" smtClean="0"/>
              <a:t>Nadežda</a:t>
            </a:r>
            <a:r>
              <a:rPr lang="sk-SK" sz="2400" dirty="0" smtClean="0"/>
              <a:t> </a:t>
            </a:r>
            <a:br>
              <a:rPr lang="sk-SK" sz="2400" dirty="0" smtClean="0"/>
            </a:br>
            <a:r>
              <a:rPr lang="sk-SK" sz="2400" dirty="0" err="1" smtClean="0"/>
              <a:t>Hrapková</a:t>
            </a:r>
            <a:r>
              <a:rPr lang="sk-SK" sz="2400" dirty="0" smtClean="0"/>
              <a:t>, PhD. Bratislava</a:t>
            </a:r>
            <a:endParaRPr lang="sk-SK" sz="2400" dirty="0"/>
          </a:p>
        </p:txBody>
      </p:sp>
      <p:sp>
        <p:nvSpPr>
          <p:cNvPr id="4" name="Zástupný symbol dátumu 3"/>
          <p:cNvSpPr>
            <a:spLocks noGrp="1"/>
          </p:cNvSpPr>
          <p:nvPr>
            <p:ph type="dt" sz="half" idx="10"/>
          </p:nvPr>
        </p:nvSpPr>
        <p:spPr>
          <a:xfrm>
            <a:off x="3961060" y="6381328"/>
            <a:ext cx="2085975" cy="365125"/>
          </a:xfrm>
        </p:spPr>
        <p:txBody>
          <a:bodyPr/>
          <a:lstStyle/>
          <a:p>
            <a:fld id="{AD622FA7-0CE8-4001-894D-8BB87F874BD9}" type="datetime8">
              <a:rPr lang="sk-SK" smtClean="0"/>
              <a:t>6. 6. 2017 13:56</a:t>
            </a:fld>
            <a:endParaRPr lang="sk-SK" dirty="0"/>
          </a:p>
        </p:txBody>
      </p:sp>
      <p:pic>
        <p:nvPicPr>
          <p:cNvPr id="6" name="Picture 1" descr="http://erasmus-plus.ro/wp-content/uploads/2013/11/erasmus+logo_mic.jpg"/>
          <p:cNvPicPr>
            <a:picLocks/>
          </p:cNvPicPr>
          <p:nvPr/>
        </p:nvPicPr>
        <p:blipFill>
          <a:blip r:embed="rId2" cstate="print"/>
          <a:srcRect/>
          <a:stretch>
            <a:fillRect/>
          </a:stretch>
        </p:blipFill>
        <p:spPr bwMode="auto">
          <a:xfrm>
            <a:off x="7597289" y="6314354"/>
            <a:ext cx="1547664" cy="543646"/>
          </a:xfrm>
          <a:prstGeom prst="rect">
            <a:avLst/>
          </a:prstGeom>
          <a:noFill/>
          <a:ln w="9525">
            <a:noFill/>
            <a:miter lim="800000"/>
            <a:headEnd/>
            <a:tailEnd/>
          </a:ln>
        </p:spPr>
      </p:pic>
      <p:pic>
        <p:nvPicPr>
          <p:cNvPr id="10" name="Obrázok 9" descr="C:\Users\lektor\Desktop\Erasmus +\Komunity aktivityLamač_Námestovofoto\Lamač foto\IMG_234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3429000"/>
            <a:ext cx="3744416" cy="2879139"/>
          </a:xfrm>
          <a:prstGeom prst="rect">
            <a:avLst/>
          </a:prstGeom>
          <a:noFill/>
          <a:ln>
            <a:solidFill>
              <a:srgbClr val="000000"/>
            </a:solidFill>
          </a:ln>
        </p:spPr>
      </p:pic>
      <p:pic>
        <p:nvPicPr>
          <p:cNvPr id="8" name="Zástupný symbol obsahu 7" descr="C:\Users\lektor\Desktop\Erasmus +\Komunity aktivityLamač_Námestovofoto\Námestovo otvorenievzucbasept2016\P1120392.JPG"/>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21711" y="3429000"/>
            <a:ext cx="3934266" cy="2885354"/>
          </a:xfrm>
          <a:prstGeom prst="rect">
            <a:avLst/>
          </a:prstGeom>
          <a:noFill/>
          <a:ln>
            <a:noFill/>
          </a:ln>
        </p:spPr>
      </p:pic>
      <p:pic>
        <p:nvPicPr>
          <p:cNvPr id="9" name="Obrázok 8" descr="C:\Users\lektor\Desktop\Erasmus +\Komunity aktivityLamač_Námestovofoto\Pezinok promocie ATV\P1100703.JPG"/>
          <p:cNvPicPr/>
          <p:nvPr/>
        </p:nvPicPr>
        <p:blipFill rotWithShape="1">
          <a:blip r:embed="rId5" cstate="print">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val="0"/>
              </a:ext>
            </a:extLst>
          </a:blip>
          <a:srcRect l="15717" t="20181" r="11738" b="8029"/>
          <a:stretch/>
        </p:blipFill>
        <p:spPr bwMode="auto">
          <a:xfrm>
            <a:off x="4788024" y="332656"/>
            <a:ext cx="3744416" cy="2736304"/>
          </a:xfrm>
          <a:prstGeom prst="rect">
            <a:avLst/>
          </a:prstGeom>
          <a:noFill/>
          <a:ln>
            <a:noFill/>
          </a:ln>
          <a:extLst>
            <a:ext uri="{53640926-AAD7-44D8-BBD7-CCE9431645EC}">
              <a14:shadowObscured xmlns:a14="http://schemas.microsoft.com/office/drawing/2010/main"/>
            </a:ext>
          </a:extLst>
        </p:spPr>
      </p:pic>
      <p:sp>
        <p:nvSpPr>
          <p:cNvPr id="5" name="Zástupný symbol päty 4"/>
          <p:cNvSpPr>
            <a:spLocks noGrp="1"/>
          </p:cNvSpPr>
          <p:nvPr>
            <p:ph type="ftr" sz="quarter" idx="11"/>
          </p:nvPr>
        </p:nvSpPr>
        <p:spPr>
          <a:xfrm>
            <a:off x="659165" y="6356350"/>
            <a:ext cx="3552795"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4150466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498" y="116632"/>
            <a:ext cx="9144000" cy="1296144"/>
          </a:xfrm>
          <a:solidFill>
            <a:schemeClr val="bg2"/>
          </a:solidFill>
        </p:spPr>
        <p:txBody>
          <a:bodyPr>
            <a:noAutofit/>
          </a:bodyPr>
          <a:lstStyle/>
          <a:p>
            <a:pPr>
              <a:lnSpc>
                <a:spcPct val="100000"/>
              </a:lnSpc>
            </a:pPr>
            <a:r>
              <a:rPr lang="sk-SK" sz="3600" dirty="0" smtClean="0"/>
              <a:t>W</a:t>
            </a:r>
            <a:r>
              <a:rPr lang="en-GB" sz="3600" dirty="0" smtClean="0"/>
              <a:t>hat are the most relevant topics / priorities addressed by the project?</a:t>
            </a:r>
            <a:endParaRPr lang="en-GB" sz="3600" dirty="0"/>
          </a:p>
        </p:txBody>
      </p:sp>
      <p:sp>
        <p:nvSpPr>
          <p:cNvPr id="5" name="Zástupný symbol dátumu 4"/>
          <p:cNvSpPr>
            <a:spLocks noGrp="1"/>
          </p:cNvSpPr>
          <p:nvPr>
            <p:ph type="dt" sz="half" idx="10"/>
          </p:nvPr>
        </p:nvSpPr>
        <p:spPr>
          <a:xfrm>
            <a:off x="3635896" y="6361631"/>
            <a:ext cx="2085975" cy="365125"/>
          </a:xfrm>
        </p:spPr>
        <p:txBody>
          <a:bodyPr/>
          <a:lstStyle/>
          <a:p>
            <a:fld id="{DBA6EA76-ABE7-46A4-A8A2-1CAE3A5EDC68}" type="datetime8">
              <a:rPr lang="sk-SK" smtClean="0"/>
              <a:t>6. 6. 2017 13:56</a:t>
            </a:fld>
            <a:endParaRPr lang="sk-SK" dirty="0"/>
          </a:p>
        </p:txBody>
      </p:sp>
      <p:sp>
        <p:nvSpPr>
          <p:cNvPr id="7" name="Obdĺžnik 6"/>
          <p:cNvSpPr/>
          <p:nvPr/>
        </p:nvSpPr>
        <p:spPr>
          <a:xfrm>
            <a:off x="13498" y="2132856"/>
            <a:ext cx="9130502" cy="3046988"/>
          </a:xfrm>
          <a:prstGeom prst="rect">
            <a:avLst/>
          </a:prstGeom>
        </p:spPr>
        <p:txBody>
          <a:bodyPr wrap="square">
            <a:spAutoFit/>
          </a:bodyPr>
          <a:lstStyle/>
          <a:p>
            <a:r>
              <a:rPr lang="sk-SK" sz="3200" dirty="0" smtClean="0"/>
              <a:t>1. </a:t>
            </a:r>
            <a:r>
              <a:rPr lang="en-US" sz="3200" dirty="0" smtClean="0"/>
              <a:t>Facilitating the validation of non-formal and</a:t>
            </a:r>
            <a:r>
              <a:rPr lang="sk-SK" sz="3200" dirty="0" smtClean="0"/>
              <a:t>	</a:t>
            </a:r>
            <a:r>
              <a:rPr lang="en-US" sz="3200" dirty="0" smtClean="0"/>
              <a:t>informal learning and its permeability with</a:t>
            </a:r>
            <a:r>
              <a:rPr lang="sk-SK" sz="3200" dirty="0" smtClean="0"/>
              <a:t>	</a:t>
            </a:r>
            <a:r>
              <a:rPr lang="en-US" sz="3200" dirty="0" smtClean="0"/>
              <a:t>formal education pathways</a:t>
            </a:r>
            <a:endParaRPr lang="sk-SK" sz="3200" dirty="0" smtClean="0"/>
          </a:p>
          <a:p>
            <a:endParaRPr lang="sk-SK" sz="3200" dirty="0"/>
          </a:p>
          <a:p>
            <a:r>
              <a:rPr lang="sk-SK" sz="3200" dirty="0" smtClean="0"/>
              <a:t>2. </a:t>
            </a:r>
            <a:r>
              <a:rPr lang="en-US" sz="3200" dirty="0" smtClean="0"/>
              <a:t>New innovative </a:t>
            </a:r>
            <a:r>
              <a:rPr lang="en-GB" sz="3200" dirty="0" smtClean="0"/>
              <a:t>curricula/educational methods </a:t>
            </a:r>
            <a:r>
              <a:rPr lang="sk-SK" sz="3200" dirty="0" smtClean="0"/>
              <a:t>	/ </a:t>
            </a:r>
            <a:r>
              <a:rPr lang="en-US" sz="3200" dirty="0" smtClean="0"/>
              <a:t>development of training courses</a:t>
            </a:r>
            <a:endParaRPr lang="sk-SK" sz="3200" dirty="0"/>
          </a:p>
        </p:txBody>
      </p:sp>
      <p:pic>
        <p:nvPicPr>
          <p:cNvPr id="8" name="Picture 1" descr="http://erasmus-plus.ro/wp-content/uploads/2013/11/erasmus+logo_mic.jpg"/>
          <p:cNvPicPr>
            <a:picLocks/>
          </p:cNvPicPr>
          <p:nvPr/>
        </p:nvPicPr>
        <p:blipFill>
          <a:blip r:embed="rId2" cstate="print"/>
          <a:stretch>
            <a:fillRect/>
          </a:stretch>
        </p:blipFill>
        <p:spPr bwMode="auto">
          <a:xfrm>
            <a:off x="6994981" y="6230389"/>
            <a:ext cx="2086495" cy="627611"/>
          </a:xfrm>
          <a:prstGeom prst="rect">
            <a:avLst/>
          </a:prstGeom>
          <a:noFill/>
          <a:ln w="9525">
            <a:noFill/>
            <a:miter lim="800000"/>
            <a:headEnd/>
            <a:tailEnd/>
          </a:ln>
        </p:spPr>
      </p:pic>
      <p:sp>
        <p:nvSpPr>
          <p:cNvPr id="3" name="Zástupný symbol päty 2"/>
          <p:cNvSpPr>
            <a:spLocks noGrp="1"/>
          </p:cNvSpPr>
          <p:nvPr>
            <p:ph type="ftr" sz="quarter" idx="11"/>
          </p:nvPr>
        </p:nvSpPr>
        <p:spPr>
          <a:xfrm>
            <a:off x="659165" y="6356350"/>
            <a:ext cx="3408779"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2822137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8520" y="116632"/>
            <a:ext cx="9252520" cy="792088"/>
          </a:xfrm>
          <a:solidFill>
            <a:schemeClr val="bg2"/>
          </a:solidFill>
        </p:spPr>
        <p:txBody>
          <a:bodyPr>
            <a:noAutofit/>
          </a:bodyPr>
          <a:lstStyle/>
          <a:p>
            <a:r>
              <a:rPr lang="sk-SK" sz="3600" dirty="0" err="1" smtClean="0"/>
              <a:t>Mission</a:t>
            </a:r>
            <a:r>
              <a:rPr lang="sk-SK" sz="3600" dirty="0" smtClean="0"/>
              <a:t> 1</a:t>
            </a:r>
            <a:endParaRPr lang="sk-SK" sz="3600" dirty="0"/>
          </a:p>
        </p:txBody>
      </p:sp>
      <p:sp>
        <p:nvSpPr>
          <p:cNvPr id="3" name="Zástupný symbol obsahu 2"/>
          <p:cNvSpPr>
            <a:spLocks noGrp="1"/>
          </p:cNvSpPr>
          <p:nvPr>
            <p:ph idx="1"/>
          </p:nvPr>
        </p:nvSpPr>
        <p:spPr>
          <a:xfrm>
            <a:off x="-9428" y="1052736"/>
            <a:ext cx="9144000" cy="5616624"/>
          </a:xfrm>
        </p:spPr>
        <p:txBody>
          <a:bodyPr>
            <a:normAutofit/>
          </a:bodyPr>
          <a:lstStyle/>
          <a:p>
            <a:r>
              <a:rPr lang="en-GB" sz="2600" dirty="0" smtClean="0">
                <a:solidFill>
                  <a:schemeClr val="tx1"/>
                </a:solidFill>
                <a:latin typeface="+mn-lt"/>
              </a:rPr>
              <a:t>The project brought </a:t>
            </a:r>
            <a:r>
              <a:rPr lang="sk-SK" sz="2600" dirty="0" smtClean="0">
                <a:solidFill>
                  <a:schemeClr val="tx1"/>
                </a:solidFill>
                <a:latin typeface="+mn-lt"/>
              </a:rPr>
              <a:t>a </a:t>
            </a:r>
            <a:r>
              <a:rPr lang="sk-SK" sz="2600" dirty="0" err="1" smtClean="0">
                <a:solidFill>
                  <a:schemeClr val="tx1"/>
                </a:solidFill>
                <a:latin typeface="+mn-lt"/>
              </a:rPr>
              <a:t>large</a:t>
            </a:r>
            <a:r>
              <a:rPr lang="sk-SK" sz="2600" dirty="0" smtClean="0">
                <a:solidFill>
                  <a:schemeClr val="tx1"/>
                </a:solidFill>
                <a:latin typeface="+mn-lt"/>
              </a:rPr>
              <a:t> </a:t>
            </a:r>
            <a:r>
              <a:rPr lang="en-GB" sz="2600" dirty="0" smtClean="0">
                <a:solidFill>
                  <a:schemeClr val="tx1"/>
                </a:solidFill>
                <a:latin typeface="+mn-lt"/>
              </a:rPr>
              <a:t>scale </a:t>
            </a:r>
            <a:r>
              <a:rPr lang="en-GB" sz="2600" dirty="0" smtClean="0">
                <a:solidFill>
                  <a:schemeClr val="tx1"/>
                </a:solidFill>
                <a:latin typeface="+mn-lt"/>
              </a:rPr>
              <a:t>of information about educational programs for people over 50 in chosen European countries and some possibilities for formal learning of the elderly besides the non-formal educational </a:t>
            </a:r>
            <a:r>
              <a:rPr lang="en-GB" sz="2600" dirty="0" smtClean="0">
                <a:solidFill>
                  <a:schemeClr val="tx1"/>
                </a:solidFill>
                <a:latin typeface="+mn-lt"/>
              </a:rPr>
              <a:t>program</a:t>
            </a:r>
            <a:r>
              <a:rPr lang="sk-SK" sz="2600" dirty="0" err="1" smtClean="0">
                <a:solidFill>
                  <a:schemeClr val="tx1"/>
                </a:solidFill>
                <a:latin typeface="+mn-lt"/>
              </a:rPr>
              <a:t>me</a:t>
            </a:r>
            <a:r>
              <a:rPr lang="en-GB" sz="2600" dirty="0" smtClean="0">
                <a:solidFill>
                  <a:schemeClr val="tx1"/>
                </a:solidFill>
                <a:latin typeface="+mn-lt"/>
              </a:rPr>
              <a:t>s</a:t>
            </a:r>
            <a:r>
              <a:rPr lang="en-GB" sz="2600" dirty="0" smtClean="0">
                <a:solidFill>
                  <a:schemeClr val="tx1"/>
                </a:solidFill>
                <a:latin typeface="+mn-lt"/>
              </a:rPr>
              <a:t>. </a:t>
            </a:r>
          </a:p>
          <a:p>
            <a:r>
              <a:rPr lang="en-GB" sz="2600" dirty="0" smtClean="0">
                <a:solidFill>
                  <a:schemeClr val="tx1"/>
                </a:solidFill>
                <a:latin typeface="+mn-lt"/>
              </a:rPr>
              <a:t>Contacts and research between the groups of the elderly as </a:t>
            </a:r>
            <a:r>
              <a:rPr lang="sk-SK" sz="2600" dirty="0" err="1" smtClean="0">
                <a:solidFill>
                  <a:schemeClr val="tx1"/>
                </a:solidFill>
                <a:latin typeface="+mn-lt"/>
              </a:rPr>
              <a:t>well</a:t>
            </a:r>
            <a:r>
              <a:rPr lang="sk-SK" sz="2600" dirty="0" smtClean="0">
                <a:solidFill>
                  <a:schemeClr val="tx1"/>
                </a:solidFill>
                <a:latin typeface="+mn-lt"/>
              </a:rPr>
              <a:t> </a:t>
            </a:r>
            <a:r>
              <a:rPr lang="sk-SK" sz="2600" dirty="0" err="1" smtClean="0">
                <a:solidFill>
                  <a:schemeClr val="tx1"/>
                </a:solidFill>
                <a:latin typeface="+mn-lt"/>
              </a:rPr>
              <a:t>as</a:t>
            </a:r>
            <a:r>
              <a:rPr lang="sk-SK" sz="2600" dirty="0" smtClean="0">
                <a:solidFill>
                  <a:schemeClr val="tx1"/>
                </a:solidFill>
                <a:latin typeface="+mn-lt"/>
              </a:rPr>
              <a:t> </a:t>
            </a:r>
            <a:r>
              <a:rPr lang="en-GB" sz="2600" dirty="0" smtClean="0">
                <a:solidFill>
                  <a:schemeClr val="tx1"/>
                </a:solidFill>
                <a:latin typeface="+mn-lt"/>
              </a:rPr>
              <a:t>with </a:t>
            </a:r>
            <a:r>
              <a:rPr lang="en-GB" sz="2600" dirty="0" smtClean="0">
                <a:solidFill>
                  <a:schemeClr val="tx1"/>
                </a:solidFill>
                <a:latin typeface="+mn-lt"/>
              </a:rPr>
              <a:t>young students can support </a:t>
            </a:r>
            <a:r>
              <a:rPr lang="en-GB" sz="2600" dirty="0" smtClean="0">
                <a:solidFill>
                  <a:schemeClr val="tx1"/>
                </a:solidFill>
                <a:latin typeface="+mn-lt"/>
              </a:rPr>
              <a:t>health</a:t>
            </a:r>
            <a:r>
              <a:rPr lang="sk-SK" sz="2600" dirty="0" smtClean="0">
                <a:solidFill>
                  <a:schemeClr val="tx1"/>
                </a:solidFill>
                <a:latin typeface="+mn-lt"/>
              </a:rPr>
              <a:t>y </a:t>
            </a:r>
            <a:r>
              <a:rPr lang="en-GB" sz="2600" dirty="0" smtClean="0">
                <a:solidFill>
                  <a:schemeClr val="tx1"/>
                </a:solidFill>
                <a:latin typeface="+mn-lt"/>
              </a:rPr>
              <a:t>environment </a:t>
            </a:r>
            <a:r>
              <a:rPr lang="en-GB" sz="2600" dirty="0" smtClean="0">
                <a:solidFill>
                  <a:schemeClr val="tx1"/>
                </a:solidFill>
                <a:latin typeface="+mn-lt"/>
              </a:rPr>
              <a:t>at the universities, better understanding and acceptation </a:t>
            </a:r>
            <a:r>
              <a:rPr lang="sk-SK" sz="2600" dirty="0" err="1" smtClean="0">
                <a:solidFill>
                  <a:schemeClr val="tx1"/>
                </a:solidFill>
                <a:latin typeface="+mn-lt"/>
              </a:rPr>
              <a:t>of</a:t>
            </a:r>
            <a:r>
              <a:rPr lang="sk-SK" sz="2600" dirty="0" smtClean="0">
                <a:solidFill>
                  <a:schemeClr val="tx1"/>
                </a:solidFill>
                <a:latin typeface="+mn-lt"/>
              </a:rPr>
              <a:t> </a:t>
            </a:r>
            <a:r>
              <a:rPr lang="sk-SK" sz="2600" dirty="0" err="1" smtClean="0">
                <a:solidFill>
                  <a:schemeClr val="tx1"/>
                </a:solidFill>
                <a:latin typeface="+mn-lt"/>
              </a:rPr>
              <a:t>all</a:t>
            </a:r>
            <a:r>
              <a:rPr lang="sk-SK" sz="2600" dirty="0" smtClean="0">
                <a:solidFill>
                  <a:schemeClr val="tx1"/>
                </a:solidFill>
                <a:latin typeface="+mn-lt"/>
              </a:rPr>
              <a:t> </a:t>
            </a:r>
            <a:r>
              <a:rPr lang="sk-SK" sz="2600" dirty="0" err="1" smtClean="0">
                <a:solidFill>
                  <a:schemeClr val="tx1"/>
                </a:solidFill>
                <a:latin typeface="+mn-lt"/>
              </a:rPr>
              <a:t>ages</a:t>
            </a:r>
            <a:r>
              <a:rPr lang="sk-SK" sz="2600" dirty="0" smtClean="0">
                <a:solidFill>
                  <a:schemeClr val="tx1"/>
                </a:solidFill>
                <a:latin typeface="+mn-lt"/>
              </a:rPr>
              <a:t> </a:t>
            </a:r>
            <a:r>
              <a:rPr lang="en-GB" sz="2600" dirty="0" smtClean="0">
                <a:solidFill>
                  <a:schemeClr val="tx1"/>
                </a:solidFill>
                <a:latin typeface="+mn-lt"/>
              </a:rPr>
              <a:t>at </a:t>
            </a:r>
            <a:r>
              <a:rPr lang="en-GB" sz="2600" dirty="0" smtClean="0">
                <a:solidFill>
                  <a:schemeClr val="tx1"/>
                </a:solidFill>
                <a:latin typeface="+mn-lt"/>
              </a:rPr>
              <a:t>the university background.</a:t>
            </a:r>
          </a:p>
          <a:p>
            <a:r>
              <a:rPr lang="en-GB" sz="2600" dirty="0" smtClean="0">
                <a:solidFill>
                  <a:schemeClr val="tx1"/>
                </a:solidFill>
                <a:latin typeface="+mn-lt"/>
              </a:rPr>
              <a:t>Each of included institutions tried to improve the weak position of the elderly education by learning from best practices in other countries and promote learning partnerships on </a:t>
            </a:r>
            <a:r>
              <a:rPr lang="en-GB" sz="2600" dirty="0" smtClean="0">
                <a:solidFill>
                  <a:schemeClr val="tx1"/>
                </a:solidFill>
                <a:latin typeface="+mn-lt"/>
              </a:rPr>
              <a:t>a</a:t>
            </a:r>
            <a:r>
              <a:rPr lang="sk-SK" sz="2600" dirty="0" smtClean="0">
                <a:solidFill>
                  <a:schemeClr val="tx1"/>
                </a:solidFill>
                <a:latin typeface="+mn-lt"/>
              </a:rPr>
              <a:t>n</a:t>
            </a:r>
            <a:r>
              <a:rPr lang="en-GB" sz="2600" dirty="0" smtClean="0">
                <a:solidFill>
                  <a:schemeClr val="tx1"/>
                </a:solidFill>
                <a:latin typeface="+mn-lt"/>
              </a:rPr>
              <a:t> </a:t>
            </a:r>
            <a:r>
              <a:rPr lang="en-GB" sz="2600" dirty="0" smtClean="0">
                <a:solidFill>
                  <a:schemeClr val="tx1"/>
                </a:solidFill>
                <a:latin typeface="+mn-lt"/>
              </a:rPr>
              <a:t>European level. </a:t>
            </a:r>
          </a:p>
          <a:p>
            <a:endParaRPr lang="sk-SK" dirty="0" smtClean="0">
              <a:solidFill>
                <a:schemeClr val="tx1"/>
              </a:solidFill>
            </a:endParaRPr>
          </a:p>
        </p:txBody>
      </p:sp>
      <p:sp>
        <p:nvSpPr>
          <p:cNvPr id="5" name="Zástupný symbol dátumu 4"/>
          <p:cNvSpPr>
            <a:spLocks noGrp="1"/>
          </p:cNvSpPr>
          <p:nvPr>
            <p:ph type="dt" sz="half" idx="10"/>
          </p:nvPr>
        </p:nvSpPr>
        <p:spPr>
          <a:xfrm>
            <a:off x="3851920" y="6387405"/>
            <a:ext cx="2085975" cy="365125"/>
          </a:xfrm>
        </p:spPr>
        <p:txBody>
          <a:bodyPr/>
          <a:lstStyle/>
          <a:p>
            <a:fld id="{7FD2747C-5471-4317-A9EE-AAF5807AD429}" type="datetime8">
              <a:rPr lang="sk-SK" smtClean="0"/>
              <a:t>6. 6. 2017 13:56</a:t>
            </a:fld>
            <a:endParaRPr lang="sk-SK"/>
          </a:p>
        </p:txBody>
      </p:sp>
      <p:pic>
        <p:nvPicPr>
          <p:cNvPr id="4" name="Picture 1" descr="http://erasmus-plus.ro/wp-content/uploads/2013/11/erasmus+logo_mic.jpg"/>
          <p:cNvPicPr/>
          <p:nvPr/>
        </p:nvPicPr>
        <p:blipFill>
          <a:blip r:embed="rId2" cstate="print"/>
          <a:srcRect/>
          <a:stretch>
            <a:fillRect/>
          </a:stretch>
        </p:blipFill>
        <p:spPr bwMode="auto">
          <a:xfrm>
            <a:off x="7452318" y="6281936"/>
            <a:ext cx="1682253" cy="576064"/>
          </a:xfrm>
          <a:prstGeom prst="rect">
            <a:avLst/>
          </a:prstGeom>
          <a:noFill/>
          <a:ln w="9525">
            <a:noFill/>
            <a:miter lim="800000"/>
            <a:headEnd/>
            <a:tailEnd/>
          </a:ln>
        </p:spPr>
      </p:pic>
      <p:sp>
        <p:nvSpPr>
          <p:cNvPr id="6" name="Zástupný symbol päty 5"/>
          <p:cNvSpPr>
            <a:spLocks noGrp="1"/>
          </p:cNvSpPr>
          <p:nvPr>
            <p:ph type="ftr" sz="quarter" idx="11"/>
          </p:nvPr>
        </p:nvSpPr>
        <p:spPr>
          <a:xfrm>
            <a:off x="659165" y="6356350"/>
            <a:ext cx="3480787"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837007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0" y="116632"/>
            <a:ext cx="9144000" cy="864096"/>
          </a:xfrm>
          <a:solidFill>
            <a:schemeClr val="bg2"/>
          </a:solidFill>
        </p:spPr>
        <p:txBody>
          <a:bodyPr>
            <a:noAutofit/>
          </a:bodyPr>
          <a:lstStyle/>
          <a:p>
            <a:r>
              <a:rPr lang="sk-SK" sz="3600" dirty="0" err="1" smtClean="0"/>
              <a:t>Mission</a:t>
            </a:r>
            <a:r>
              <a:rPr lang="en-GB" sz="3600" dirty="0" smtClean="0"/>
              <a:t> 2</a:t>
            </a:r>
            <a:endParaRPr lang="en-GB" sz="3600" dirty="0"/>
          </a:p>
        </p:txBody>
      </p:sp>
      <p:sp>
        <p:nvSpPr>
          <p:cNvPr id="3" name="Zástupný symbol obsahu 2"/>
          <p:cNvSpPr>
            <a:spLocks noGrp="1"/>
          </p:cNvSpPr>
          <p:nvPr>
            <p:ph idx="1"/>
          </p:nvPr>
        </p:nvSpPr>
        <p:spPr>
          <a:xfrm>
            <a:off x="0" y="1052736"/>
            <a:ext cx="9124675" cy="5616623"/>
          </a:xfrm>
        </p:spPr>
        <p:txBody>
          <a:bodyPr>
            <a:noAutofit/>
          </a:bodyPr>
          <a:lstStyle/>
          <a:p>
            <a:r>
              <a:rPr lang="en-GB" sz="2600" dirty="0" smtClean="0">
                <a:solidFill>
                  <a:schemeClr val="tx1"/>
                </a:solidFill>
                <a:latin typeface="+mn-lt"/>
              </a:rPr>
              <a:t>Project extended awareness of information about the own </a:t>
            </a:r>
            <a:r>
              <a:rPr lang="en-GB" sz="2600" dirty="0" smtClean="0">
                <a:solidFill>
                  <a:schemeClr val="tx1"/>
                </a:solidFill>
                <a:latin typeface="+mn-lt"/>
              </a:rPr>
              <a:t>UTA´s </a:t>
            </a:r>
            <a:r>
              <a:rPr lang="en-GB" sz="2600" dirty="0" smtClean="0">
                <a:solidFill>
                  <a:schemeClr val="tx1"/>
                </a:solidFill>
                <a:latin typeface="+mn-lt"/>
              </a:rPr>
              <a:t>non-formal and informal learning activities for the elderly to the city communities, residential homes or in rural areas. Extension of the information encouraged elderly with low skills and not involved in the education to register for new study possibilities.</a:t>
            </a:r>
          </a:p>
          <a:p>
            <a:r>
              <a:rPr lang="en-GB" sz="2600" dirty="0" smtClean="0">
                <a:solidFill>
                  <a:schemeClr val="tx1"/>
                </a:solidFill>
                <a:latin typeface="+mn-lt"/>
              </a:rPr>
              <a:t>Institutions found out and opened the ways how -</a:t>
            </a:r>
          </a:p>
          <a:p>
            <a:pPr marL="0" indent="0">
              <a:buNone/>
            </a:pPr>
            <a:r>
              <a:rPr lang="en-GB" sz="2600" dirty="0" smtClean="0">
                <a:solidFill>
                  <a:schemeClr val="tx1"/>
                </a:solidFill>
                <a:latin typeface="+mn-lt"/>
              </a:rPr>
              <a:t>	- to innovate and design study programs for people 	  over 50 in new subjects and new environment;</a:t>
            </a:r>
          </a:p>
          <a:p>
            <a:pPr marL="0" indent="0">
              <a:buNone/>
            </a:pPr>
            <a:r>
              <a:rPr lang="en-GB" sz="2600" dirty="0" smtClean="0">
                <a:solidFill>
                  <a:schemeClr val="tx1"/>
                </a:solidFill>
                <a:latin typeface="+mn-lt"/>
              </a:rPr>
              <a:t>	- how to design better programs of higher quality.</a:t>
            </a:r>
          </a:p>
          <a:p>
            <a:r>
              <a:rPr lang="en-GB" sz="2600" dirty="0" smtClean="0">
                <a:solidFill>
                  <a:schemeClr val="tx1"/>
                </a:solidFill>
                <a:latin typeface="+mn-lt"/>
              </a:rPr>
              <a:t>New learning methods described in the project have started to be used for new groups of elderly students in some rural areas and city communities.</a:t>
            </a:r>
          </a:p>
        </p:txBody>
      </p:sp>
      <p:sp>
        <p:nvSpPr>
          <p:cNvPr id="4" name="Zástupný symbol dátumu 3"/>
          <p:cNvSpPr>
            <a:spLocks noGrp="1"/>
          </p:cNvSpPr>
          <p:nvPr>
            <p:ph type="dt" sz="half" idx="10"/>
          </p:nvPr>
        </p:nvSpPr>
        <p:spPr>
          <a:xfrm>
            <a:off x="3923928" y="6488137"/>
            <a:ext cx="2085975" cy="365125"/>
          </a:xfrm>
        </p:spPr>
        <p:txBody>
          <a:bodyPr/>
          <a:lstStyle/>
          <a:p>
            <a:fld id="{A88382C8-25C1-4D71-A23D-4A2200C8B853}" type="datetime8">
              <a:rPr lang="sk-SK" smtClean="0"/>
              <a:t>6. 6. 2017 13:56</a:t>
            </a:fld>
            <a:endParaRPr lang="sk-SK" dirty="0"/>
          </a:p>
        </p:txBody>
      </p:sp>
      <p:pic>
        <p:nvPicPr>
          <p:cNvPr id="6" name="Picture 1" descr="http://erasmus-plus.ro/wp-content/uploads/2013/11/erasmus+logo_mic.jpg"/>
          <p:cNvPicPr>
            <a:picLocks/>
          </p:cNvPicPr>
          <p:nvPr/>
        </p:nvPicPr>
        <p:blipFill>
          <a:blip r:embed="rId2" cstate="print"/>
          <a:srcRect/>
          <a:stretch>
            <a:fillRect/>
          </a:stretch>
        </p:blipFill>
        <p:spPr bwMode="auto">
          <a:xfrm>
            <a:off x="7452320" y="6226224"/>
            <a:ext cx="1691680" cy="543646"/>
          </a:xfrm>
          <a:prstGeom prst="rect">
            <a:avLst/>
          </a:prstGeom>
          <a:noFill/>
          <a:ln w="9525">
            <a:noFill/>
            <a:miter lim="800000"/>
            <a:headEnd/>
            <a:tailEnd/>
          </a:ln>
        </p:spPr>
      </p:pic>
      <p:sp>
        <p:nvSpPr>
          <p:cNvPr id="5" name="Zástupný symbol päty 4"/>
          <p:cNvSpPr>
            <a:spLocks noGrp="1"/>
          </p:cNvSpPr>
          <p:nvPr>
            <p:ph type="ftr" sz="quarter" idx="11"/>
          </p:nvPr>
        </p:nvSpPr>
        <p:spPr>
          <a:xfrm>
            <a:off x="683568" y="6506284"/>
            <a:ext cx="3480787" cy="365125"/>
          </a:xfrm>
        </p:spPr>
        <p:txBody>
          <a:bodyPr/>
          <a:lstStyle/>
          <a:p>
            <a:r>
              <a:rPr lang="en-US" smtClean="0"/>
              <a:t>Conference and meeting in Chemnitz</a:t>
            </a:r>
            <a:endParaRPr lang="sk-SK"/>
          </a:p>
        </p:txBody>
      </p:sp>
    </p:spTree>
    <p:extLst>
      <p:ext uri="{BB962C8B-B14F-4D97-AF65-F5344CB8AC3E}">
        <p14:creationId xmlns:p14="http://schemas.microsoft.com/office/powerpoint/2010/main" val="31898341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dátumu 3"/>
          <p:cNvSpPr>
            <a:spLocks noGrp="1"/>
          </p:cNvSpPr>
          <p:nvPr>
            <p:ph type="dt" sz="half" idx="10"/>
          </p:nvPr>
        </p:nvSpPr>
        <p:spPr>
          <a:xfrm>
            <a:off x="4572000" y="6381328"/>
            <a:ext cx="1357042" cy="365125"/>
          </a:xfrm>
        </p:spPr>
        <p:txBody>
          <a:bodyPr/>
          <a:lstStyle/>
          <a:p>
            <a:fld id="{89F71653-7822-4411-A7E6-158F9A2B0B46}" type="datetime8">
              <a:rPr lang="sk-SK" smtClean="0"/>
              <a:t>6. 6. 2017 13:56</a:t>
            </a:fld>
            <a:endParaRPr lang="sk-SK" dirty="0"/>
          </a:p>
        </p:txBody>
      </p:sp>
      <p:pic>
        <p:nvPicPr>
          <p:cNvPr id="6" name="Picture 1" descr="http://erasmus-plus.ro/wp-content/uploads/2013/11/erasmus+logo_mic.jpg"/>
          <p:cNvPicPr>
            <a:picLocks/>
          </p:cNvPicPr>
          <p:nvPr/>
        </p:nvPicPr>
        <p:blipFill>
          <a:blip r:embed="rId2" cstate="print"/>
          <a:srcRect/>
          <a:stretch>
            <a:fillRect/>
          </a:stretch>
        </p:blipFill>
        <p:spPr bwMode="auto">
          <a:xfrm>
            <a:off x="7596336" y="6314354"/>
            <a:ext cx="1547664" cy="543646"/>
          </a:xfrm>
          <a:prstGeom prst="rect">
            <a:avLst/>
          </a:prstGeom>
          <a:noFill/>
          <a:ln w="9525">
            <a:noFill/>
            <a:miter lim="800000"/>
            <a:headEnd/>
            <a:tailEnd/>
          </a:ln>
        </p:spPr>
      </p:pic>
      <p:sp>
        <p:nvSpPr>
          <p:cNvPr id="5" name="Zástupný symbol obsahu 4"/>
          <p:cNvSpPr>
            <a:spLocks noGrp="1"/>
          </p:cNvSpPr>
          <p:nvPr>
            <p:ph idx="1"/>
          </p:nvPr>
        </p:nvSpPr>
        <p:spPr>
          <a:xfrm>
            <a:off x="0" y="1124744"/>
            <a:ext cx="9144000" cy="5733256"/>
          </a:xfrm>
        </p:spPr>
        <p:txBody>
          <a:bodyPr>
            <a:normAutofit fontScale="47500" lnSpcReduction="20000"/>
          </a:bodyPr>
          <a:lstStyle/>
          <a:p>
            <a:pPr marL="0" indent="0">
              <a:buNone/>
            </a:pPr>
            <a:r>
              <a:rPr lang="en-GB" sz="5100" b="1" u="sng" dirty="0">
                <a:solidFill>
                  <a:schemeClr val="tx1"/>
                </a:solidFill>
                <a:latin typeface="+mn-lt"/>
              </a:rPr>
              <a:t>Respondents:</a:t>
            </a:r>
            <a:endParaRPr lang="sk-SK" sz="5100" dirty="0">
              <a:solidFill>
                <a:schemeClr val="tx1"/>
              </a:solidFill>
              <a:latin typeface="+mn-lt"/>
            </a:endParaRPr>
          </a:p>
          <a:p>
            <a:pPr marL="0" indent="0">
              <a:buNone/>
            </a:pPr>
            <a:r>
              <a:rPr lang="en-GB" sz="5100" b="1" dirty="0" err="1" smtClean="0">
                <a:solidFill>
                  <a:schemeClr val="tx1"/>
                </a:solidFill>
                <a:latin typeface="+mn-lt"/>
              </a:rPr>
              <a:t>EduSenNet</a:t>
            </a:r>
            <a:r>
              <a:rPr lang="en-GB" sz="5100" b="1" dirty="0" smtClean="0">
                <a:solidFill>
                  <a:schemeClr val="tx1"/>
                </a:solidFill>
                <a:latin typeface="+mn-lt"/>
              </a:rPr>
              <a:t> </a:t>
            </a:r>
            <a:r>
              <a:rPr lang="en-GB" sz="5100" b="1" dirty="0">
                <a:solidFill>
                  <a:schemeClr val="tx1"/>
                </a:solidFill>
                <a:latin typeface="+mn-lt"/>
              </a:rPr>
              <a:t>partners</a:t>
            </a:r>
            <a:r>
              <a:rPr lang="en-GB" sz="5100" dirty="0">
                <a:solidFill>
                  <a:schemeClr val="tx1"/>
                </a:solidFill>
                <a:latin typeface="+mn-lt"/>
              </a:rPr>
              <a:t> </a:t>
            </a:r>
            <a:endParaRPr lang="sk-SK" sz="5100" dirty="0">
              <a:solidFill>
                <a:schemeClr val="tx1"/>
              </a:solidFill>
              <a:latin typeface="+mn-lt"/>
            </a:endParaRPr>
          </a:p>
          <a:p>
            <a:pPr lvl="0"/>
            <a:r>
              <a:rPr lang="en-GB" sz="5100" dirty="0">
                <a:solidFill>
                  <a:schemeClr val="tx1"/>
                </a:solidFill>
                <a:latin typeface="+mn-lt"/>
              </a:rPr>
              <a:t>Comenius University in Bratislava / Centre for Continuing Education (Slovakia)</a:t>
            </a:r>
            <a:endParaRPr lang="sk-SK" sz="5100" dirty="0">
              <a:solidFill>
                <a:schemeClr val="tx1"/>
              </a:solidFill>
              <a:latin typeface="+mn-lt"/>
            </a:endParaRPr>
          </a:p>
          <a:p>
            <a:pPr lvl="0"/>
            <a:r>
              <a:rPr lang="en-GB" sz="5100" dirty="0">
                <a:solidFill>
                  <a:schemeClr val="tx1"/>
                </a:solidFill>
                <a:latin typeface="+mn-lt"/>
              </a:rPr>
              <a:t>Uppsala </a:t>
            </a:r>
            <a:r>
              <a:rPr lang="en-GB" sz="5100" dirty="0" err="1">
                <a:solidFill>
                  <a:schemeClr val="tx1"/>
                </a:solidFill>
                <a:latin typeface="+mn-lt"/>
              </a:rPr>
              <a:t>Senioruniversitet</a:t>
            </a:r>
            <a:r>
              <a:rPr lang="en-GB" sz="5100" dirty="0">
                <a:solidFill>
                  <a:schemeClr val="tx1"/>
                </a:solidFill>
                <a:latin typeface="+mn-lt"/>
              </a:rPr>
              <a:t> (Sweden)</a:t>
            </a:r>
            <a:endParaRPr lang="sk-SK" sz="5100" dirty="0">
              <a:solidFill>
                <a:schemeClr val="tx1"/>
              </a:solidFill>
              <a:latin typeface="+mn-lt"/>
            </a:endParaRPr>
          </a:p>
          <a:p>
            <a:pPr lvl="0"/>
            <a:r>
              <a:rPr lang="de-DE" sz="5100" dirty="0">
                <a:solidFill>
                  <a:schemeClr val="tx1"/>
                </a:solidFill>
                <a:latin typeface="+mn-lt"/>
              </a:rPr>
              <a:t>Otto-von-Guericke-Universität, Magdeburg (Germany) </a:t>
            </a:r>
            <a:endParaRPr lang="sk-SK" sz="5100" dirty="0">
              <a:solidFill>
                <a:schemeClr val="tx1"/>
              </a:solidFill>
              <a:latin typeface="+mn-lt"/>
            </a:endParaRPr>
          </a:p>
          <a:p>
            <a:pPr lvl="0"/>
            <a:r>
              <a:rPr lang="de-DE" sz="5100" dirty="0">
                <a:solidFill>
                  <a:schemeClr val="tx1"/>
                </a:solidFill>
                <a:latin typeface="+mn-lt"/>
              </a:rPr>
              <a:t>Seniorenkolleg an der TU Chemnitz (Germany)</a:t>
            </a:r>
            <a:endParaRPr lang="sk-SK" sz="5100" dirty="0">
              <a:solidFill>
                <a:schemeClr val="tx1"/>
              </a:solidFill>
              <a:latin typeface="+mn-lt"/>
            </a:endParaRPr>
          </a:p>
          <a:p>
            <a:pPr lvl="0"/>
            <a:r>
              <a:rPr lang="en-GB" sz="5100" dirty="0" err="1">
                <a:solidFill>
                  <a:schemeClr val="tx1"/>
                </a:solidFill>
                <a:latin typeface="+mn-lt"/>
              </a:rPr>
              <a:t>Senioren</a:t>
            </a:r>
            <a:r>
              <a:rPr lang="en-GB" sz="5100" dirty="0">
                <a:solidFill>
                  <a:schemeClr val="tx1"/>
                </a:solidFill>
                <a:latin typeface="+mn-lt"/>
              </a:rPr>
              <a:t> </a:t>
            </a:r>
            <a:r>
              <a:rPr lang="en-GB" sz="5100" dirty="0" err="1">
                <a:solidFill>
                  <a:schemeClr val="tx1"/>
                </a:solidFill>
                <a:latin typeface="+mn-lt"/>
              </a:rPr>
              <a:t>Academie</a:t>
            </a:r>
            <a:r>
              <a:rPr lang="en-GB" sz="5100" dirty="0">
                <a:solidFill>
                  <a:schemeClr val="tx1"/>
                </a:solidFill>
                <a:latin typeface="+mn-lt"/>
              </a:rPr>
              <a:t> Groningen-Friesland-Drenthe, Groningen (Netherlands)</a:t>
            </a:r>
            <a:endParaRPr lang="sk-SK" sz="5100" dirty="0">
              <a:solidFill>
                <a:schemeClr val="tx1"/>
              </a:solidFill>
              <a:latin typeface="+mn-lt"/>
            </a:endParaRPr>
          </a:p>
          <a:p>
            <a:pPr lvl="0"/>
            <a:r>
              <a:rPr lang="en-GB" sz="5100" dirty="0">
                <a:solidFill>
                  <a:schemeClr val="tx1"/>
                </a:solidFill>
                <a:latin typeface="+mn-lt"/>
              </a:rPr>
              <a:t>University of the Third Age - Brno University of Technology, Brno (Czech Republic)</a:t>
            </a:r>
            <a:endParaRPr lang="sk-SK" sz="5100" dirty="0">
              <a:solidFill>
                <a:schemeClr val="tx1"/>
              </a:solidFill>
              <a:latin typeface="+mn-lt"/>
            </a:endParaRPr>
          </a:p>
          <a:p>
            <a:pPr lvl="0"/>
            <a:r>
              <a:rPr lang="en-GB" sz="5100" dirty="0">
                <a:solidFill>
                  <a:schemeClr val="tx1"/>
                </a:solidFill>
                <a:latin typeface="+mn-lt"/>
              </a:rPr>
              <a:t>Universidad Permanente, Alicante (Spain)</a:t>
            </a:r>
            <a:endParaRPr lang="sk-SK" sz="5100" dirty="0">
              <a:solidFill>
                <a:schemeClr val="tx1"/>
              </a:solidFill>
              <a:latin typeface="+mn-lt"/>
            </a:endParaRPr>
          </a:p>
          <a:p>
            <a:pPr marL="0" indent="0">
              <a:buNone/>
            </a:pPr>
            <a:r>
              <a:rPr lang="en-GB" sz="5100" dirty="0">
                <a:solidFill>
                  <a:schemeClr val="tx1"/>
                </a:solidFill>
                <a:latin typeface="+mn-lt"/>
              </a:rPr>
              <a:t> </a:t>
            </a:r>
            <a:r>
              <a:rPr lang="en-GB" sz="5100" b="1" dirty="0" err="1" smtClean="0">
                <a:solidFill>
                  <a:schemeClr val="tx1"/>
                </a:solidFill>
                <a:latin typeface="+mn-lt"/>
              </a:rPr>
              <a:t>EduSenNet</a:t>
            </a:r>
            <a:r>
              <a:rPr lang="en-GB" sz="5100" b="1" dirty="0" smtClean="0">
                <a:solidFill>
                  <a:schemeClr val="tx1"/>
                </a:solidFill>
                <a:latin typeface="+mn-lt"/>
              </a:rPr>
              <a:t> </a:t>
            </a:r>
            <a:r>
              <a:rPr lang="en-GB" sz="5100" b="1" dirty="0">
                <a:solidFill>
                  <a:schemeClr val="tx1"/>
                </a:solidFill>
                <a:latin typeface="+mn-lt"/>
              </a:rPr>
              <a:t>non project partners</a:t>
            </a:r>
            <a:endParaRPr lang="sk-SK" sz="5100" dirty="0">
              <a:solidFill>
                <a:schemeClr val="tx1"/>
              </a:solidFill>
              <a:latin typeface="+mn-lt"/>
            </a:endParaRPr>
          </a:p>
          <a:p>
            <a:pPr lvl="0"/>
            <a:r>
              <a:rPr lang="en-GB" sz="5100" dirty="0">
                <a:solidFill>
                  <a:schemeClr val="tx1"/>
                </a:solidFill>
                <a:latin typeface="+mn-lt"/>
              </a:rPr>
              <a:t>Dresden (Germany)</a:t>
            </a:r>
            <a:endParaRPr lang="sk-SK" sz="5100" dirty="0">
              <a:solidFill>
                <a:schemeClr val="tx1"/>
              </a:solidFill>
              <a:latin typeface="+mn-lt"/>
            </a:endParaRPr>
          </a:p>
          <a:p>
            <a:pPr lvl="0"/>
            <a:r>
              <a:rPr lang="en-GB" sz="5100" dirty="0" smtClean="0">
                <a:solidFill>
                  <a:schemeClr val="tx1"/>
                </a:solidFill>
                <a:latin typeface="+mn-lt"/>
              </a:rPr>
              <a:t>Bytom</a:t>
            </a:r>
            <a:r>
              <a:rPr lang="sk-SK" sz="5100" dirty="0" smtClean="0">
                <a:solidFill>
                  <a:schemeClr val="tx1"/>
                </a:solidFill>
                <a:latin typeface="+mn-lt"/>
              </a:rPr>
              <a:t> </a:t>
            </a:r>
            <a:r>
              <a:rPr lang="en-GB" sz="5100" dirty="0" smtClean="0">
                <a:solidFill>
                  <a:schemeClr val="tx1"/>
                </a:solidFill>
                <a:latin typeface="+mn-lt"/>
              </a:rPr>
              <a:t>(Poland</a:t>
            </a:r>
            <a:r>
              <a:rPr lang="en-GB" sz="5100" dirty="0">
                <a:solidFill>
                  <a:schemeClr val="tx1"/>
                </a:solidFill>
                <a:latin typeface="+mn-lt"/>
              </a:rPr>
              <a:t>)</a:t>
            </a:r>
            <a:endParaRPr lang="sk-SK" sz="5100" dirty="0">
              <a:solidFill>
                <a:schemeClr val="tx1"/>
              </a:solidFill>
              <a:latin typeface="+mn-lt"/>
            </a:endParaRPr>
          </a:p>
          <a:p>
            <a:pPr marL="0" indent="0">
              <a:buNone/>
            </a:pPr>
            <a:endParaRPr lang="sk-SK" sz="4000" dirty="0">
              <a:solidFill>
                <a:schemeClr val="tx1"/>
              </a:solidFill>
            </a:endParaRPr>
          </a:p>
        </p:txBody>
      </p:sp>
      <p:sp>
        <p:nvSpPr>
          <p:cNvPr id="8" name="Nadpis 7"/>
          <p:cNvSpPr>
            <a:spLocks noGrp="1"/>
          </p:cNvSpPr>
          <p:nvPr>
            <p:ph type="title"/>
          </p:nvPr>
        </p:nvSpPr>
        <p:spPr>
          <a:xfrm>
            <a:off x="0" y="188640"/>
            <a:ext cx="9144000" cy="1080120"/>
          </a:xfrm>
        </p:spPr>
        <p:txBody>
          <a:bodyPr/>
          <a:lstStyle/>
          <a:p>
            <a:pPr>
              <a:lnSpc>
                <a:spcPct val="100000"/>
              </a:lnSpc>
            </a:pPr>
            <a:r>
              <a:rPr lang="en-GB" sz="3600" dirty="0" smtClean="0"/>
              <a:t>Survey </a:t>
            </a:r>
            <a:r>
              <a:rPr lang="en-GB" sz="3600" dirty="0"/>
              <a:t>among non students     </a:t>
            </a:r>
            <a:r>
              <a:rPr lang="sk-SK" sz="3600" dirty="0"/>
              <a:t/>
            </a:r>
            <a:br>
              <a:rPr lang="sk-SK" sz="3600" dirty="0"/>
            </a:br>
            <a:r>
              <a:rPr lang="en-GB" sz="3600" dirty="0"/>
              <a:t>2015 - </a:t>
            </a:r>
            <a:r>
              <a:rPr lang="en-GB" sz="3600" dirty="0" smtClean="0"/>
              <a:t>2016</a:t>
            </a:r>
            <a:endParaRPr lang="sk-SK" sz="3600" dirty="0">
              <a:effectLst>
                <a:outerShdw blurRad="38100" dist="38100" dir="2700000" algn="tl">
                  <a:srgbClr val="000000">
                    <a:alpha val="43137"/>
                  </a:srgbClr>
                </a:outerShdw>
              </a:effectLst>
            </a:endParaRPr>
          </a:p>
        </p:txBody>
      </p:sp>
      <p:sp>
        <p:nvSpPr>
          <p:cNvPr id="2" name="Zástupný symbol päty 1"/>
          <p:cNvSpPr>
            <a:spLocks noGrp="1"/>
          </p:cNvSpPr>
          <p:nvPr>
            <p:ph type="ftr" sz="quarter" idx="11"/>
          </p:nvPr>
        </p:nvSpPr>
        <p:spPr>
          <a:xfrm>
            <a:off x="659165" y="6356350"/>
            <a:ext cx="3336771"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3720495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188913"/>
            <a:ext cx="9144000" cy="1008062"/>
          </a:xfrm>
          <a:solidFill>
            <a:schemeClr val="bg2"/>
          </a:solidFill>
        </p:spPr>
        <p:txBody>
          <a:bodyPr/>
          <a:lstStyle/>
          <a:p>
            <a:pPr>
              <a:lnSpc>
                <a:spcPct val="100000"/>
              </a:lnSpc>
            </a:pPr>
            <a:r>
              <a:rPr lang="sk-SK" altLang="sk-SK" sz="4000" dirty="0" smtClean="0"/>
              <a:t/>
            </a:r>
            <a:br>
              <a:rPr lang="sk-SK" altLang="sk-SK" sz="4000" dirty="0" smtClean="0"/>
            </a:br>
            <a:r>
              <a:rPr lang="sk-SK" altLang="sk-SK" sz="4000" dirty="0" smtClean="0"/>
              <a:t/>
            </a:r>
            <a:br>
              <a:rPr lang="sk-SK" altLang="sk-SK" sz="4000" dirty="0" smtClean="0"/>
            </a:br>
            <a:r>
              <a:rPr lang="sk-SK" altLang="sk-SK" sz="4000" dirty="0"/>
              <a:t/>
            </a:r>
            <a:br>
              <a:rPr lang="sk-SK" altLang="sk-SK" sz="4000" dirty="0"/>
            </a:br>
            <a:r>
              <a:rPr lang="en-GB" sz="3600" dirty="0"/>
              <a:t>Survey among non students     </a:t>
            </a:r>
            <a:r>
              <a:rPr lang="sk-SK" sz="3600" dirty="0"/>
              <a:t/>
            </a:r>
            <a:br>
              <a:rPr lang="sk-SK" sz="3600" dirty="0"/>
            </a:br>
            <a:r>
              <a:rPr lang="en-GB" sz="3600" dirty="0"/>
              <a:t>2015 - 2016</a:t>
            </a:r>
            <a:endParaRPr lang="sk-SK" altLang="sk-SK" sz="4000" dirty="0" smtClean="0"/>
          </a:p>
        </p:txBody>
      </p:sp>
      <p:sp>
        <p:nvSpPr>
          <p:cNvPr id="12291" name="Content Placeholder 2"/>
          <p:cNvSpPr>
            <a:spLocks noGrp="1"/>
          </p:cNvSpPr>
          <p:nvPr>
            <p:ph idx="1"/>
          </p:nvPr>
        </p:nvSpPr>
        <p:spPr>
          <a:xfrm>
            <a:off x="0" y="1196753"/>
            <a:ext cx="9144000" cy="5832648"/>
          </a:xfrm>
        </p:spPr>
        <p:txBody>
          <a:bodyPr>
            <a:noAutofit/>
          </a:bodyPr>
          <a:lstStyle/>
          <a:p>
            <a:r>
              <a:rPr lang="en-GB" sz="2300" b="1" dirty="0" smtClean="0">
                <a:solidFill>
                  <a:schemeClr val="tx1"/>
                </a:solidFill>
                <a:latin typeface="+mn-lt"/>
              </a:rPr>
              <a:t>Total: 878 </a:t>
            </a:r>
            <a:r>
              <a:rPr lang="en-GB" sz="2300" dirty="0" smtClean="0">
                <a:solidFill>
                  <a:schemeClr val="tx1"/>
                </a:solidFill>
                <a:latin typeface="+mn-lt"/>
              </a:rPr>
              <a:t>(project partners) </a:t>
            </a:r>
            <a:r>
              <a:rPr lang="en-GB" sz="2300" b="1" dirty="0" smtClean="0">
                <a:solidFill>
                  <a:schemeClr val="tx1"/>
                </a:solidFill>
                <a:latin typeface="+mn-lt"/>
              </a:rPr>
              <a:t>52</a:t>
            </a:r>
            <a:r>
              <a:rPr lang="en-GB" sz="2300" dirty="0" smtClean="0">
                <a:solidFill>
                  <a:schemeClr val="tx1"/>
                </a:solidFill>
                <a:latin typeface="+mn-lt"/>
              </a:rPr>
              <a:t> (other institutions) </a:t>
            </a:r>
            <a:r>
              <a:rPr lang="en-GB" sz="2300" b="1" dirty="0" smtClean="0">
                <a:solidFill>
                  <a:schemeClr val="tx1"/>
                </a:solidFill>
                <a:latin typeface="+mn-lt"/>
              </a:rPr>
              <a:t>= 930  </a:t>
            </a:r>
            <a:r>
              <a:rPr lang="en-GB" sz="2300" dirty="0" smtClean="0">
                <a:solidFill>
                  <a:schemeClr val="tx1"/>
                </a:solidFill>
                <a:latin typeface="+mn-lt"/>
              </a:rPr>
              <a:t>	</a:t>
            </a:r>
            <a:endParaRPr lang="en-GB" sz="2300" b="1" dirty="0" smtClean="0">
              <a:solidFill>
                <a:schemeClr val="tx1"/>
              </a:solidFill>
              <a:latin typeface="+mn-lt"/>
            </a:endParaRPr>
          </a:p>
          <a:p>
            <a:r>
              <a:rPr lang="en-GB" sz="2300" dirty="0" smtClean="0">
                <a:solidFill>
                  <a:schemeClr val="tx1"/>
                </a:solidFill>
                <a:latin typeface="+mn-lt"/>
              </a:rPr>
              <a:t>Gender: Approximately 2/3 of the respondents are female.                         Only in Brno and Groningen the number is slightly smaller</a:t>
            </a:r>
            <a:endParaRPr lang="en-GB" sz="2300" dirty="0" smtClean="0">
              <a:latin typeface="+mn-lt"/>
            </a:endParaRPr>
          </a:p>
          <a:p>
            <a:pPr lvl="0">
              <a:lnSpc>
                <a:spcPct val="120000"/>
              </a:lnSpc>
            </a:pPr>
            <a:r>
              <a:rPr lang="en-GB" sz="2300" dirty="0" smtClean="0">
                <a:solidFill>
                  <a:schemeClr val="tx1"/>
                </a:solidFill>
                <a:latin typeface="+mn-lt"/>
              </a:rPr>
              <a:t>For most partners the biggest group of the respondents is between 61 and 70 years. </a:t>
            </a:r>
          </a:p>
          <a:p>
            <a:pPr lvl="0">
              <a:lnSpc>
                <a:spcPct val="120000"/>
              </a:lnSpc>
            </a:pPr>
            <a:r>
              <a:rPr lang="en-GB" sz="2300" dirty="0" smtClean="0">
                <a:solidFill>
                  <a:schemeClr val="tx1"/>
                </a:solidFill>
                <a:latin typeface="+mn-lt"/>
              </a:rPr>
              <a:t>In Uppsala the biggest group of the respondents is between 71 and 80 years. Two respondents were more than 90 years old.</a:t>
            </a:r>
          </a:p>
          <a:p>
            <a:pPr lvl="0">
              <a:lnSpc>
                <a:spcPct val="120000"/>
              </a:lnSpc>
            </a:pPr>
            <a:r>
              <a:rPr lang="en-GB" sz="2300" b="1" dirty="0" smtClean="0">
                <a:solidFill>
                  <a:schemeClr val="tx1"/>
                </a:solidFill>
                <a:latin typeface="+mn-lt"/>
              </a:rPr>
              <a:t>The group of elderly students </a:t>
            </a:r>
            <a:r>
              <a:rPr lang="en-GB" sz="2300" dirty="0" smtClean="0">
                <a:solidFill>
                  <a:schemeClr val="tx1"/>
                </a:solidFill>
                <a:latin typeface="+mn-lt"/>
              </a:rPr>
              <a:t>whom we interviewed at universities and senior academies consisted of </a:t>
            </a:r>
            <a:r>
              <a:rPr lang="en-GB" sz="2300" b="1" dirty="0" smtClean="0">
                <a:solidFill>
                  <a:schemeClr val="tx1"/>
                </a:solidFill>
                <a:latin typeface="+mn-lt"/>
              </a:rPr>
              <a:t>3,151 persons</a:t>
            </a:r>
            <a:r>
              <a:rPr lang="en-GB" sz="2300" dirty="0" smtClean="0">
                <a:solidFill>
                  <a:schemeClr val="tx1"/>
                </a:solidFill>
                <a:latin typeface="+mn-lt"/>
              </a:rPr>
              <a:t>. This means that </a:t>
            </a:r>
            <a:r>
              <a:rPr lang="en-GB" sz="2300" b="1" dirty="0" smtClean="0">
                <a:solidFill>
                  <a:schemeClr val="tx1"/>
                </a:solidFill>
                <a:latin typeface="+mn-lt"/>
              </a:rPr>
              <a:t>in our project </a:t>
            </a:r>
            <a:r>
              <a:rPr lang="en-GB" sz="2300" b="1" dirty="0" err="1" smtClean="0">
                <a:solidFill>
                  <a:schemeClr val="tx1"/>
                </a:solidFill>
                <a:latin typeface="+mn-lt"/>
              </a:rPr>
              <a:t>EduSenNet</a:t>
            </a:r>
            <a:r>
              <a:rPr lang="en-GB" sz="2300" b="1" dirty="0" smtClean="0">
                <a:solidFill>
                  <a:schemeClr val="tx1"/>
                </a:solidFill>
                <a:latin typeface="+mn-lt"/>
              </a:rPr>
              <a:t> we questioned 4,081 elderly persons from 7 countries </a:t>
            </a:r>
          </a:p>
          <a:p>
            <a:pPr>
              <a:buFont typeface="Arial" charset="0"/>
              <a:buNone/>
            </a:pPr>
            <a:r>
              <a:rPr lang="en-US" altLang="sk-SK" sz="2300" dirty="0" smtClean="0">
                <a:solidFill>
                  <a:schemeClr val="tx1"/>
                </a:solidFill>
              </a:rPr>
              <a:t>					</a:t>
            </a:r>
          </a:p>
        </p:txBody>
      </p:sp>
      <p:sp>
        <p:nvSpPr>
          <p:cNvPr id="2" name="Zástupný symbol dátumu 1"/>
          <p:cNvSpPr>
            <a:spLocks noGrp="1"/>
          </p:cNvSpPr>
          <p:nvPr>
            <p:ph type="dt" sz="half" idx="10"/>
          </p:nvPr>
        </p:nvSpPr>
        <p:spPr>
          <a:xfrm>
            <a:off x="5076056" y="6404745"/>
            <a:ext cx="2085975" cy="365125"/>
          </a:xfrm>
        </p:spPr>
        <p:txBody>
          <a:bodyPr/>
          <a:lstStyle/>
          <a:p>
            <a:fld id="{2498C923-0176-45B1-8945-4E976D77D5F5}" type="datetime8">
              <a:rPr lang="sk-SK" smtClean="0"/>
              <a:t>6. 6. 2017 13:56</a:t>
            </a:fld>
            <a:endParaRPr lang="sk-SK" dirty="0"/>
          </a:p>
        </p:txBody>
      </p:sp>
      <p:pic>
        <p:nvPicPr>
          <p:cNvPr id="8" name="Picture 1" descr="http://erasmus-plus.ro/wp-content/uploads/2013/11/erasmus+logo_mic.jpg"/>
          <p:cNvPicPr>
            <a:picLocks/>
          </p:cNvPicPr>
          <p:nvPr/>
        </p:nvPicPr>
        <p:blipFill>
          <a:blip r:embed="rId2" cstate="print"/>
          <a:srcRect/>
          <a:stretch>
            <a:fillRect/>
          </a:stretch>
        </p:blipFill>
        <p:spPr bwMode="auto">
          <a:xfrm>
            <a:off x="7596336" y="6226224"/>
            <a:ext cx="1547664" cy="543646"/>
          </a:xfrm>
          <a:prstGeom prst="rect">
            <a:avLst/>
          </a:prstGeom>
          <a:noFill/>
          <a:ln w="9525">
            <a:noFill/>
            <a:miter lim="800000"/>
            <a:headEnd/>
            <a:tailEnd/>
          </a:ln>
        </p:spPr>
      </p:pic>
      <p:sp>
        <p:nvSpPr>
          <p:cNvPr id="4" name="Zástupný symbol päty 3"/>
          <p:cNvSpPr>
            <a:spLocks noGrp="1"/>
          </p:cNvSpPr>
          <p:nvPr>
            <p:ph type="ftr" sz="quarter" idx="11"/>
          </p:nvPr>
        </p:nvSpPr>
        <p:spPr>
          <a:xfrm>
            <a:off x="659165" y="6356350"/>
            <a:ext cx="3480787"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196770241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188913"/>
            <a:ext cx="9144000" cy="1008062"/>
          </a:xfrm>
          <a:solidFill>
            <a:schemeClr val="bg2"/>
          </a:solidFill>
        </p:spPr>
        <p:txBody>
          <a:bodyPr/>
          <a:lstStyle/>
          <a:p>
            <a:pPr>
              <a:lnSpc>
                <a:spcPct val="100000"/>
              </a:lnSpc>
            </a:pPr>
            <a:r>
              <a:rPr lang="sk-SK" altLang="sk-SK" sz="4000" dirty="0" smtClean="0"/>
              <a:t/>
            </a:r>
            <a:br>
              <a:rPr lang="sk-SK" altLang="sk-SK" sz="4000" dirty="0" smtClean="0"/>
            </a:br>
            <a:r>
              <a:rPr lang="sk-SK" altLang="sk-SK" sz="4000" dirty="0" smtClean="0"/>
              <a:t/>
            </a:r>
            <a:br>
              <a:rPr lang="sk-SK" altLang="sk-SK" sz="4000" dirty="0" smtClean="0"/>
            </a:br>
            <a:r>
              <a:rPr lang="sk-SK" altLang="sk-SK" sz="4000" dirty="0"/>
              <a:t/>
            </a:r>
            <a:br>
              <a:rPr lang="sk-SK" altLang="sk-SK" sz="4000" dirty="0"/>
            </a:br>
            <a:r>
              <a:rPr lang="en-GB" sz="3600" dirty="0"/>
              <a:t>Survey among non students     </a:t>
            </a:r>
            <a:r>
              <a:rPr lang="sk-SK" sz="3600" dirty="0"/>
              <a:t/>
            </a:r>
            <a:br>
              <a:rPr lang="sk-SK" sz="3600" dirty="0"/>
            </a:br>
            <a:r>
              <a:rPr lang="en-GB" sz="3600" dirty="0"/>
              <a:t>2015 - 2016</a:t>
            </a:r>
            <a:endParaRPr lang="sk-SK" altLang="sk-SK" sz="4000" dirty="0" smtClean="0"/>
          </a:p>
        </p:txBody>
      </p:sp>
      <p:sp>
        <p:nvSpPr>
          <p:cNvPr id="12291" name="Content Placeholder 2"/>
          <p:cNvSpPr>
            <a:spLocks noGrp="1"/>
          </p:cNvSpPr>
          <p:nvPr>
            <p:ph idx="1"/>
          </p:nvPr>
        </p:nvSpPr>
        <p:spPr>
          <a:xfrm>
            <a:off x="27767" y="1308658"/>
            <a:ext cx="9144000" cy="5013325"/>
          </a:xfrm>
        </p:spPr>
        <p:txBody>
          <a:bodyPr>
            <a:normAutofit/>
          </a:bodyPr>
          <a:lstStyle/>
          <a:p>
            <a:r>
              <a:rPr lang="en-GB" dirty="0">
                <a:solidFill>
                  <a:schemeClr val="tx1"/>
                </a:solidFill>
              </a:rPr>
              <a:t>Total: </a:t>
            </a:r>
            <a:r>
              <a:rPr lang="en-GB" b="1" dirty="0">
                <a:solidFill>
                  <a:schemeClr val="tx1"/>
                </a:solidFill>
              </a:rPr>
              <a:t>878</a:t>
            </a:r>
            <a:r>
              <a:rPr lang="sk-SK" dirty="0">
                <a:solidFill>
                  <a:schemeClr val="tx1"/>
                </a:solidFill>
              </a:rPr>
              <a:t> </a:t>
            </a:r>
            <a:r>
              <a:rPr lang="sk-SK" dirty="0" smtClean="0">
                <a:solidFill>
                  <a:schemeClr val="tx1"/>
                </a:solidFill>
              </a:rPr>
              <a:t>(</a:t>
            </a:r>
            <a:r>
              <a:rPr lang="sk-SK" dirty="0" err="1" smtClean="0">
                <a:solidFill>
                  <a:schemeClr val="tx1"/>
                </a:solidFill>
              </a:rPr>
              <a:t>project</a:t>
            </a:r>
            <a:r>
              <a:rPr lang="sk-SK" dirty="0" smtClean="0">
                <a:solidFill>
                  <a:schemeClr val="tx1"/>
                </a:solidFill>
              </a:rPr>
              <a:t> </a:t>
            </a:r>
            <a:r>
              <a:rPr lang="sk-SK" dirty="0" err="1" smtClean="0">
                <a:solidFill>
                  <a:schemeClr val="tx1"/>
                </a:solidFill>
              </a:rPr>
              <a:t>partners</a:t>
            </a:r>
            <a:r>
              <a:rPr lang="sk-SK" dirty="0" smtClean="0">
                <a:solidFill>
                  <a:schemeClr val="tx1"/>
                </a:solidFill>
              </a:rPr>
              <a:t>) </a:t>
            </a:r>
            <a:r>
              <a:rPr lang="sk-SK" b="1" dirty="0" smtClean="0">
                <a:solidFill>
                  <a:schemeClr val="tx1"/>
                </a:solidFill>
              </a:rPr>
              <a:t>52 </a:t>
            </a:r>
            <a:r>
              <a:rPr lang="sk-SK" dirty="0" smtClean="0">
                <a:solidFill>
                  <a:schemeClr val="tx1"/>
                </a:solidFill>
              </a:rPr>
              <a:t>(</a:t>
            </a:r>
            <a:r>
              <a:rPr lang="sk-SK" dirty="0" err="1" smtClean="0">
                <a:solidFill>
                  <a:schemeClr val="tx1"/>
                </a:solidFill>
              </a:rPr>
              <a:t>other</a:t>
            </a:r>
            <a:r>
              <a:rPr lang="sk-SK" dirty="0" smtClean="0">
                <a:solidFill>
                  <a:schemeClr val="tx1"/>
                </a:solidFill>
              </a:rPr>
              <a:t> </a:t>
            </a:r>
            <a:r>
              <a:rPr lang="sk-SK" dirty="0" err="1" smtClean="0">
                <a:solidFill>
                  <a:schemeClr val="tx1"/>
                </a:solidFill>
              </a:rPr>
              <a:t>institutions</a:t>
            </a:r>
            <a:r>
              <a:rPr lang="sk-SK" dirty="0" smtClean="0">
                <a:solidFill>
                  <a:schemeClr val="tx1"/>
                </a:solidFill>
              </a:rPr>
              <a:t>) </a:t>
            </a:r>
            <a:r>
              <a:rPr lang="sk-SK" b="1" dirty="0" smtClean="0">
                <a:solidFill>
                  <a:schemeClr val="tx1"/>
                </a:solidFill>
              </a:rPr>
              <a:t>= </a:t>
            </a:r>
            <a:r>
              <a:rPr lang="sk-SK" b="1" dirty="0">
                <a:solidFill>
                  <a:schemeClr val="tx1"/>
                </a:solidFill>
              </a:rPr>
              <a:t>930</a:t>
            </a:r>
            <a:r>
              <a:rPr lang="sk-SK" b="1" dirty="0" smtClean="0">
                <a:solidFill>
                  <a:schemeClr val="tx1"/>
                </a:solidFill>
              </a:rPr>
              <a:t>  </a:t>
            </a:r>
            <a:r>
              <a:rPr lang="sk-SK" sz="2800" dirty="0">
                <a:solidFill>
                  <a:schemeClr val="tx1"/>
                </a:solidFill>
              </a:rPr>
              <a:t>	</a:t>
            </a:r>
            <a:r>
              <a:rPr lang="sk-SK" sz="2800" dirty="0" smtClean="0">
                <a:solidFill>
                  <a:schemeClr val="tx1"/>
                </a:solidFill>
              </a:rPr>
              <a:t>	</a:t>
            </a:r>
            <a:endParaRPr lang="sk-SK" sz="2800" b="1" dirty="0" smtClean="0">
              <a:solidFill>
                <a:schemeClr val="tx1"/>
              </a:solidFill>
            </a:endParaRPr>
          </a:p>
          <a:p>
            <a:pPr>
              <a:buFont typeface="Arial" charset="0"/>
              <a:buNone/>
            </a:pPr>
            <a:r>
              <a:rPr lang="en-US" altLang="sk-SK" sz="2800" dirty="0" smtClean="0">
                <a:solidFill>
                  <a:schemeClr val="tx1"/>
                </a:solidFill>
              </a:rPr>
              <a:t>				</a:t>
            </a:r>
            <a:r>
              <a:rPr lang="en-US" altLang="sk-SK" sz="2800" dirty="0" smtClean="0"/>
              <a:t>	</a:t>
            </a:r>
          </a:p>
        </p:txBody>
      </p:sp>
      <p:sp>
        <p:nvSpPr>
          <p:cNvPr id="2" name="Zástupný symbol dátumu 1"/>
          <p:cNvSpPr>
            <a:spLocks noGrp="1"/>
          </p:cNvSpPr>
          <p:nvPr>
            <p:ph type="dt" sz="half" idx="10"/>
          </p:nvPr>
        </p:nvSpPr>
        <p:spPr>
          <a:xfrm>
            <a:off x="5220072" y="6361577"/>
            <a:ext cx="2085975" cy="365125"/>
          </a:xfrm>
        </p:spPr>
        <p:txBody>
          <a:bodyPr/>
          <a:lstStyle/>
          <a:p>
            <a:fld id="{A6E43047-CE85-4265-A4AC-5B0100A522F7}" type="datetime8">
              <a:rPr lang="sk-SK" smtClean="0"/>
              <a:t>6. 6. 2017 13:56</a:t>
            </a:fld>
            <a:endParaRPr lang="sk-SK"/>
          </a:p>
        </p:txBody>
      </p:sp>
      <p:pic>
        <p:nvPicPr>
          <p:cNvPr id="8" name="Picture 1" descr="http://erasmus-plus.ro/wp-content/uploads/2013/11/erasmus+logo_mic.jpg"/>
          <p:cNvPicPr>
            <a:picLocks/>
          </p:cNvPicPr>
          <p:nvPr/>
        </p:nvPicPr>
        <p:blipFill>
          <a:blip r:embed="rId2" cstate="print"/>
          <a:srcRect/>
          <a:stretch>
            <a:fillRect/>
          </a:stretch>
        </p:blipFill>
        <p:spPr bwMode="auto">
          <a:xfrm>
            <a:off x="7596336" y="6226224"/>
            <a:ext cx="1547664" cy="543646"/>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44825"/>
            <a:ext cx="14555893" cy="4437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äty 3"/>
          <p:cNvSpPr>
            <a:spLocks noGrp="1"/>
          </p:cNvSpPr>
          <p:nvPr>
            <p:ph type="ftr" sz="quarter" idx="11"/>
          </p:nvPr>
        </p:nvSpPr>
        <p:spPr>
          <a:xfrm>
            <a:off x="659165" y="6356350"/>
            <a:ext cx="3624803"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35854624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188913"/>
            <a:ext cx="9144000" cy="1008062"/>
          </a:xfrm>
          <a:solidFill>
            <a:schemeClr val="bg2"/>
          </a:solidFill>
        </p:spPr>
        <p:txBody>
          <a:bodyPr/>
          <a:lstStyle/>
          <a:p>
            <a:pPr>
              <a:lnSpc>
                <a:spcPct val="100000"/>
              </a:lnSpc>
            </a:pPr>
            <a:r>
              <a:rPr lang="sk-SK" sz="3600" dirty="0">
                <a:effectLst>
                  <a:outerShdw blurRad="38100" dist="38100" dir="2700000" algn="tl">
                    <a:srgbClr val="000000">
                      <a:alpha val="43137"/>
                    </a:srgbClr>
                  </a:outerShdw>
                </a:effectLst>
              </a:rPr>
              <a:t>L</a:t>
            </a:r>
            <a:r>
              <a:rPr lang="en-GB" sz="3600" dirty="0">
                <a:effectLst>
                  <a:outerShdw blurRad="38100" dist="38100" dir="2700000" algn="tl">
                    <a:srgbClr val="000000">
                      <a:alpha val="43137"/>
                    </a:srgbClr>
                  </a:outerShdw>
                </a:effectLst>
              </a:rPr>
              <a:t>earning in later life is important and are you interested in taking part </a:t>
            </a:r>
            <a:r>
              <a:rPr lang="sk-SK" sz="3600" dirty="0">
                <a:effectLst>
                  <a:outerShdw blurRad="38100" dist="38100" dir="2700000" algn="tl">
                    <a:srgbClr val="000000">
                      <a:alpha val="43137"/>
                    </a:srgbClr>
                  </a:outerShdw>
                </a:effectLst>
              </a:rPr>
              <a:t>?</a:t>
            </a:r>
            <a:endParaRPr lang="sk-SK" altLang="sk-SK" sz="3600" dirty="0" smtClean="0">
              <a:effectLst>
                <a:outerShdw blurRad="38100" dist="38100" dir="2700000" algn="tl">
                  <a:srgbClr val="000000">
                    <a:alpha val="43137"/>
                  </a:srgbClr>
                </a:outerShdw>
              </a:effectLst>
            </a:endParaRPr>
          </a:p>
        </p:txBody>
      </p:sp>
      <p:sp>
        <p:nvSpPr>
          <p:cNvPr id="12291" name="Content Placeholder 2"/>
          <p:cNvSpPr>
            <a:spLocks noGrp="1"/>
          </p:cNvSpPr>
          <p:nvPr>
            <p:ph idx="1"/>
          </p:nvPr>
        </p:nvSpPr>
        <p:spPr>
          <a:xfrm>
            <a:off x="27767" y="1308658"/>
            <a:ext cx="9144000" cy="5720742"/>
          </a:xfrm>
        </p:spPr>
        <p:txBody>
          <a:bodyPr>
            <a:normAutofit fontScale="85000" lnSpcReduction="20000"/>
          </a:bodyPr>
          <a:lstStyle/>
          <a:p>
            <a:r>
              <a:rPr lang="en-GB" b="1" dirty="0">
                <a:solidFill>
                  <a:schemeClr val="tx1"/>
                </a:solidFill>
              </a:rPr>
              <a:t>Total: 878</a:t>
            </a:r>
            <a:r>
              <a:rPr lang="sk-SK" b="1" dirty="0">
                <a:solidFill>
                  <a:schemeClr val="tx1"/>
                </a:solidFill>
              </a:rPr>
              <a:t> </a:t>
            </a:r>
            <a:r>
              <a:rPr lang="sk-SK" dirty="0" smtClean="0">
                <a:solidFill>
                  <a:schemeClr val="tx1"/>
                </a:solidFill>
              </a:rPr>
              <a:t>(</a:t>
            </a:r>
            <a:r>
              <a:rPr lang="sk-SK" dirty="0" err="1" smtClean="0">
                <a:solidFill>
                  <a:schemeClr val="tx1"/>
                </a:solidFill>
              </a:rPr>
              <a:t>project</a:t>
            </a:r>
            <a:r>
              <a:rPr lang="sk-SK" dirty="0" smtClean="0">
                <a:solidFill>
                  <a:schemeClr val="tx1"/>
                </a:solidFill>
              </a:rPr>
              <a:t> </a:t>
            </a:r>
            <a:r>
              <a:rPr lang="sk-SK" dirty="0" err="1" smtClean="0">
                <a:solidFill>
                  <a:schemeClr val="tx1"/>
                </a:solidFill>
              </a:rPr>
              <a:t>partners</a:t>
            </a:r>
            <a:r>
              <a:rPr lang="sk-SK" dirty="0" smtClean="0">
                <a:solidFill>
                  <a:schemeClr val="tx1"/>
                </a:solidFill>
              </a:rPr>
              <a:t>) </a:t>
            </a:r>
            <a:r>
              <a:rPr lang="sk-SK" b="1" dirty="0" smtClean="0">
                <a:solidFill>
                  <a:schemeClr val="tx1"/>
                </a:solidFill>
              </a:rPr>
              <a:t>52 </a:t>
            </a:r>
            <a:r>
              <a:rPr lang="sk-SK" dirty="0" smtClean="0">
                <a:solidFill>
                  <a:schemeClr val="tx1"/>
                </a:solidFill>
              </a:rPr>
              <a:t>(</a:t>
            </a:r>
            <a:r>
              <a:rPr lang="sk-SK" dirty="0" err="1" smtClean="0">
                <a:solidFill>
                  <a:schemeClr val="tx1"/>
                </a:solidFill>
              </a:rPr>
              <a:t>other</a:t>
            </a:r>
            <a:r>
              <a:rPr lang="sk-SK" dirty="0" smtClean="0">
                <a:solidFill>
                  <a:schemeClr val="tx1"/>
                </a:solidFill>
              </a:rPr>
              <a:t> </a:t>
            </a:r>
            <a:r>
              <a:rPr lang="sk-SK" dirty="0" err="1" smtClean="0">
                <a:solidFill>
                  <a:schemeClr val="tx1"/>
                </a:solidFill>
              </a:rPr>
              <a:t>institutions</a:t>
            </a:r>
            <a:r>
              <a:rPr lang="sk-SK" dirty="0" smtClean="0">
                <a:solidFill>
                  <a:schemeClr val="tx1"/>
                </a:solidFill>
              </a:rPr>
              <a:t>) </a:t>
            </a:r>
            <a:r>
              <a:rPr lang="sk-SK" b="1" dirty="0" smtClean="0">
                <a:solidFill>
                  <a:schemeClr val="tx1"/>
                </a:solidFill>
              </a:rPr>
              <a:t>= 930</a:t>
            </a: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a:solidFill>
                <a:schemeClr val="tx1"/>
              </a:solidFill>
            </a:endParaRPr>
          </a:p>
          <a:p>
            <a:endParaRPr lang="sk-SK" dirty="0" smtClean="0">
              <a:solidFill>
                <a:schemeClr val="tx1"/>
              </a:solidFill>
            </a:endParaRPr>
          </a:p>
          <a:p>
            <a:endParaRPr lang="sk-SK" dirty="0" smtClean="0">
              <a:solidFill>
                <a:schemeClr val="tx1"/>
              </a:solidFill>
            </a:endParaRPr>
          </a:p>
          <a:p>
            <a:r>
              <a:rPr lang="en-GB" dirty="0">
                <a:solidFill>
                  <a:schemeClr val="tx1"/>
                </a:solidFill>
              </a:rPr>
              <a:t>In Slovakia 26,6% do not have interest in learning. Most of the respondents are from the residential </a:t>
            </a:r>
            <a:r>
              <a:rPr lang="sk-SK" dirty="0" err="1" smtClean="0">
                <a:solidFill>
                  <a:schemeClr val="tx1"/>
                </a:solidFill>
              </a:rPr>
              <a:t>care</a:t>
            </a:r>
            <a:r>
              <a:rPr lang="sk-SK" dirty="0" smtClean="0">
                <a:solidFill>
                  <a:schemeClr val="tx1"/>
                </a:solidFill>
              </a:rPr>
              <a:t> </a:t>
            </a:r>
            <a:r>
              <a:rPr lang="en-GB" dirty="0" smtClean="0">
                <a:solidFill>
                  <a:schemeClr val="tx1"/>
                </a:solidFill>
              </a:rPr>
              <a:t>homes</a:t>
            </a:r>
            <a:r>
              <a:rPr lang="en-GB" dirty="0">
                <a:solidFill>
                  <a:schemeClr val="tx1"/>
                </a:solidFill>
              </a:rPr>
              <a:t>, others from the village </a:t>
            </a:r>
            <a:r>
              <a:rPr lang="sk-SK" dirty="0">
                <a:solidFill>
                  <a:schemeClr val="tx1"/>
                </a:solidFill>
              </a:rPr>
              <a:t>Č</a:t>
            </a:r>
            <a:r>
              <a:rPr lang="en-GB" dirty="0" err="1" smtClean="0">
                <a:solidFill>
                  <a:schemeClr val="tx1"/>
                </a:solidFill>
              </a:rPr>
              <a:t>ast</a:t>
            </a:r>
            <a:r>
              <a:rPr lang="sk-SK" dirty="0" smtClean="0">
                <a:solidFill>
                  <a:schemeClr val="tx1"/>
                </a:solidFill>
              </a:rPr>
              <a:t>á</a:t>
            </a:r>
            <a:r>
              <a:rPr lang="en-GB" dirty="0" smtClean="0">
                <a:solidFill>
                  <a:schemeClr val="tx1"/>
                </a:solidFill>
              </a:rPr>
              <a:t> </a:t>
            </a:r>
            <a:r>
              <a:rPr lang="en-GB" dirty="0">
                <a:solidFill>
                  <a:schemeClr val="tx1"/>
                </a:solidFill>
              </a:rPr>
              <a:t>and from </a:t>
            </a:r>
            <a:r>
              <a:rPr lang="en-GB" dirty="0" smtClean="0">
                <a:solidFill>
                  <a:schemeClr val="tx1"/>
                </a:solidFill>
              </a:rPr>
              <a:t>N</a:t>
            </a:r>
            <a:r>
              <a:rPr lang="sk-SK" dirty="0" smtClean="0">
                <a:solidFill>
                  <a:schemeClr val="tx1"/>
                </a:solidFill>
              </a:rPr>
              <a:t>á</a:t>
            </a:r>
            <a:r>
              <a:rPr lang="en-GB" dirty="0" err="1" smtClean="0">
                <a:solidFill>
                  <a:schemeClr val="tx1"/>
                </a:solidFill>
              </a:rPr>
              <a:t>mestovo</a:t>
            </a:r>
            <a:r>
              <a:rPr lang="en-GB" dirty="0">
                <a:solidFill>
                  <a:schemeClr val="tx1"/>
                </a:solidFill>
              </a:rPr>
              <a:t>.</a:t>
            </a:r>
            <a:r>
              <a:rPr lang="en-GB" b="1" dirty="0">
                <a:solidFill>
                  <a:schemeClr val="tx1"/>
                </a:solidFill>
              </a:rPr>
              <a:t>	</a:t>
            </a:r>
            <a:r>
              <a:rPr lang="en-GB" b="1" dirty="0"/>
              <a:t> </a:t>
            </a:r>
            <a:r>
              <a:rPr lang="sk-SK" dirty="0" smtClean="0">
                <a:solidFill>
                  <a:schemeClr val="tx1"/>
                </a:solidFill>
              </a:rPr>
              <a:t>  </a:t>
            </a:r>
            <a:r>
              <a:rPr lang="sk-SK" sz="2800" dirty="0">
                <a:solidFill>
                  <a:schemeClr val="tx1"/>
                </a:solidFill>
              </a:rPr>
              <a:t>	</a:t>
            </a:r>
            <a:r>
              <a:rPr lang="sk-SK" sz="2800" dirty="0" smtClean="0">
                <a:solidFill>
                  <a:schemeClr val="tx1"/>
                </a:solidFill>
              </a:rPr>
              <a:t>	</a:t>
            </a:r>
            <a:endParaRPr lang="sk-SK" sz="2800" b="1" dirty="0" smtClean="0">
              <a:solidFill>
                <a:schemeClr val="tx1"/>
              </a:solidFill>
            </a:endParaRPr>
          </a:p>
          <a:p>
            <a:pPr>
              <a:buFont typeface="Arial" charset="0"/>
              <a:buNone/>
            </a:pPr>
            <a:r>
              <a:rPr lang="en-US" altLang="sk-SK" sz="2800" dirty="0" smtClean="0">
                <a:solidFill>
                  <a:schemeClr val="tx1"/>
                </a:solidFill>
              </a:rPr>
              <a:t>				</a:t>
            </a:r>
            <a:r>
              <a:rPr lang="en-US" altLang="sk-SK" sz="2800" dirty="0" smtClean="0"/>
              <a:t>	</a:t>
            </a:r>
          </a:p>
        </p:txBody>
      </p:sp>
      <p:sp>
        <p:nvSpPr>
          <p:cNvPr id="2" name="Zástupný symbol dátumu 1"/>
          <p:cNvSpPr>
            <a:spLocks noGrp="1"/>
          </p:cNvSpPr>
          <p:nvPr>
            <p:ph type="dt" sz="half" idx="10"/>
          </p:nvPr>
        </p:nvSpPr>
        <p:spPr>
          <a:xfrm>
            <a:off x="5220072" y="6361577"/>
            <a:ext cx="2085975" cy="365125"/>
          </a:xfrm>
        </p:spPr>
        <p:txBody>
          <a:bodyPr/>
          <a:lstStyle/>
          <a:p>
            <a:fld id="{56634AD9-5A0D-44FB-919E-A77508FDD1E4}" type="datetime8">
              <a:rPr lang="sk-SK" smtClean="0"/>
              <a:t>6. 6. 2017 13:56</a:t>
            </a:fld>
            <a:endParaRPr lang="sk-SK"/>
          </a:p>
        </p:txBody>
      </p:sp>
      <p:pic>
        <p:nvPicPr>
          <p:cNvPr id="8" name="Picture 1" descr="http://erasmus-plus.ro/wp-content/uploads/2013/11/erasmus+logo_mic.jpg"/>
          <p:cNvPicPr>
            <a:picLocks/>
          </p:cNvPicPr>
          <p:nvPr/>
        </p:nvPicPr>
        <p:blipFill>
          <a:blip r:embed="rId2" cstate="print"/>
          <a:srcRect/>
          <a:stretch>
            <a:fillRect/>
          </a:stretch>
        </p:blipFill>
        <p:spPr bwMode="auto">
          <a:xfrm>
            <a:off x="7596336" y="6226224"/>
            <a:ext cx="1547664" cy="543646"/>
          </a:xfrm>
          <a:prstGeom prst="rect">
            <a:avLst/>
          </a:prstGeom>
          <a:noFill/>
          <a:ln w="9525">
            <a:noFill/>
            <a:miter lim="800000"/>
            <a:headEnd/>
            <a:tailEnd/>
          </a:ln>
        </p:spPr>
      </p:pic>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k-SK"/>
          </a:p>
        </p:txBody>
      </p:sp>
      <p:pic>
        <p:nvPicPr>
          <p:cNvPr id="20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806" y="1772816"/>
            <a:ext cx="8856983" cy="3771131"/>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symbol päty 4"/>
          <p:cNvSpPr>
            <a:spLocks noGrp="1"/>
          </p:cNvSpPr>
          <p:nvPr>
            <p:ph type="ftr" sz="quarter" idx="11"/>
          </p:nvPr>
        </p:nvSpPr>
        <p:spPr>
          <a:xfrm>
            <a:off x="659165" y="6356350"/>
            <a:ext cx="4128859" cy="365125"/>
          </a:xfrm>
        </p:spPr>
        <p:txBody>
          <a:bodyPr/>
          <a:lstStyle/>
          <a:p>
            <a:r>
              <a:rPr lang="en-US" dirty="0" smtClean="0"/>
              <a:t>Conference and meeting in Chemnitz</a:t>
            </a:r>
            <a:endParaRPr lang="sk-SK" dirty="0"/>
          </a:p>
        </p:txBody>
      </p:sp>
    </p:spTree>
    <p:extLst>
      <p:ext uri="{BB962C8B-B14F-4D97-AF65-F5344CB8AC3E}">
        <p14:creationId xmlns:p14="http://schemas.microsoft.com/office/powerpoint/2010/main" val="1947239709"/>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kutíva">
  <a:themeElements>
    <a:clrScheme name="Exekutíva">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íva">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ív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841</TotalTime>
  <Words>1388</Words>
  <Application>Microsoft Office PowerPoint</Application>
  <PresentationFormat>Prezentácia na obrazovke (4:3)</PresentationFormat>
  <Paragraphs>453</Paragraphs>
  <Slides>23</Slides>
  <Notes>2</Notes>
  <HiddenSlides>0</HiddenSlides>
  <MMClips>0</MMClips>
  <ScaleCrop>false</ScaleCrop>
  <HeadingPairs>
    <vt:vector size="4" baseType="variant">
      <vt:variant>
        <vt:lpstr>Motív</vt:lpstr>
      </vt:variant>
      <vt:variant>
        <vt:i4>1</vt:i4>
      </vt:variant>
      <vt:variant>
        <vt:lpstr>Nadpisy snímok</vt:lpstr>
      </vt:variant>
      <vt:variant>
        <vt:i4>23</vt:i4>
      </vt:variant>
    </vt:vector>
  </HeadingPairs>
  <TitlesOfParts>
    <vt:vector size="24" baseType="lpstr">
      <vt:lpstr>Exekutíva</vt:lpstr>
      <vt:lpstr> Educational Senior Network        Heading towards study innovations   PhDr. Nadežda Hrapková, PhD.</vt:lpstr>
      <vt:lpstr>Project Erasmus +  Educational senior Network (EduSenNet)</vt:lpstr>
      <vt:lpstr>What are the most relevant topics / priorities addressed by the project?</vt:lpstr>
      <vt:lpstr>Mission 1</vt:lpstr>
      <vt:lpstr>Mission 2</vt:lpstr>
      <vt:lpstr>Survey among non students      2015 - 2016</vt:lpstr>
      <vt:lpstr>   Survey among non students      2015 - 2016</vt:lpstr>
      <vt:lpstr>   Survey among non students      2015 - 2016</vt:lpstr>
      <vt:lpstr>Learning in later life is important and are you interested in taking part ?</vt:lpstr>
      <vt:lpstr>Reasons to take part in learning activities</vt:lpstr>
      <vt:lpstr>How do you look for learning possibilities?</vt:lpstr>
      <vt:lpstr>Is the social aspect of learning important for you? </vt:lpstr>
      <vt:lpstr>Reasons for Learning in later life</vt:lpstr>
      <vt:lpstr>   Barriers What do you consider possible obstacles to Lifelong learning?</vt:lpstr>
      <vt:lpstr>  Barriers Opinion on why people do not participate in adult learning  </vt:lpstr>
      <vt:lpstr>                  New innovative curricula Good practices in Slovakia</vt:lpstr>
      <vt:lpstr>                  New innovative curricula Good practices in Slovakia</vt:lpstr>
      <vt:lpstr>                     New innovative curricula Good practices in Slovakia</vt:lpstr>
      <vt:lpstr>                     New innovative curricula Good practices in Slovakia</vt:lpstr>
      <vt:lpstr>                     New innovative curricula Good practices in Slovakia</vt:lpstr>
      <vt:lpstr>                     New innovative curricula Good practices in Slovakia</vt:lpstr>
      <vt:lpstr>                     New innovative curricula Good practices in Slovakia</vt:lpstr>
      <vt:lpstr>Thank you for your  attention  PhDr. Nadežda  Hrapková, PhD. Bratislava</vt:lpstr>
    </vt:vector>
  </TitlesOfParts>
  <Company>Fakulta managementu UK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Senior Network   Project Meeting, Magdeburg, Germany,        Hosting Organisations: Otto-von-Guericke-Universität Magdeburg</dc:title>
  <dc:creator>Používateľ systému Windows</dc:creator>
  <cp:lastModifiedBy>Používateľ systému Windows</cp:lastModifiedBy>
  <cp:revision>103</cp:revision>
  <cp:lastPrinted>2017-06-06T12:16:42Z</cp:lastPrinted>
  <dcterms:created xsi:type="dcterms:W3CDTF">2016-10-21T19:50:21Z</dcterms:created>
  <dcterms:modified xsi:type="dcterms:W3CDTF">2017-06-06T12:19:05Z</dcterms:modified>
</cp:coreProperties>
</file>