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56" r:id="rId7"/>
    <p:sldId id="263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D788B-735D-4F5C-A559-7D8910F3DB9A}" type="datetimeFigureOut">
              <a:rPr lang="nl-NL" smtClean="0"/>
              <a:pPr/>
              <a:t>24-6-2017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7ECDE-7F30-4B99-9C73-842E2F92E09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Afbeelding 22" descr="Senioren Academie_20170507_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908720"/>
            <a:ext cx="6984776" cy="1128159"/>
          </a:xfrm>
          <a:prstGeom prst="rect">
            <a:avLst/>
          </a:prstGeom>
        </p:spPr>
      </p:pic>
      <p:sp>
        <p:nvSpPr>
          <p:cNvPr id="25" name="Tekstvak 24"/>
          <p:cNvSpPr txBox="1"/>
          <p:nvPr/>
        </p:nvSpPr>
        <p:spPr>
          <a:xfrm>
            <a:off x="2195736" y="242088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3 </a:t>
            </a:r>
            <a:r>
              <a:rPr lang="nl-NL" dirty="0" err="1" smtClean="0"/>
              <a:t>locations</a:t>
            </a:r>
            <a:r>
              <a:rPr lang="nl-NL" dirty="0" smtClean="0"/>
              <a:t>: Groningen, Leeuwarden, Emmen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2699792" y="314096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ca. 3.000 </a:t>
            </a:r>
            <a:r>
              <a:rPr lang="nl-NL" dirty="0" err="1" smtClean="0"/>
              <a:t>students</a:t>
            </a:r>
            <a:r>
              <a:rPr lang="nl-NL" dirty="0" smtClean="0"/>
              <a:t> / </a:t>
            </a:r>
            <a:r>
              <a:rPr lang="nl-NL" dirty="0" err="1" smtClean="0"/>
              <a:t>year</a:t>
            </a:r>
            <a:endParaRPr lang="nl-NL" dirty="0"/>
          </a:p>
        </p:txBody>
      </p:sp>
      <p:sp>
        <p:nvSpPr>
          <p:cNvPr id="29" name="Tekstvak 28"/>
          <p:cNvSpPr txBox="1"/>
          <p:nvPr/>
        </p:nvSpPr>
        <p:spPr>
          <a:xfrm>
            <a:off x="1763688" y="278092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Ca. 170 </a:t>
            </a:r>
            <a:r>
              <a:rPr lang="nl-NL" dirty="0" err="1" smtClean="0"/>
              <a:t>courses</a:t>
            </a:r>
            <a:r>
              <a:rPr lang="nl-NL" dirty="0" smtClean="0"/>
              <a:t> of 5 -10 weeks / </a:t>
            </a:r>
            <a:r>
              <a:rPr lang="nl-NL" dirty="0" err="1" smtClean="0"/>
              <a:t>year</a:t>
            </a:r>
            <a:r>
              <a:rPr lang="nl-NL" dirty="0" smtClean="0"/>
              <a:t>, 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people</a:t>
            </a:r>
            <a:r>
              <a:rPr lang="nl-NL" dirty="0" smtClean="0"/>
              <a:t> </a:t>
            </a:r>
            <a:r>
              <a:rPr lang="nl-NL" dirty="0" err="1" smtClean="0"/>
              <a:t>above</a:t>
            </a:r>
            <a:r>
              <a:rPr lang="nl-NL" dirty="0" smtClean="0"/>
              <a:t> 50  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195736" y="4149080"/>
            <a:ext cx="489654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Pilot about e-learning </a:t>
            </a:r>
          </a:p>
          <a:p>
            <a:pPr algn="ctr"/>
            <a:endParaRPr lang="en-GB" sz="1000" dirty="0" smtClean="0"/>
          </a:p>
          <a:p>
            <a:pPr algn="ctr"/>
            <a:r>
              <a:rPr lang="en-GB" dirty="0" smtClean="0"/>
              <a:t>Presentation by : Peter Hug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LOGO neu RED_resiz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" cy="52839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347864" y="188640"/>
            <a:ext cx="237626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err="1" smtClean="0">
                <a:solidFill>
                  <a:srgbClr val="FF0000"/>
                </a:solidFill>
              </a:rPr>
              <a:t>EduSenNet</a:t>
            </a:r>
            <a:endParaRPr lang="nl-NL" sz="2400" b="1" dirty="0">
              <a:solidFill>
                <a:srgbClr val="FF0000"/>
              </a:solidFill>
            </a:endParaRPr>
          </a:p>
        </p:txBody>
      </p:sp>
      <p:pic>
        <p:nvPicPr>
          <p:cNvPr id="6" name="Afbeelding 5" descr="SenAcU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260648"/>
            <a:ext cx="441980" cy="432048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2843808" y="1052736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1" dirty="0" err="1" smtClean="0"/>
              <a:t>Workgroup</a:t>
            </a:r>
            <a:r>
              <a:rPr lang="nl-NL" sz="2000" b="1" dirty="0" smtClean="0"/>
              <a:t> Groningen</a:t>
            </a:r>
            <a:endParaRPr lang="nl-NL" sz="2000" b="1" dirty="0"/>
          </a:p>
        </p:txBody>
      </p:sp>
      <p:sp>
        <p:nvSpPr>
          <p:cNvPr id="8" name="Tekstvak 7"/>
          <p:cNvSpPr txBox="1"/>
          <p:nvPr/>
        </p:nvSpPr>
        <p:spPr>
          <a:xfrm>
            <a:off x="3275856" y="20608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u="sng" dirty="0" err="1" smtClean="0"/>
              <a:t>Main</a:t>
            </a:r>
            <a:r>
              <a:rPr lang="nl-NL" u="sng" dirty="0" smtClean="0"/>
              <a:t> topics</a:t>
            </a:r>
            <a:endParaRPr lang="nl-NL" u="sng" dirty="0"/>
          </a:p>
        </p:txBody>
      </p:sp>
      <p:sp>
        <p:nvSpPr>
          <p:cNvPr id="9" name="Tekstvak 8"/>
          <p:cNvSpPr txBox="1"/>
          <p:nvPr/>
        </p:nvSpPr>
        <p:spPr>
          <a:xfrm>
            <a:off x="1691680" y="2636912"/>
            <a:ext cx="7200800" cy="133882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dirty="0" smtClean="0"/>
              <a:t>  </a:t>
            </a:r>
            <a:r>
              <a:rPr lang="nl-NL" dirty="0" err="1" smtClean="0"/>
              <a:t>Decentralisation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co-operation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organisations</a:t>
            </a:r>
            <a:endParaRPr lang="nl-NL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dirty="0" smtClean="0"/>
              <a:t>  </a:t>
            </a:r>
            <a:r>
              <a:rPr lang="nl-NL" dirty="0" err="1" smtClean="0"/>
              <a:t>Broadening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of </a:t>
            </a:r>
            <a:r>
              <a:rPr lang="nl-NL" dirty="0" err="1" smtClean="0"/>
              <a:t>students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co-operation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networks</a:t>
            </a:r>
            <a:r>
              <a:rPr lang="nl-NL" dirty="0" smtClean="0"/>
              <a:t> of seniors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dirty="0" smtClean="0"/>
              <a:t>  </a:t>
            </a:r>
            <a:r>
              <a:rPr lang="nl-NL" dirty="0" err="1" smtClean="0"/>
              <a:t>Making</a:t>
            </a:r>
            <a:r>
              <a:rPr lang="nl-NL" dirty="0" smtClean="0"/>
              <a:t> </a:t>
            </a:r>
            <a:r>
              <a:rPr lang="nl-NL" dirty="0" err="1" smtClean="0"/>
              <a:t>courses</a:t>
            </a:r>
            <a:r>
              <a:rPr lang="nl-NL" dirty="0" smtClean="0"/>
              <a:t> more </a:t>
            </a:r>
            <a:r>
              <a:rPr lang="nl-NL" dirty="0" err="1" smtClean="0"/>
              <a:t>accessible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using</a:t>
            </a:r>
            <a:r>
              <a:rPr lang="nl-NL" dirty="0" smtClean="0"/>
              <a:t> </a:t>
            </a:r>
            <a:r>
              <a:rPr lang="nl-NL" dirty="0" err="1" smtClean="0"/>
              <a:t>e-learning</a:t>
            </a:r>
            <a:r>
              <a:rPr lang="nl-NL" dirty="0" smtClean="0"/>
              <a:t>  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LOGO neu RED_resiz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" cy="52839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419872" y="188640"/>
            <a:ext cx="237626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err="1" smtClean="0">
                <a:solidFill>
                  <a:srgbClr val="FF0000"/>
                </a:solidFill>
              </a:rPr>
              <a:t>E-learning</a:t>
            </a:r>
            <a:endParaRPr lang="nl-NL" sz="2400" b="1" dirty="0">
              <a:solidFill>
                <a:srgbClr val="FF0000"/>
              </a:solidFill>
            </a:endParaRPr>
          </a:p>
        </p:txBody>
      </p:sp>
      <p:pic>
        <p:nvPicPr>
          <p:cNvPr id="6" name="Afbeelding 5" descr="SenAcU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260648"/>
            <a:ext cx="441980" cy="432048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1979712" y="1412776"/>
            <a:ext cx="5256584" cy="70788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Use digital recordings of courses </a:t>
            </a:r>
          </a:p>
          <a:p>
            <a:pPr algn="ctr"/>
            <a:r>
              <a:rPr lang="en-GB" sz="20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to bring learning nearer to older people </a:t>
            </a:r>
            <a:endParaRPr lang="nl-NL" sz="20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051720" y="2564904"/>
            <a:ext cx="52565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Business model:</a:t>
            </a:r>
          </a:p>
          <a:p>
            <a:endParaRPr lang="nl-NL" sz="1000" dirty="0" smtClean="0"/>
          </a:p>
          <a:p>
            <a:pPr marL="342900" indent="-342900">
              <a:buAutoNum type="arabicPeriod"/>
            </a:pPr>
            <a:r>
              <a:rPr lang="nl-NL" dirty="0" err="1" smtClean="0"/>
              <a:t>Subscription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streaming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internet </a:t>
            </a:r>
            <a:r>
              <a:rPr lang="nl-NL" dirty="0" err="1" smtClean="0"/>
              <a:t>during</a:t>
            </a:r>
            <a:r>
              <a:rPr lang="nl-NL" dirty="0" smtClean="0"/>
              <a:t> </a:t>
            </a:r>
            <a:r>
              <a:rPr lang="nl-NL" dirty="0" err="1" smtClean="0"/>
              <a:t>limited</a:t>
            </a:r>
            <a:r>
              <a:rPr lang="nl-NL" dirty="0" smtClean="0"/>
              <a:t> </a:t>
            </a:r>
            <a:r>
              <a:rPr lang="nl-NL" dirty="0" err="1" smtClean="0"/>
              <a:t>period</a:t>
            </a:r>
            <a:r>
              <a:rPr lang="nl-NL" dirty="0" smtClean="0"/>
              <a:t> (a few weeks)</a:t>
            </a:r>
          </a:p>
          <a:p>
            <a:pPr marL="342900" indent="-342900"/>
            <a:r>
              <a:rPr lang="nl-NL" sz="1000" dirty="0" smtClean="0"/>
              <a:t>	</a:t>
            </a:r>
          </a:p>
          <a:p>
            <a:pPr marL="342900" indent="-342900"/>
            <a:r>
              <a:rPr lang="nl-NL" dirty="0" err="1" smtClean="0"/>
              <a:t>or</a:t>
            </a:r>
            <a:endParaRPr lang="nl-NL" dirty="0" smtClean="0"/>
          </a:p>
          <a:p>
            <a:pPr marL="342900" indent="-342900">
              <a:buFont typeface="+mj-lt"/>
              <a:buAutoNum type="arabicPeriod" startAt="2"/>
            </a:pPr>
            <a:endParaRPr lang="nl-NL" sz="1000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nl-NL" dirty="0" smtClean="0"/>
              <a:t> </a:t>
            </a:r>
            <a:r>
              <a:rPr lang="nl-NL" dirty="0" err="1" smtClean="0"/>
              <a:t>Purchase</a:t>
            </a:r>
            <a:r>
              <a:rPr lang="nl-NL" dirty="0" smtClean="0"/>
              <a:t> of download </a:t>
            </a:r>
            <a:r>
              <a:rPr lang="nl-NL" dirty="0" err="1" smtClean="0"/>
              <a:t>or</a:t>
            </a:r>
            <a:r>
              <a:rPr lang="nl-NL" dirty="0" smtClean="0"/>
              <a:t> dvd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unlimited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LOGO neu RED_resiz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" cy="52839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419872" y="188640"/>
            <a:ext cx="237626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err="1" smtClean="0">
                <a:solidFill>
                  <a:srgbClr val="FF0000"/>
                </a:solidFill>
              </a:rPr>
              <a:t>E-learning</a:t>
            </a:r>
            <a:endParaRPr lang="nl-NL" sz="2400" b="1" dirty="0">
              <a:solidFill>
                <a:srgbClr val="FF0000"/>
              </a:solidFill>
            </a:endParaRPr>
          </a:p>
        </p:txBody>
      </p:sp>
      <p:pic>
        <p:nvPicPr>
          <p:cNvPr id="6" name="Afbeelding 5" descr="SenAcU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260648"/>
            <a:ext cx="441980" cy="432048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1979712" y="1412776"/>
            <a:ext cx="5256584" cy="40011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Target groups</a:t>
            </a:r>
            <a:endParaRPr lang="nl-NL" sz="20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1547664" y="2132856"/>
            <a:ext cx="6408712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Older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nl-NL" sz="1050" dirty="0" smtClean="0"/>
              <a:t> 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dirty="0" smtClean="0"/>
              <a:t>   </a:t>
            </a:r>
            <a:r>
              <a:rPr lang="nl-NL" dirty="0" err="1" smtClean="0"/>
              <a:t>would</a:t>
            </a:r>
            <a:r>
              <a:rPr lang="nl-NL" dirty="0" smtClean="0"/>
              <a:t> </a:t>
            </a:r>
            <a:r>
              <a:rPr lang="nl-NL" dirty="0" err="1" smtClean="0"/>
              <a:t>love</a:t>
            </a:r>
            <a:r>
              <a:rPr lang="nl-NL" dirty="0" smtClean="0"/>
              <a:t> to </a:t>
            </a:r>
            <a:r>
              <a:rPr lang="nl-NL" dirty="0" err="1" smtClean="0"/>
              <a:t>attend</a:t>
            </a:r>
            <a:r>
              <a:rPr lang="nl-NL" dirty="0" smtClean="0"/>
              <a:t> a </a:t>
            </a:r>
            <a:r>
              <a:rPr lang="nl-NL" dirty="0" err="1" smtClean="0"/>
              <a:t>course</a:t>
            </a:r>
            <a:r>
              <a:rPr lang="nl-NL" dirty="0" smtClean="0"/>
              <a:t> </a:t>
            </a:r>
            <a:r>
              <a:rPr lang="nl-NL" dirty="0" err="1" smtClean="0"/>
              <a:t>but</a:t>
            </a:r>
            <a:r>
              <a:rPr lang="nl-NL" dirty="0" smtClean="0"/>
              <a:t> are </a:t>
            </a:r>
            <a:r>
              <a:rPr lang="nl-NL" smtClean="0"/>
              <a:t>hindered </a:t>
            </a:r>
            <a:r>
              <a:rPr lang="nl-NL" dirty="0" err="1" smtClean="0"/>
              <a:t>by</a:t>
            </a:r>
            <a:r>
              <a:rPr lang="nl-NL" dirty="0" smtClean="0"/>
              <a:t> a handicap.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dirty="0" smtClean="0"/>
              <a:t>   </a:t>
            </a:r>
            <a:r>
              <a:rPr lang="nl-NL" dirty="0" err="1" smtClean="0"/>
              <a:t>like</a:t>
            </a:r>
            <a:r>
              <a:rPr lang="nl-NL" dirty="0" smtClean="0"/>
              <a:t> to </a:t>
            </a:r>
            <a:r>
              <a:rPr lang="nl-NL" dirty="0" err="1" smtClean="0"/>
              <a:t>choose</a:t>
            </a:r>
            <a:r>
              <a:rPr lang="nl-NL" dirty="0" smtClean="0"/>
              <a:t> </a:t>
            </a:r>
            <a:r>
              <a:rPr lang="nl-NL" dirty="0" err="1" smtClean="0"/>
              <a:t>their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point in time to </a:t>
            </a:r>
            <a:r>
              <a:rPr lang="nl-NL" dirty="0" err="1" smtClean="0"/>
              <a:t>attend</a:t>
            </a:r>
            <a:r>
              <a:rPr lang="nl-NL" dirty="0" smtClean="0"/>
              <a:t> a </a:t>
            </a:r>
            <a:r>
              <a:rPr lang="nl-NL" dirty="0" err="1" smtClean="0"/>
              <a:t>course</a:t>
            </a:r>
            <a:endParaRPr lang="nl-NL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dirty="0" smtClean="0"/>
              <a:t>   live </a:t>
            </a:r>
            <a:r>
              <a:rPr lang="nl-NL" dirty="0" err="1" smtClean="0"/>
              <a:t>too</a:t>
            </a:r>
            <a:r>
              <a:rPr lang="nl-NL" dirty="0" smtClean="0"/>
              <a:t> </a:t>
            </a:r>
            <a:r>
              <a:rPr lang="nl-NL" dirty="0" err="1" smtClean="0"/>
              <a:t>far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the </a:t>
            </a:r>
            <a:r>
              <a:rPr lang="nl-NL" dirty="0" err="1" smtClean="0"/>
              <a:t>course</a:t>
            </a:r>
            <a:r>
              <a:rPr lang="nl-NL" dirty="0" smtClean="0"/>
              <a:t> </a:t>
            </a:r>
            <a:r>
              <a:rPr lang="nl-NL" dirty="0" err="1" smtClean="0"/>
              <a:t>location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1547664" y="4365104"/>
            <a:ext cx="6408712" cy="176971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Colatteral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today’s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student </a:t>
            </a:r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population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nl-NL" sz="1000" dirty="0" smtClean="0"/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dirty="0" smtClean="0"/>
              <a:t>   a </a:t>
            </a:r>
            <a:r>
              <a:rPr lang="nl-NL" dirty="0" err="1" smtClean="0"/>
              <a:t>missed</a:t>
            </a:r>
            <a:r>
              <a:rPr lang="nl-NL" dirty="0" smtClean="0"/>
              <a:t> </a:t>
            </a:r>
            <a:r>
              <a:rPr lang="nl-NL" dirty="0" err="1" smtClean="0"/>
              <a:t>lecture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still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watched</a:t>
            </a:r>
            <a:endParaRPr lang="nl-NL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dirty="0" smtClean="0"/>
              <a:t>   a </a:t>
            </a:r>
            <a:r>
              <a:rPr lang="nl-NL" dirty="0" err="1" smtClean="0"/>
              <a:t>lecture</a:t>
            </a:r>
            <a:r>
              <a:rPr lang="nl-NL" dirty="0" smtClean="0"/>
              <a:t> of special interest </a:t>
            </a:r>
            <a:r>
              <a:rPr lang="nl-NL" dirty="0" err="1" smtClean="0"/>
              <a:t>could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re-viewed</a:t>
            </a:r>
            <a:r>
              <a:rPr lang="nl-NL" dirty="0" smtClean="0"/>
              <a:t> later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dirty="0" smtClean="0"/>
              <a:t>   a </a:t>
            </a:r>
            <a:r>
              <a:rPr lang="nl-NL" dirty="0" err="1" smtClean="0"/>
              <a:t>course</a:t>
            </a:r>
            <a:r>
              <a:rPr lang="nl-NL" dirty="0" smtClean="0"/>
              <a:t> in </a:t>
            </a:r>
            <a:r>
              <a:rPr lang="nl-NL" dirty="0" err="1" smtClean="0"/>
              <a:t>another</a:t>
            </a:r>
            <a:r>
              <a:rPr lang="nl-NL" dirty="0" smtClean="0"/>
              <a:t> </a:t>
            </a:r>
            <a:r>
              <a:rPr lang="nl-NL" dirty="0" err="1" smtClean="0"/>
              <a:t>region</a:t>
            </a:r>
            <a:r>
              <a:rPr lang="nl-NL" dirty="0" smtClean="0"/>
              <a:t> comes </a:t>
            </a:r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within</a:t>
            </a:r>
            <a:r>
              <a:rPr lang="nl-NL" dirty="0" smtClean="0"/>
              <a:t> </a:t>
            </a:r>
            <a:r>
              <a:rPr lang="nl-NL" dirty="0" err="1" smtClean="0"/>
              <a:t>reach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LOGO neu RED_resiz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" cy="52839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419872" y="188640"/>
            <a:ext cx="237626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err="1" smtClean="0">
                <a:solidFill>
                  <a:srgbClr val="FF0000"/>
                </a:solidFill>
              </a:rPr>
              <a:t>E-learning</a:t>
            </a:r>
            <a:endParaRPr lang="nl-NL" sz="2400" b="1" dirty="0">
              <a:solidFill>
                <a:srgbClr val="FF0000"/>
              </a:solidFill>
            </a:endParaRPr>
          </a:p>
        </p:txBody>
      </p:sp>
      <p:pic>
        <p:nvPicPr>
          <p:cNvPr id="6" name="Afbeelding 5" descr="SenAcU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260648"/>
            <a:ext cx="441980" cy="432048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2483768" y="177281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set-up</a:t>
            </a:r>
            <a:endParaRPr lang="nl-NL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2555776" y="2348880"/>
            <a:ext cx="568863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Fully</a:t>
            </a:r>
            <a:r>
              <a:rPr lang="nl-NL" dirty="0" smtClean="0"/>
              <a:t> </a:t>
            </a:r>
            <a:r>
              <a:rPr lang="nl-NL" dirty="0" err="1" smtClean="0"/>
              <a:t>integrated</a:t>
            </a:r>
            <a:r>
              <a:rPr lang="nl-NL" dirty="0" smtClean="0"/>
              <a:t> and </a:t>
            </a:r>
            <a:r>
              <a:rPr lang="nl-NL" dirty="0" err="1" smtClean="0"/>
              <a:t>automated</a:t>
            </a:r>
            <a:r>
              <a:rPr lang="nl-NL" dirty="0" smtClean="0"/>
              <a:t> system:</a:t>
            </a:r>
          </a:p>
          <a:p>
            <a:endParaRPr lang="nl-NL" dirty="0" smtClean="0"/>
          </a:p>
          <a:p>
            <a:r>
              <a:rPr lang="nl-NL" i="1" dirty="0" smtClean="0"/>
              <a:t>In the </a:t>
            </a:r>
            <a:r>
              <a:rPr lang="nl-NL" i="1" dirty="0" err="1" smtClean="0"/>
              <a:t>lecture</a:t>
            </a:r>
            <a:r>
              <a:rPr lang="nl-NL" i="1" dirty="0" smtClean="0"/>
              <a:t> room: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 </a:t>
            </a:r>
            <a:r>
              <a:rPr lang="nl-NL" dirty="0" err="1" smtClean="0"/>
              <a:t>Steerable</a:t>
            </a:r>
            <a:r>
              <a:rPr lang="nl-NL" dirty="0" smtClean="0"/>
              <a:t> camera, </a:t>
            </a:r>
            <a:r>
              <a:rPr lang="nl-NL" dirty="0" err="1" smtClean="0"/>
              <a:t>auto-following</a:t>
            </a:r>
            <a:r>
              <a:rPr lang="nl-NL" dirty="0" smtClean="0"/>
              <a:t> the </a:t>
            </a:r>
            <a:r>
              <a:rPr lang="nl-NL" dirty="0" err="1" smtClean="0"/>
              <a:t>lecturer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 </a:t>
            </a:r>
            <a:r>
              <a:rPr lang="nl-NL" dirty="0" err="1" smtClean="0"/>
              <a:t>Integrated</a:t>
            </a:r>
            <a:r>
              <a:rPr lang="nl-NL" dirty="0" smtClean="0"/>
              <a:t> and </a:t>
            </a:r>
            <a:r>
              <a:rPr lang="nl-NL" dirty="0" err="1" smtClean="0"/>
              <a:t>synchronised</a:t>
            </a:r>
            <a:r>
              <a:rPr lang="nl-NL" dirty="0" smtClean="0"/>
              <a:t> </a:t>
            </a:r>
            <a:r>
              <a:rPr lang="nl-NL" dirty="0" err="1" smtClean="0"/>
              <a:t>recording</a:t>
            </a:r>
            <a:r>
              <a:rPr lang="nl-NL" dirty="0" smtClean="0"/>
              <a:t> of </a:t>
            </a:r>
          </a:p>
          <a:p>
            <a:pPr lvl="1">
              <a:buFont typeface="Courier New" pitchFamily="49" charset="0"/>
              <a:buChar char="o"/>
            </a:pPr>
            <a:r>
              <a:rPr lang="nl-NL" dirty="0" smtClean="0"/>
              <a:t>  video  (</a:t>
            </a:r>
            <a:r>
              <a:rPr lang="nl-NL" dirty="0" err="1" smtClean="0"/>
              <a:t>from</a:t>
            </a:r>
            <a:r>
              <a:rPr lang="nl-NL" dirty="0" smtClean="0"/>
              <a:t> camera) </a:t>
            </a:r>
          </a:p>
          <a:p>
            <a:pPr lvl="1">
              <a:buFont typeface="Courier New" pitchFamily="49" charset="0"/>
              <a:buChar char="o"/>
            </a:pPr>
            <a:r>
              <a:rPr lang="nl-NL" dirty="0" smtClean="0"/>
              <a:t>  audio (</a:t>
            </a:r>
            <a:r>
              <a:rPr lang="nl-NL" dirty="0" err="1" smtClean="0"/>
              <a:t>from</a:t>
            </a:r>
            <a:r>
              <a:rPr lang="nl-NL" dirty="0" smtClean="0"/>
              <a:t> speakers </a:t>
            </a:r>
            <a:r>
              <a:rPr lang="nl-NL" dirty="0" err="1" smtClean="0"/>
              <a:t>microphone</a:t>
            </a:r>
            <a:r>
              <a:rPr lang="nl-NL" dirty="0" smtClean="0"/>
              <a:t>)</a:t>
            </a:r>
          </a:p>
          <a:p>
            <a:pPr lvl="1">
              <a:buFont typeface="Courier New" pitchFamily="49" charset="0"/>
              <a:buChar char="o"/>
            </a:pPr>
            <a:r>
              <a:rPr lang="nl-NL" dirty="0" smtClean="0"/>
              <a:t>  </a:t>
            </a:r>
            <a:r>
              <a:rPr lang="nl-NL" dirty="0" err="1" smtClean="0"/>
              <a:t>Powerpoint</a:t>
            </a:r>
            <a:r>
              <a:rPr lang="nl-NL" dirty="0" smtClean="0"/>
              <a:t> </a:t>
            </a:r>
            <a:r>
              <a:rPr lang="nl-NL" dirty="0" err="1" smtClean="0"/>
              <a:t>presentation</a:t>
            </a:r>
            <a:r>
              <a:rPr lang="nl-NL" dirty="0" smtClean="0"/>
              <a:t> (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fixed</a:t>
            </a:r>
            <a:r>
              <a:rPr lang="nl-NL" dirty="0" smtClean="0"/>
              <a:t> pc)</a:t>
            </a:r>
          </a:p>
          <a:p>
            <a:endParaRPr lang="nl-NL" sz="800" dirty="0" smtClean="0"/>
          </a:p>
          <a:p>
            <a:r>
              <a:rPr lang="nl-NL" dirty="0" err="1" smtClean="0"/>
              <a:t>Automated</a:t>
            </a:r>
            <a:r>
              <a:rPr lang="nl-NL" dirty="0" smtClean="0"/>
              <a:t> data </a:t>
            </a:r>
            <a:r>
              <a:rPr lang="nl-NL" dirty="0" err="1" smtClean="0"/>
              <a:t>transmission</a:t>
            </a:r>
            <a:r>
              <a:rPr lang="nl-NL" dirty="0" smtClean="0"/>
              <a:t> to </a:t>
            </a:r>
            <a:r>
              <a:rPr lang="nl-NL" dirty="0" err="1" smtClean="0"/>
              <a:t>central</a:t>
            </a:r>
            <a:r>
              <a:rPr lang="nl-NL" dirty="0" smtClean="0"/>
              <a:t> server</a:t>
            </a:r>
          </a:p>
          <a:p>
            <a:endParaRPr lang="nl-NL" dirty="0" smtClean="0"/>
          </a:p>
          <a:p>
            <a:r>
              <a:rPr lang="nl-NL" dirty="0" err="1" smtClean="0"/>
              <a:t>Lectures</a:t>
            </a:r>
            <a:r>
              <a:rPr lang="nl-NL" dirty="0" smtClean="0"/>
              <a:t> </a:t>
            </a:r>
            <a:r>
              <a:rPr lang="nl-NL" dirty="0" err="1" smtClean="0"/>
              <a:t>available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viewing</a:t>
            </a:r>
            <a:r>
              <a:rPr lang="nl-NL" dirty="0" smtClean="0"/>
              <a:t> </a:t>
            </a:r>
            <a:r>
              <a:rPr lang="nl-NL" dirty="0" err="1" smtClean="0"/>
              <a:t>within</a:t>
            </a:r>
            <a:r>
              <a:rPr lang="nl-NL" dirty="0" smtClean="0"/>
              <a:t> 2 </a:t>
            </a:r>
            <a:r>
              <a:rPr lang="nl-NL" smtClean="0"/>
              <a:t>-3 </a:t>
            </a:r>
            <a:r>
              <a:rPr lang="nl-NL" dirty="0" err="1" smtClean="0"/>
              <a:t>hours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Costs</a:t>
            </a:r>
            <a:r>
              <a:rPr lang="nl-NL" dirty="0" smtClean="0"/>
              <a:t>:   ~ € 15,000 per </a:t>
            </a:r>
            <a:r>
              <a:rPr lang="nl-NL" dirty="0" err="1" smtClean="0"/>
              <a:t>lecture</a:t>
            </a:r>
            <a:r>
              <a:rPr lang="nl-NL" dirty="0" smtClean="0"/>
              <a:t> room</a:t>
            </a:r>
            <a:endParaRPr lang="nl-NL" dirty="0"/>
          </a:p>
        </p:txBody>
      </p:sp>
      <p:pic>
        <p:nvPicPr>
          <p:cNvPr id="13" name="Afbeelding 12" descr="rugr_logonl_rood_rg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620688"/>
            <a:ext cx="3995936" cy="936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971600" y="1196752"/>
            <a:ext cx="7200800" cy="511256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Afbeelding 15" descr="hama-star-63-statie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412776"/>
            <a:ext cx="504056" cy="876045"/>
          </a:xfrm>
          <a:prstGeom prst="rect">
            <a:avLst/>
          </a:prstGeom>
        </p:spPr>
      </p:pic>
      <p:sp>
        <p:nvSpPr>
          <p:cNvPr id="9" name="Afgeronde rechthoek 8"/>
          <p:cNvSpPr/>
          <p:nvPr/>
        </p:nvSpPr>
        <p:spPr>
          <a:xfrm>
            <a:off x="2555776" y="2564904"/>
            <a:ext cx="504056" cy="864096"/>
          </a:xfrm>
          <a:prstGeom prst="roundRect">
            <a:avLst/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Afgeronde rechthoek 9"/>
          <p:cNvSpPr/>
          <p:nvPr/>
        </p:nvSpPr>
        <p:spPr>
          <a:xfrm>
            <a:off x="4860032" y="4077072"/>
            <a:ext cx="504056" cy="864096"/>
          </a:xfrm>
          <a:prstGeom prst="roundRect">
            <a:avLst/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Afgeronde rechthoek 10"/>
          <p:cNvSpPr/>
          <p:nvPr/>
        </p:nvSpPr>
        <p:spPr>
          <a:xfrm>
            <a:off x="3707904" y="4077072"/>
            <a:ext cx="504056" cy="864096"/>
          </a:xfrm>
          <a:prstGeom prst="roundRect">
            <a:avLst/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Afgeronde rechthoek 11"/>
          <p:cNvSpPr/>
          <p:nvPr/>
        </p:nvSpPr>
        <p:spPr>
          <a:xfrm>
            <a:off x="2555776" y="4077072"/>
            <a:ext cx="504056" cy="864096"/>
          </a:xfrm>
          <a:prstGeom prst="roundRect">
            <a:avLst/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Afgeronde rechthoek 12"/>
          <p:cNvSpPr/>
          <p:nvPr/>
        </p:nvSpPr>
        <p:spPr>
          <a:xfrm>
            <a:off x="4860032" y="2564904"/>
            <a:ext cx="504056" cy="864096"/>
          </a:xfrm>
          <a:prstGeom prst="roundRect">
            <a:avLst/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Afgeronde rechthoek 13"/>
          <p:cNvSpPr/>
          <p:nvPr/>
        </p:nvSpPr>
        <p:spPr>
          <a:xfrm>
            <a:off x="3707904" y="2564904"/>
            <a:ext cx="504056" cy="864096"/>
          </a:xfrm>
          <a:prstGeom prst="roundRect">
            <a:avLst/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Afbeelding 14" descr="hama-star-63-statie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356992"/>
            <a:ext cx="455748" cy="792087"/>
          </a:xfrm>
          <a:prstGeom prst="rect">
            <a:avLst/>
          </a:prstGeom>
        </p:spPr>
      </p:pic>
      <p:pic>
        <p:nvPicPr>
          <p:cNvPr id="18" name="Afbeelding 17" descr="spreker-228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4077072"/>
            <a:ext cx="754392" cy="1065525"/>
          </a:xfrm>
          <a:prstGeom prst="rect">
            <a:avLst/>
          </a:prstGeom>
          <a:noFill/>
        </p:spPr>
      </p:pic>
      <p:pic>
        <p:nvPicPr>
          <p:cNvPr id="20" name="Afbeelding 19" descr="laptop-191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5301208"/>
            <a:ext cx="576064" cy="812994"/>
          </a:xfrm>
          <a:prstGeom prst="rect">
            <a:avLst/>
          </a:prstGeom>
        </p:spPr>
      </p:pic>
      <p:cxnSp>
        <p:nvCxnSpPr>
          <p:cNvPr id="24" name="Rechte verbindingslijn 23"/>
          <p:cNvCxnSpPr/>
          <p:nvPr/>
        </p:nvCxnSpPr>
        <p:spPr>
          <a:xfrm>
            <a:off x="8100392" y="1772816"/>
            <a:ext cx="0" cy="25202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 flipH="1">
            <a:off x="7740352" y="1772816"/>
            <a:ext cx="36004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 flipH="1" flipV="1">
            <a:off x="7740352" y="3861048"/>
            <a:ext cx="36004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/>
          <p:nvPr/>
        </p:nvCxnSpPr>
        <p:spPr>
          <a:xfrm>
            <a:off x="7740352" y="2276872"/>
            <a:ext cx="0" cy="1584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Afbeelding 31" descr="LOGO neu RED_resize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88640"/>
            <a:ext cx="864096" cy="528395"/>
          </a:xfrm>
          <a:prstGeom prst="rect">
            <a:avLst/>
          </a:prstGeom>
        </p:spPr>
      </p:pic>
      <p:sp>
        <p:nvSpPr>
          <p:cNvPr id="34" name="Tekstvak 33"/>
          <p:cNvSpPr txBox="1"/>
          <p:nvPr/>
        </p:nvSpPr>
        <p:spPr>
          <a:xfrm>
            <a:off x="3347864" y="188640"/>
            <a:ext cx="237626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err="1" smtClean="0">
                <a:solidFill>
                  <a:srgbClr val="FF0000"/>
                </a:solidFill>
              </a:rPr>
              <a:t>E-learning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2771800" y="76470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Pilot</a:t>
            </a:r>
            <a:r>
              <a:rPr lang="nl-N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recording</a:t>
            </a:r>
            <a:r>
              <a:rPr lang="nl-N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setup</a:t>
            </a:r>
            <a:endParaRPr lang="nl-N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6" name="Afbeelding 35" descr="SenAcUi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84368" y="260648"/>
            <a:ext cx="441980" cy="432048"/>
          </a:xfrm>
          <a:prstGeom prst="rect">
            <a:avLst/>
          </a:prstGeom>
        </p:spPr>
      </p:pic>
      <p:sp>
        <p:nvSpPr>
          <p:cNvPr id="25" name="Koorde 24"/>
          <p:cNvSpPr/>
          <p:nvPr/>
        </p:nvSpPr>
        <p:spPr>
          <a:xfrm>
            <a:off x="3491880" y="3068960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Koorde 30"/>
          <p:cNvSpPr/>
          <p:nvPr/>
        </p:nvSpPr>
        <p:spPr>
          <a:xfrm>
            <a:off x="3491880" y="2708920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Koorde 32"/>
          <p:cNvSpPr/>
          <p:nvPr/>
        </p:nvSpPr>
        <p:spPr>
          <a:xfrm>
            <a:off x="4644008" y="4581128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Koorde 36"/>
          <p:cNvSpPr/>
          <p:nvPr/>
        </p:nvSpPr>
        <p:spPr>
          <a:xfrm>
            <a:off x="4644008" y="4221088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Koorde 37"/>
          <p:cNvSpPr/>
          <p:nvPr/>
        </p:nvSpPr>
        <p:spPr>
          <a:xfrm>
            <a:off x="4644008" y="3068960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Koorde 38"/>
          <p:cNvSpPr/>
          <p:nvPr/>
        </p:nvSpPr>
        <p:spPr>
          <a:xfrm>
            <a:off x="4644008" y="2708920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Koorde 39"/>
          <p:cNvSpPr/>
          <p:nvPr/>
        </p:nvSpPr>
        <p:spPr>
          <a:xfrm>
            <a:off x="3491880" y="4221088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Koorde 40"/>
          <p:cNvSpPr/>
          <p:nvPr/>
        </p:nvSpPr>
        <p:spPr>
          <a:xfrm>
            <a:off x="3491880" y="4581128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Koorde 41"/>
          <p:cNvSpPr/>
          <p:nvPr/>
        </p:nvSpPr>
        <p:spPr>
          <a:xfrm>
            <a:off x="2339752" y="4221088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Koorde 42"/>
          <p:cNvSpPr/>
          <p:nvPr/>
        </p:nvSpPr>
        <p:spPr>
          <a:xfrm>
            <a:off x="2339752" y="4581128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Koorde 43"/>
          <p:cNvSpPr/>
          <p:nvPr/>
        </p:nvSpPr>
        <p:spPr>
          <a:xfrm>
            <a:off x="2339752" y="3068960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Koorde 44"/>
          <p:cNvSpPr/>
          <p:nvPr/>
        </p:nvSpPr>
        <p:spPr>
          <a:xfrm>
            <a:off x="2339752" y="2708920"/>
            <a:ext cx="199256" cy="271264"/>
          </a:xfrm>
          <a:prstGeom prst="chord">
            <a:avLst>
              <a:gd name="adj1" fmla="val 5430769"/>
              <a:gd name="adj2" fmla="val 16200000"/>
            </a:avLst>
          </a:prstGeom>
          <a:solidFill>
            <a:schemeClr val="bg1">
              <a:alpha val="2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6" name="Afbeelding 45" descr="kopmicr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176" y="3861048"/>
            <a:ext cx="548680" cy="548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LOGO neu RED_resiz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" cy="52839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419872" y="188640"/>
            <a:ext cx="237626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err="1" smtClean="0">
                <a:solidFill>
                  <a:srgbClr val="FF0000"/>
                </a:solidFill>
              </a:rPr>
              <a:t>E-learning</a:t>
            </a:r>
            <a:endParaRPr lang="nl-NL" sz="2400" b="1" dirty="0">
              <a:solidFill>
                <a:srgbClr val="FF0000"/>
              </a:solidFill>
            </a:endParaRPr>
          </a:p>
        </p:txBody>
      </p:sp>
      <p:pic>
        <p:nvPicPr>
          <p:cNvPr id="6" name="Afbeelding 5" descr="SenAcU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260648"/>
            <a:ext cx="441980" cy="432048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2915816" y="105273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Pilot</a:t>
            </a:r>
            <a:r>
              <a:rPr lang="nl-N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recording</a:t>
            </a:r>
            <a:endParaRPr lang="nl-N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267744" y="1772816"/>
            <a:ext cx="511256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Equipment:</a:t>
            </a:r>
          </a:p>
          <a:p>
            <a:endParaRPr lang="en-GB" sz="1000" dirty="0" smtClean="0"/>
          </a:p>
          <a:p>
            <a:r>
              <a:rPr lang="en-GB" dirty="0" smtClean="0"/>
              <a:t>2  cameras with flash memory</a:t>
            </a:r>
          </a:p>
          <a:p>
            <a:pPr marL="342900" indent="-342900"/>
            <a:r>
              <a:rPr lang="en-GB" dirty="0" smtClean="0"/>
              <a:t>1  wireless head microphone</a:t>
            </a:r>
          </a:p>
          <a:p>
            <a:pPr marL="342900" indent="-342900"/>
            <a:r>
              <a:rPr lang="en-GB" dirty="0" smtClean="0"/>
              <a:t>1  laptop PC</a:t>
            </a:r>
          </a:p>
          <a:p>
            <a:pPr marL="342900" indent="-342900"/>
            <a:endParaRPr lang="en-GB" sz="1000" dirty="0" smtClean="0"/>
          </a:p>
          <a:p>
            <a:pPr marL="342900" indent="-342900"/>
            <a:r>
              <a:rPr lang="en-GB" dirty="0" smtClean="0"/>
              <a:t>		        Total costs	~ € 1,500</a:t>
            </a:r>
          </a:p>
          <a:p>
            <a:pPr marL="342900" indent="-342900"/>
            <a:endParaRPr lang="en-GB" dirty="0" smtClean="0"/>
          </a:p>
          <a:p>
            <a:pPr marL="342900" indent="-342900"/>
            <a:r>
              <a:rPr lang="en-GB" u="sng" dirty="0" smtClean="0"/>
              <a:t>Editing:</a:t>
            </a:r>
          </a:p>
          <a:p>
            <a:pPr marL="342900" indent="-342900"/>
            <a:r>
              <a:rPr lang="en-GB" dirty="0" smtClean="0"/>
              <a:t>With Adobe Photoshop and Premiere Elements</a:t>
            </a:r>
          </a:p>
          <a:p>
            <a:pPr marL="342900" indent="-342900"/>
            <a:endParaRPr lang="en-GB" dirty="0" smtClean="0"/>
          </a:p>
          <a:p>
            <a:pPr marL="342900" indent="-342900"/>
            <a:r>
              <a:rPr lang="en-GB" u="sng" dirty="0" smtClean="0"/>
              <a:t>Time spent:</a:t>
            </a:r>
          </a:p>
          <a:p>
            <a:pPr marL="342900" indent="-342900"/>
            <a:r>
              <a:rPr lang="en-GB" dirty="0" smtClean="0"/>
              <a:t>Preparation, recording, tidying up 	3 h</a:t>
            </a:r>
          </a:p>
          <a:p>
            <a:pPr marL="342900" indent="-342900"/>
            <a:r>
              <a:rPr lang="en-GB" dirty="0" smtClean="0"/>
              <a:t>Editing				8 h</a:t>
            </a:r>
          </a:p>
          <a:p>
            <a:pPr marL="342900" indent="-342900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LOGO neu RED_resiz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096" cy="52839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419872" y="188640"/>
            <a:ext cx="237626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err="1" smtClean="0">
                <a:solidFill>
                  <a:srgbClr val="FF0000"/>
                </a:solidFill>
              </a:rPr>
              <a:t>E-learning</a:t>
            </a:r>
            <a:endParaRPr lang="nl-NL" sz="2400" b="1" dirty="0">
              <a:solidFill>
                <a:srgbClr val="FF0000"/>
              </a:solidFill>
            </a:endParaRPr>
          </a:p>
        </p:txBody>
      </p:sp>
      <p:pic>
        <p:nvPicPr>
          <p:cNvPr id="6" name="Afbeelding 5" descr="SenAcU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260648"/>
            <a:ext cx="441980" cy="432048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2915816" y="1052736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Operational</a:t>
            </a:r>
            <a:r>
              <a:rPr lang="nl-N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use</a:t>
            </a:r>
            <a:endParaRPr lang="nl-NL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nl-N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</a:t>
            </a:r>
            <a:r>
              <a:rPr lang="nl-NL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envisaged</a:t>
            </a:r>
            <a:r>
              <a:rPr lang="nl-NL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nl-NL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267744" y="2276872"/>
            <a:ext cx="66967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 </a:t>
            </a:r>
            <a:r>
              <a:rPr lang="en-GB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Train a group of seniors as operators and editors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 Have a lecture available for viewing within 3 -4 days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r>
              <a:rPr lang="en-GB" u="sng" dirty="0" smtClean="0"/>
              <a:t>Costs per course of 10 weeks</a:t>
            </a:r>
            <a:r>
              <a:rPr lang="en-GB" dirty="0" smtClean="0"/>
              <a:t>:</a:t>
            </a:r>
          </a:p>
          <a:p>
            <a:r>
              <a:rPr lang="en-GB" dirty="0" smtClean="0"/>
              <a:t>Equipment (1/20 of purchase costs)		€    75</a:t>
            </a:r>
          </a:p>
          <a:p>
            <a:r>
              <a:rPr lang="en-GB" dirty="0" smtClean="0"/>
              <a:t>Expenses of operator/editor			€  200</a:t>
            </a:r>
          </a:p>
          <a:p>
            <a:r>
              <a:rPr lang="en-GB" dirty="0" smtClean="0"/>
              <a:t>Administration				€    50</a:t>
            </a:r>
          </a:p>
          <a:p>
            <a:r>
              <a:rPr lang="en-GB" dirty="0" smtClean="0"/>
              <a:t>					--------</a:t>
            </a:r>
          </a:p>
          <a:p>
            <a:r>
              <a:rPr lang="en-GB" dirty="0" smtClean="0"/>
              <a:t>			Total	                 €   325</a:t>
            </a:r>
          </a:p>
          <a:p>
            <a:endParaRPr lang="en-GB" dirty="0" smtClean="0"/>
          </a:p>
          <a:p>
            <a:r>
              <a:rPr lang="en-GB" u="sng" dirty="0" smtClean="0"/>
              <a:t>Remaining aspects to be solved: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streamlining of the editing process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copy rights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internal competition e-learning versus classical lectures (pricing)		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311</Words>
  <Application>Microsoft Office PowerPoint</Application>
  <PresentationFormat>Diavoorstelling (4:3)</PresentationFormat>
  <Paragraphs>85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P. Hug</dc:creator>
  <cp:lastModifiedBy>P. Hug</cp:lastModifiedBy>
  <cp:revision>47</cp:revision>
  <dcterms:created xsi:type="dcterms:W3CDTF">2017-04-16T13:26:09Z</dcterms:created>
  <dcterms:modified xsi:type="dcterms:W3CDTF">2017-06-24T12:59:32Z</dcterms:modified>
</cp:coreProperties>
</file>