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omments/comment1.xml" ContentType="application/vnd.openxmlformats-officedocument.presentationml.comments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iner Michael" initials="RM" lastIdx="1" clrIdx="0">
    <p:extLst>
      <p:ext uri="{19B8F6BF-5375-455C-9EA6-DF929625EA0E}">
        <p15:presenceInfo xmlns:p15="http://schemas.microsoft.com/office/powerpoint/2012/main" userId="ec8648b1f9ffc36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66330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2000" b="1" dirty="0" smtClean="0">
                <a:solidFill>
                  <a:srgbClr val="002060"/>
                </a:solidFill>
              </a:rPr>
              <a:t>gender</a:t>
            </a:r>
            <a:endParaRPr lang="en-US" sz="2000" b="1" dirty="0">
              <a:solidFill>
                <a:srgbClr val="002060"/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rgbClr val="00206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de-DE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age</c:v>
                </c:pt>
              </c:strCache>
            </c:strRef>
          </c:tx>
          <c:dPt>
            <c:idx val="0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de-DE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Tabelle1!$A$2:$A$3</c:f>
              <c:strCache>
                <c:ptCount val="2"/>
                <c:pt idx="0">
                  <c:v>male</c:v>
                </c:pt>
                <c:pt idx="1">
                  <c:v>female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16</c:v>
                </c:pt>
                <c:pt idx="1">
                  <c:v>19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25400">
      <a:solidFill>
        <a:srgbClr val="00B050"/>
      </a:solidFill>
    </a:ln>
    <a:effectLst/>
  </c:spPr>
  <c:txPr>
    <a:bodyPr/>
    <a:lstStyle/>
    <a:p>
      <a:pPr>
        <a:defRPr sz="1400">
          <a:latin typeface="Arial" panose="020B0604020202020204" pitchFamily="34" charset="0"/>
          <a:cs typeface="Arial" panose="020B0604020202020204" pitchFamily="34" charset="0"/>
        </a:defRPr>
      </a:pPr>
      <a:endParaRPr lang="de-DE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7554767785783824E-2"/>
          <c:y val="0.18597611207633694"/>
          <c:w val="0.90904810605601094"/>
          <c:h val="0.66856712637063787"/>
        </c:manualLayout>
      </c:layout>
      <c:barChart>
        <c:barDir val="col"/>
        <c:grouping val="clustered"/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84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invertIfNegative val="0"/>
            <c:bubble3D val="0"/>
            <c:spPr>
              <a:gradFill>
                <a:gsLst>
                  <a:gs pos="0">
                    <a:schemeClr val="accent2"/>
                  </a:gs>
                  <a:gs pos="100000">
                    <a:schemeClr val="accent2">
                      <a:lumMod val="84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c:spPr>
          </c:dPt>
          <c:cat>
            <c:strRef>
              <c:f>Tabelle1!$A$2:$A$3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14</c:v>
                </c:pt>
                <c:pt idx="1">
                  <c:v>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-1601242720"/>
        <c:axId val="-1601240544"/>
      </c:barChart>
      <c:catAx>
        <c:axId val="-1601242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de-DE"/>
          </a:p>
        </c:txPr>
        <c:crossAx val="-1601240544"/>
        <c:crosses val="autoZero"/>
        <c:auto val="1"/>
        <c:lblAlgn val="ctr"/>
        <c:lblOffset val="100"/>
        <c:noMultiLvlLbl val="0"/>
      </c:catAx>
      <c:valAx>
        <c:axId val="-1601240544"/>
        <c:scaling>
          <c:orientation val="minMax"/>
          <c:max val="20"/>
          <c:min val="0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b" anchorCtr="1"/>
          <a:lstStyle/>
          <a:p>
            <a:pPr algn="ctr">
              <a:defRPr lang="de-DE"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-16012427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68000">
          <a:schemeClr val="lt1">
            <a:lumMod val="85000"/>
          </a:schemeClr>
        </a:gs>
        <a:gs pos="100000">
          <a:schemeClr val="lt1"/>
        </a:gs>
      </a:gsLst>
      <a:lin ang="5400000" scaled="1"/>
      <a:tileRect/>
    </a:gra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rgbClr val="00206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de-DE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age</c:v>
                </c:pt>
              </c:strCache>
            </c:strRef>
          </c:tx>
          <c:dPt>
            <c:idx val="0"/>
            <c:bubble3D val="0"/>
            <c:spPr>
              <a:solidFill>
                <a:srgbClr val="FF0000"/>
              </a:solidFill>
              <a:ln w="19050">
                <a:solidFill>
                  <a:srgbClr val="FF0000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663300"/>
              </a:solidFill>
              <a:ln w="19050">
                <a:solidFill>
                  <a:srgbClr val="663300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002060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de-DE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de-DE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Tabelle1!$A$2:$A$5</c:f>
              <c:strCache>
                <c:ptCount val="4"/>
                <c:pt idx="0">
                  <c:v>50 - 60</c:v>
                </c:pt>
                <c:pt idx="1">
                  <c:v>61 - 70</c:v>
                </c:pt>
                <c:pt idx="2">
                  <c:v>71 - 80</c:v>
                </c:pt>
                <c:pt idx="3">
                  <c:v>&gt; 81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1</c:v>
                </c:pt>
                <c:pt idx="1">
                  <c:v>11</c:v>
                </c:pt>
                <c:pt idx="2">
                  <c:v>21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de-DE"/>
        </a:p>
      </c:txPr>
    </c:legend>
    <c:plotVisOnly val="1"/>
    <c:dispBlanksAs val="gap"/>
    <c:showDLblsOverMax val="0"/>
  </c:chart>
  <c:spPr>
    <a:noFill/>
    <a:ln w="25400">
      <a:solidFill>
        <a:srgbClr val="00B050"/>
      </a:solidFill>
    </a:ln>
    <a:effectLst/>
  </c:spPr>
  <c:txPr>
    <a:bodyPr/>
    <a:lstStyle/>
    <a:p>
      <a:pPr>
        <a:defRPr sz="1400">
          <a:latin typeface="Arial" panose="020B0604020202020204" pitchFamily="34" charset="0"/>
          <a:cs typeface="Arial" panose="020B0604020202020204" pitchFamily="34" charset="0"/>
        </a:defRPr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2000">
                <a:solidFill>
                  <a:srgbClr val="002060"/>
                </a:solidFill>
              </a:rPr>
              <a:t>education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rgbClr val="00206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de-DE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education</c:v>
                </c:pt>
              </c:strCache>
            </c:strRef>
          </c:tx>
          <c:spPr>
            <a:solidFill>
              <a:srgbClr val="FF0000"/>
            </a:solidFill>
          </c:spPr>
          <c:dPt>
            <c:idx val="0"/>
            <c:bubble3D val="0"/>
            <c:spPr>
              <a:solidFill>
                <a:srgbClr val="FF0000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002060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</c:dPt>
          <c:cat>
            <c:strRef>
              <c:f>Tabelle1!$A$2:$A$4</c:f>
              <c:strCache>
                <c:ptCount val="3"/>
                <c:pt idx="0">
                  <c:v>primary</c:v>
                </c:pt>
                <c:pt idx="1">
                  <c:v>secundary</c:v>
                </c:pt>
                <c:pt idx="2">
                  <c:v>university</c:v>
                </c:pt>
              </c:strCache>
            </c:strRef>
          </c:cat>
          <c:val>
            <c:numRef>
              <c:f>Tabelle1!$B$2:$B$4</c:f>
              <c:numCache>
                <c:formatCode>General</c:formatCode>
                <c:ptCount val="3"/>
                <c:pt idx="0">
                  <c:v>1</c:v>
                </c:pt>
                <c:pt idx="1">
                  <c:v>11</c:v>
                </c:pt>
                <c:pt idx="2">
                  <c:v>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de-DE"/>
        </a:p>
      </c:txPr>
    </c:legend>
    <c:plotVisOnly val="1"/>
    <c:dispBlanksAs val="gap"/>
    <c:showDLblsOverMax val="0"/>
  </c:chart>
  <c:spPr>
    <a:noFill/>
    <a:ln w="25400">
      <a:solidFill>
        <a:srgbClr val="00B050"/>
      </a:solidFill>
    </a:ln>
    <a:effectLst/>
  </c:spPr>
  <c:txPr>
    <a:bodyPr/>
    <a:lstStyle/>
    <a:p>
      <a:pPr>
        <a:defRPr sz="1400" b="1">
          <a:latin typeface="Arial" panose="020B0604020202020204" pitchFamily="34" charset="0"/>
          <a:cs typeface="Arial" panose="020B0604020202020204" pitchFamily="34" charset="0"/>
        </a:defRPr>
      </a:pPr>
      <a:endParaRPr lang="de-DE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2000" b="1" dirty="0" smtClean="0">
                <a:solidFill>
                  <a:srgbClr val="002060"/>
                </a:solidFill>
              </a:rPr>
              <a:t>residence</a:t>
            </a:r>
            <a:endParaRPr lang="en-US" sz="2000" b="1" dirty="0">
              <a:solidFill>
                <a:srgbClr val="002060"/>
              </a:solidFill>
            </a:endParaRPr>
          </a:p>
        </c:rich>
      </c:tx>
      <c:layout>
        <c:manualLayout>
          <c:xMode val="edge"/>
          <c:yMode val="edge"/>
          <c:x val="0.32974313725490201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rgbClr val="00206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de-DE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residence</c:v>
                </c:pt>
              </c:strCache>
            </c:strRef>
          </c:tx>
          <c:spPr>
            <a:solidFill>
              <a:srgbClr val="FF0000"/>
            </a:solidFill>
          </c:spPr>
          <c:dPt>
            <c:idx val="0"/>
            <c:bubble3D val="0"/>
            <c:spPr>
              <a:solidFill>
                <a:srgbClr val="FF0000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002060"/>
              </a:solidFill>
              <a:ln w="19050">
                <a:noFill/>
              </a:ln>
              <a:effectLst/>
            </c:spPr>
          </c:dPt>
          <c:cat>
            <c:strRef>
              <c:f>Tabelle1!$A$2:$A$3</c:f>
              <c:strCache>
                <c:ptCount val="2"/>
                <c:pt idx="0">
                  <c:v>town/city</c:v>
                </c:pt>
                <c:pt idx="1">
                  <c:v>village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32</c:v>
                </c:pt>
                <c:pt idx="1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de-DE"/>
        </a:p>
      </c:txPr>
    </c:legend>
    <c:plotVisOnly val="1"/>
    <c:dispBlanksAs val="gap"/>
    <c:showDLblsOverMax val="0"/>
  </c:chart>
  <c:spPr>
    <a:noFill/>
    <a:ln w="25400">
      <a:solidFill>
        <a:srgbClr val="00B050"/>
      </a:solidFill>
    </a:ln>
    <a:effectLst/>
  </c:spPr>
  <c:txPr>
    <a:bodyPr/>
    <a:lstStyle/>
    <a:p>
      <a:pPr>
        <a:defRPr sz="1400">
          <a:latin typeface="Arial" panose="020B0604020202020204" pitchFamily="34" charset="0"/>
          <a:cs typeface="Arial" panose="020B0604020202020204" pitchFamily="34" charset="0"/>
        </a:defRPr>
      </a:pPr>
      <a:endParaRPr lang="de-DE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2000" b="1" dirty="0" smtClean="0">
                <a:solidFill>
                  <a:srgbClr val="002060"/>
                </a:solidFill>
              </a:rPr>
              <a:t>housing</a:t>
            </a:r>
            <a:endParaRPr lang="en-US" sz="2000" b="1" dirty="0">
              <a:solidFill>
                <a:srgbClr val="002060"/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rgbClr val="00206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de-DE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age</c:v>
                </c:pt>
              </c:strCache>
            </c:strRef>
          </c:tx>
          <c:spPr>
            <a:solidFill>
              <a:srgbClr val="FF0000"/>
            </a:solidFill>
          </c:spPr>
          <c:dPt>
            <c:idx val="0"/>
            <c:bubble3D val="0"/>
            <c:spPr>
              <a:solidFill>
                <a:srgbClr val="002060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FF0000"/>
              </a:solidFill>
              <a:ln w="6350" cap="flat" cmpd="sng" algn="ctr">
                <a:solidFill>
                  <a:schemeClr val="accent6"/>
                </a:solidFill>
                <a:prstDash val="solid"/>
                <a:miter lim="800000"/>
              </a:ln>
              <a:effectLst/>
            </c:spPr>
          </c:dPt>
          <c:cat>
            <c:strRef>
              <c:f>Tabelle1!$A$2:$A$3</c:f>
              <c:strCache>
                <c:ptCount val="2"/>
                <c:pt idx="0">
                  <c:v>alone </c:v>
                </c:pt>
                <c:pt idx="1">
                  <c:v>with family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10</c:v>
                </c:pt>
                <c:pt idx="1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de-DE"/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de-DE"/>
        </a:p>
      </c:txPr>
    </c:legend>
    <c:plotVisOnly val="1"/>
    <c:dispBlanksAs val="gap"/>
    <c:showDLblsOverMax val="0"/>
  </c:chart>
  <c:spPr>
    <a:noFill/>
    <a:ln w="25400">
      <a:solidFill>
        <a:srgbClr val="00B050"/>
      </a:solidFill>
    </a:ln>
    <a:effectLst/>
  </c:spPr>
  <c:txPr>
    <a:bodyPr/>
    <a:lstStyle/>
    <a:p>
      <a:pPr>
        <a:defRPr sz="1400">
          <a:latin typeface="Arial" panose="020B0604020202020204" pitchFamily="34" charset="0"/>
          <a:cs typeface="Arial" panose="020B0604020202020204" pitchFamily="34" charset="0"/>
        </a:defRPr>
      </a:pPr>
      <a:endParaRPr lang="de-DE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84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invertIfNegative val="0"/>
            <c:bubble3D val="0"/>
            <c:spPr>
              <a:gradFill>
                <a:gsLst>
                  <a:gs pos="0">
                    <a:schemeClr val="accent2"/>
                  </a:gs>
                  <a:gs pos="100000">
                    <a:schemeClr val="accent2">
                      <a:lumMod val="84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invertIfNegative val="0"/>
            <c:bubble3D val="0"/>
            <c:spPr>
              <a:gradFill>
                <a:gsLst>
                  <a:gs pos="0">
                    <a:schemeClr val="accent3"/>
                  </a:gs>
                  <a:gs pos="100000">
                    <a:schemeClr val="accent3">
                      <a:lumMod val="84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invertIfNegative val="0"/>
            <c:bubble3D val="0"/>
            <c:spPr>
              <a:gradFill>
                <a:gsLst>
                  <a:gs pos="0">
                    <a:schemeClr val="accent4"/>
                  </a:gs>
                  <a:gs pos="100000">
                    <a:schemeClr val="accent4">
                      <a:lumMod val="84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c:spPr>
          </c:dPt>
          <c:dPt>
            <c:idx val="4"/>
            <c:invertIfNegative val="0"/>
            <c:bubble3D val="0"/>
            <c:spPr>
              <a:gradFill>
                <a:gsLst>
                  <a:gs pos="0">
                    <a:schemeClr val="accent5"/>
                  </a:gs>
                  <a:gs pos="100000">
                    <a:schemeClr val="accent5">
                      <a:lumMod val="84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c:spPr>
          </c:dPt>
          <c:cat>
            <c:strRef>
              <c:f>Tabelle1!$A$2:$A$6</c:f>
              <c:strCache>
                <c:ptCount val="5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</c:strCache>
            </c:strRef>
          </c:cat>
          <c:val>
            <c:numRef>
              <c:f>Tabelle1!$B$2:$B$6</c:f>
              <c:numCache>
                <c:formatCode>General</c:formatCode>
                <c:ptCount val="5"/>
                <c:pt idx="0">
                  <c:v>24</c:v>
                </c:pt>
                <c:pt idx="1">
                  <c:v>24</c:v>
                </c:pt>
                <c:pt idx="2">
                  <c:v>10</c:v>
                </c:pt>
                <c:pt idx="3">
                  <c:v>13</c:v>
                </c:pt>
                <c:pt idx="4">
                  <c:v>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-1540934768"/>
        <c:axId val="-1540932048"/>
      </c:barChart>
      <c:catAx>
        <c:axId val="-1540934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de-DE"/>
          </a:p>
        </c:txPr>
        <c:crossAx val="-1540932048"/>
        <c:crosses val="autoZero"/>
        <c:auto val="1"/>
        <c:lblAlgn val="ctr"/>
        <c:lblOffset val="100"/>
        <c:noMultiLvlLbl val="0"/>
      </c:catAx>
      <c:valAx>
        <c:axId val="-1540932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-1540934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68000">
          <a:schemeClr val="lt1">
            <a:lumMod val="85000"/>
          </a:schemeClr>
        </a:gs>
        <a:gs pos="100000">
          <a:schemeClr val="lt1"/>
        </a:gs>
      </a:gsLst>
      <a:lin ang="5400000" scaled="1"/>
      <a:tileRect/>
    </a:gra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84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invertIfNegative val="0"/>
            <c:bubble3D val="0"/>
            <c:spPr>
              <a:gradFill>
                <a:gsLst>
                  <a:gs pos="0">
                    <a:schemeClr val="accent2"/>
                  </a:gs>
                  <a:gs pos="100000">
                    <a:schemeClr val="accent2">
                      <a:lumMod val="84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invertIfNegative val="0"/>
            <c:bubble3D val="0"/>
            <c:spPr>
              <a:gradFill>
                <a:gsLst>
                  <a:gs pos="0">
                    <a:schemeClr val="accent3"/>
                  </a:gs>
                  <a:gs pos="100000">
                    <a:schemeClr val="accent3">
                      <a:lumMod val="84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invertIfNegative val="0"/>
            <c:bubble3D val="0"/>
            <c:spPr>
              <a:gradFill>
                <a:gsLst>
                  <a:gs pos="0">
                    <a:schemeClr val="accent4"/>
                  </a:gs>
                  <a:gs pos="100000">
                    <a:schemeClr val="accent4">
                      <a:lumMod val="84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c:spPr>
          </c:dPt>
          <c:dPt>
            <c:idx val="4"/>
            <c:invertIfNegative val="0"/>
            <c:bubble3D val="0"/>
            <c:spPr>
              <a:gradFill>
                <a:gsLst>
                  <a:gs pos="0">
                    <a:schemeClr val="accent5"/>
                  </a:gs>
                  <a:gs pos="100000">
                    <a:schemeClr val="accent5">
                      <a:lumMod val="84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c:spPr>
          </c:dPt>
          <c:dPt>
            <c:idx val="5"/>
            <c:invertIfNegative val="0"/>
            <c:bubble3D val="0"/>
            <c:spPr>
              <a:gradFill>
                <a:gsLst>
                  <a:gs pos="0">
                    <a:schemeClr val="accent6"/>
                  </a:gs>
                  <a:gs pos="100000">
                    <a:schemeClr val="accent6">
                      <a:lumMod val="84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c:spPr>
          </c:dPt>
          <c:dPt>
            <c:idx val="6"/>
            <c:invertIfNegative val="0"/>
            <c:bubble3D val="0"/>
            <c:spPr>
              <a:gradFill>
                <a:gsLst>
                  <a:gs pos="0">
                    <a:schemeClr val="accent1">
                      <a:lumMod val="60000"/>
                    </a:schemeClr>
                  </a:gs>
                  <a:gs pos="100000">
                    <a:schemeClr val="accent1">
                      <a:lumMod val="60000"/>
                      <a:lumMod val="84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c:spPr>
          </c:dPt>
          <c:dPt>
            <c:idx val="7"/>
            <c:invertIfNegative val="0"/>
            <c:bubble3D val="0"/>
            <c:spPr>
              <a:gradFill>
                <a:gsLst>
                  <a:gs pos="0">
                    <a:schemeClr val="accent2">
                      <a:lumMod val="60000"/>
                    </a:schemeClr>
                  </a:gs>
                  <a:gs pos="100000">
                    <a:schemeClr val="accent2">
                      <a:lumMod val="60000"/>
                      <a:lumMod val="84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c:spPr>
          </c:dPt>
          <c:cat>
            <c:strRef>
              <c:f>Tabelle1!$A$2:$A$9</c:f>
              <c:strCache>
                <c:ptCount val="8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</c:strCache>
            </c:strRef>
          </c:cat>
          <c:val>
            <c:numRef>
              <c:f>Tabelle1!$B$2:$B$9</c:f>
              <c:numCache>
                <c:formatCode>General</c:formatCode>
                <c:ptCount val="8"/>
                <c:pt idx="0">
                  <c:v>12</c:v>
                </c:pt>
                <c:pt idx="1">
                  <c:v>4</c:v>
                </c:pt>
                <c:pt idx="2">
                  <c:v>4</c:v>
                </c:pt>
                <c:pt idx="3">
                  <c:v>10</c:v>
                </c:pt>
                <c:pt idx="4">
                  <c:v>3</c:v>
                </c:pt>
                <c:pt idx="5">
                  <c:v>6</c:v>
                </c:pt>
                <c:pt idx="6">
                  <c:v>2</c:v>
                </c:pt>
                <c:pt idx="7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-1540940752"/>
        <c:axId val="-1540930960"/>
      </c:barChart>
      <c:catAx>
        <c:axId val="-1540940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de-DE"/>
          </a:p>
        </c:txPr>
        <c:crossAx val="-1540930960"/>
        <c:crosses val="autoZero"/>
        <c:auto val="1"/>
        <c:lblAlgn val="ctr"/>
        <c:lblOffset val="100"/>
        <c:noMultiLvlLbl val="0"/>
      </c:catAx>
      <c:valAx>
        <c:axId val="-1540930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-15409407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68000">
          <a:schemeClr val="lt1">
            <a:lumMod val="85000"/>
          </a:schemeClr>
        </a:gs>
        <a:gs pos="100000">
          <a:schemeClr val="lt1"/>
        </a:gs>
      </a:gsLst>
      <a:lin ang="5400000" scaled="1"/>
      <a:tileRect/>
    </a:gra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84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invertIfNegative val="0"/>
            <c:bubble3D val="0"/>
            <c:spPr>
              <a:gradFill>
                <a:gsLst>
                  <a:gs pos="0">
                    <a:schemeClr val="accent2"/>
                  </a:gs>
                  <a:gs pos="100000">
                    <a:schemeClr val="accent2">
                      <a:lumMod val="84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invertIfNegative val="0"/>
            <c:bubble3D val="0"/>
            <c:spPr>
              <a:gradFill>
                <a:gsLst>
                  <a:gs pos="0">
                    <a:schemeClr val="accent3"/>
                  </a:gs>
                  <a:gs pos="100000">
                    <a:schemeClr val="accent3">
                      <a:lumMod val="84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invertIfNegative val="0"/>
            <c:bubble3D val="0"/>
            <c:spPr>
              <a:gradFill>
                <a:gsLst>
                  <a:gs pos="0">
                    <a:schemeClr val="accent4"/>
                  </a:gs>
                  <a:gs pos="100000">
                    <a:schemeClr val="accent4">
                      <a:lumMod val="84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c:spPr>
          </c:dPt>
          <c:dPt>
            <c:idx val="4"/>
            <c:invertIfNegative val="0"/>
            <c:bubble3D val="0"/>
            <c:spPr>
              <a:gradFill>
                <a:gsLst>
                  <a:gs pos="0">
                    <a:schemeClr val="accent5"/>
                  </a:gs>
                  <a:gs pos="100000">
                    <a:schemeClr val="accent5">
                      <a:lumMod val="84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c:spPr>
          </c:dPt>
          <c:cat>
            <c:strRef>
              <c:f>Tabelle1!$A$2:$A$6</c:f>
              <c:strCache>
                <c:ptCount val="5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</c:strCache>
            </c:strRef>
          </c:cat>
          <c:val>
            <c:numRef>
              <c:f>Tabelle1!$B$2:$B$6</c:f>
              <c:numCache>
                <c:formatCode>General</c:formatCode>
                <c:ptCount val="5"/>
                <c:pt idx="0">
                  <c:v>21</c:v>
                </c:pt>
                <c:pt idx="1">
                  <c:v>14</c:v>
                </c:pt>
                <c:pt idx="2">
                  <c:v>19</c:v>
                </c:pt>
                <c:pt idx="3">
                  <c:v>16</c:v>
                </c:pt>
                <c:pt idx="4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-1540929328"/>
        <c:axId val="-1540939664"/>
      </c:barChart>
      <c:catAx>
        <c:axId val="-1540929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de-DE"/>
          </a:p>
        </c:txPr>
        <c:crossAx val="-1540939664"/>
        <c:crosses val="autoZero"/>
        <c:auto val="1"/>
        <c:lblAlgn val="ctr"/>
        <c:lblOffset val="100"/>
        <c:noMultiLvlLbl val="0"/>
      </c:catAx>
      <c:valAx>
        <c:axId val="-15409396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-15409293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68000">
          <a:schemeClr val="lt1">
            <a:lumMod val="85000"/>
          </a:schemeClr>
        </a:gs>
        <a:gs pos="100000">
          <a:schemeClr val="lt1"/>
        </a:gs>
      </a:gsLst>
      <a:lin ang="5400000" scaled="1"/>
      <a:tileRect/>
    </a:gra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4036902293697613E-2"/>
          <c:y val="0.18355343037225927"/>
          <c:w val="0.91100679652336192"/>
          <c:h val="0.67884959909885689"/>
        </c:manualLayout>
      </c:layout>
      <c:barChart>
        <c:barDir val="col"/>
        <c:grouping val="clustered"/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84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invertIfNegative val="0"/>
            <c:bubble3D val="0"/>
            <c:spPr>
              <a:gradFill>
                <a:gsLst>
                  <a:gs pos="0">
                    <a:schemeClr val="accent2"/>
                  </a:gs>
                  <a:gs pos="100000">
                    <a:schemeClr val="accent2">
                      <a:lumMod val="84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c:spPr>
          </c:dPt>
          <c:cat>
            <c:strRef>
              <c:f>Tabelle1!$A$2:$A$3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20</c:v>
                </c:pt>
                <c:pt idx="1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-1601235648"/>
        <c:axId val="-1601245984"/>
      </c:barChart>
      <c:catAx>
        <c:axId val="-16012356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de-DE"/>
          </a:p>
        </c:txPr>
        <c:crossAx val="-1601245984"/>
        <c:crosses val="autoZero"/>
        <c:auto val="1"/>
        <c:lblAlgn val="ctr"/>
        <c:lblOffset val="100"/>
        <c:noMultiLvlLbl val="0"/>
      </c:catAx>
      <c:valAx>
        <c:axId val="-1601245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0"/>
          <a:lstStyle/>
          <a:p>
            <a:pPr algn="ctr">
              <a:defRPr lang="de-DE"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-16012356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68000">
          <a:schemeClr val="lt1">
            <a:lumMod val="85000"/>
          </a:schemeClr>
        </a:gs>
        <a:gs pos="100000">
          <a:schemeClr val="lt1"/>
        </a:gs>
      </a:gsLst>
      <a:lin ang="5400000" scaled="1"/>
      <a:tileRect/>
    </a:gra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4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>
      <a:effectLst/>
    </cs:defRPr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68000">
            <a:schemeClr val="lt1">
              <a:lumMod val="85000"/>
            </a:schemeClr>
          </a:gs>
          <a:gs pos="100000">
            <a:schemeClr val="lt1"/>
          </a:gs>
        </a:gsLst>
        <a:lin ang="5400000" scaled="1"/>
        <a:tileRect/>
      </a:gra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lt1"/>
    </cs:fontRef>
    <cs:spPr/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gradFill>
          <a:gsLst>
            <a:gs pos="0">
              <a:schemeClr val="phClr"/>
            </a:gs>
            <a:gs pos="100000">
              <a:schemeClr val="phClr">
                <a:lumMod val="84000"/>
              </a:schemeClr>
            </a:gs>
          </a:gsLst>
          <a:lin ang="5400000" scaled="1"/>
        </a:gra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dk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kern="1200">
      <a:effectLst/>
    </cs:defRPr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dk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4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>
      <a:effectLst/>
    </cs:defRPr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68000">
            <a:schemeClr val="lt1">
              <a:lumMod val="85000"/>
            </a:schemeClr>
          </a:gs>
          <a:gs pos="100000">
            <a:schemeClr val="lt1"/>
          </a:gs>
        </a:gsLst>
        <a:lin ang="5400000" scaled="1"/>
        <a:tileRect/>
      </a:gra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lt1"/>
    </cs:fontRef>
    <cs:spPr/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gradFill>
          <a:gsLst>
            <a:gs pos="0">
              <a:schemeClr val="phClr"/>
            </a:gs>
            <a:gs pos="100000">
              <a:schemeClr val="phClr">
                <a:lumMod val="84000"/>
              </a:schemeClr>
            </a:gs>
          </a:gsLst>
          <a:lin ang="5400000" scaled="1"/>
        </a:gra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dk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kern="1200">
      <a:effectLst/>
    </cs:defRPr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dk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04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>
      <a:effectLst/>
    </cs:defRPr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68000">
            <a:schemeClr val="lt1">
              <a:lumMod val="85000"/>
            </a:schemeClr>
          </a:gs>
          <a:gs pos="100000">
            <a:schemeClr val="lt1"/>
          </a:gs>
        </a:gsLst>
        <a:lin ang="5400000" scaled="1"/>
        <a:tileRect/>
      </a:gra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lt1"/>
    </cs:fontRef>
    <cs:spPr/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gradFill>
          <a:gsLst>
            <a:gs pos="0">
              <a:schemeClr val="phClr"/>
            </a:gs>
            <a:gs pos="100000">
              <a:schemeClr val="phClr">
                <a:lumMod val="84000"/>
              </a:schemeClr>
            </a:gs>
          </a:gsLst>
          <a:lin ang="5400000" scaled="1"/>
        </a:gra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dk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kern="1200">
      <a:effectLst/>
    </cs:defRPr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dk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04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>
      <a:effectLst/>
    </cs:defRPr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68000">
            <a:schemeClr val="lt1">
              <a:lumMod val="85000"/>
            </a:schemeClr>
          </a:gs>
          <a:gs pos="100000">
            <a:schemeClr val="lt1"/>
          </a:gs>
        </a:gsLst>
        <a:lin ang="5400000" scaled="1"/>
        <a:tileRect/>
      </a:gra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lt1"/>
    </cs:fontRef>
    <cs:spPr/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gradFill>
          <a:gsLst>
            <a:gs pos="0">
              <a:schemeClr val="phClr"/>
            </a:gs>
            <a:gs pos="100000">
              <a:schemeClr val="phClr">
                <a:lumMod val="84000"/>
              </a:schemeClr>
            </a:gs>
          </a:gsLst>
          <a:lin ang="5400000" scaled="1"/>
        </a:gra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dk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kern="1200">
      <a:effectLst/>
    </cs:defRPr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dk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04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>
      <a:effectLst/>
    </cs:defRPr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68000">
            <a:schemeClr val="lt1">
              <a:lumMod val="85000"/>
            </a:schemeClr>
          </a:gs>
          <a:gs pos="100000">
            <a:schemeClr val="lt1"/>
          </a:gs>
        </a:gsLst>
        <a:lin ang="5400000" scaled="1"/>
        <a:tileRect/>
      </a:gra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lt1"/>
    </cs:fontRef>
    <cs:spPr/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gradFill>
          <a:gsLst>
            <a:gs pos="0">
              <a:schemeClr val="phClr"/>
            </a:gs>
            <a:gs pos="100000">
              <a:schemeClr val="phClr">
                <a:lumMod val="84000"/>
              </a:schemeClr>
            </a:gs>
          </a:gsLst>
          <a:lin ang="5400000" scaled="1"/>
        </a:gra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dk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kern="1200">
      <a:effectLst/>
    </cs:defRPr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dk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09-30T18:23:12.878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915DCC-2E0E-4825-BAD8-5CC17035C915}" type="datetimeFigureOut">
              <a:rPr lang="de-DE" smtClean="0"/>
              <a:t>13.12.2015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90AE2F-3893-4A9E-9545-FCD866AD4F8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035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0AE2F-3893-4A9E-9545-FCD866AD4F8E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8622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57D9C-9E6C-4D67-9BBD-76B8CD0513F6}" type="datetimeFigureOut">
              <a:rPr lang="de-DE" smtClean="0"/>
              <a:t>13.12.2015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1CAF1-971C-44D3-889D-03C1A7A1C80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1950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57D9C-9E6C-4D67-9BBD-76B8CD0513F6}" type="datetimeFigureOut">
              <a:rPr lang="de-DE" smtClean="0"/>
              <a:t>13.12.2015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1CAF1-971C-44D3-889D-03C1A7A1C80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507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57D9C-9E6C-4D67-9BBD-76B8CD0513F6}" type="datetimeFigureOut">
              <a:rPr lang="de-DE" smtClean="0"/>
              <a:t>13.12.2015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1CAF1-971C-44D3-889D-03C1A7A1C80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9115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57D9C-9E6C-4D67-9BBD-76B8CD0513F6}" type="datetimeFigureOut">
              <a:rPr lang="de-DE" smtClean="0"/>
              <a:t>13.12.2015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1CAF1-971C-44D3-889D-03C1A7A1C80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4709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57D9C-9E6C-4D67-9BBD-76B8CD0513F6}" type="datetimeFigureOut">
              <a:rPr lang="de-DE" smtClean="0"/>
              <a:t>13.12.2015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1CAF1-971C-44D3-889D-03C1A7A1C80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4598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57D9C-9E6C-4D67-9BBD-76B8CD0513F6}" type="datetimeFigureOut">
              <a:rPr lang="de-DE" smtClean="0"/>
              <a:t>13.12.2015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1CAF1-971C-44D3-889D-03C1A7A1C80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1756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57D9C-9E6C-4D67-9BBD-76B8CD0513F6}" type="datetimeFigureOut">
              <a:rPr lang="de-DE" smtClean="0"/>
              <a:t>13.12.2015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1CAF1-971C-44D3-889D-03C1A7A1C80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6762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57D9C-9E6C-4D67-9BBD-76B8CD0513F6}" type="datetimeFigureOut">
              <a:rPr lang="de-DE" smtClean="0"/>
              <a:t>13.12.2015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1CAF1-971C-44D3-889D-03C1A7A1C80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1293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57D9C-9E6C-4D67-9BBD-76B8CD0513F6}" type="datetimeFigureOut">
              <a:rPr lang="de-DE" smtClean="0"/>
              <a:t>13.12.2015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1CAF1-971C-44D3-889D-03C1A7A1C80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8489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57D9C-9E6C-4D67-9BBD-76B8CD0513F6}" type="datetimeFigureOut">
              <a:rPr lang="de-DE" smtClean="0"/>
              <a:t>13.12.2015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1CAF1-971C-44D3-889D-03C1A7A1C80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386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57D9C-9E6C-4D67-9BBD-76B8CD0513F6}" type="datetimeFigureOut">
              <a:rPr lang="de-DE" smtClean="0"/>
              <a:t>13.12.2015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1CAF1-971C-44D3-889D-03C1A7A1C80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5432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157D9C-9E6C-4D67-9BBD-76B8CD0513F6}" type="datetimeFigureOut">
              <a:rPr lang="de-DE" smtClean="0"/>
              <a:t>13.12.2015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1CAF1-971C-44D3-889D-03C1A7A1C80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9677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5.xml"/><Relationship Id="rId3" Type="http://schemas.openxmlformats.org/officeDocument/2006/relationships/notesSlide" Target="../notesSlides/notesSlide1.xml"/><Relationship Id="rId7" Type="http://schemas.openxmlformats.org/officeDocument/2006/relationships/chart" Target="../charts/chart4.xml"/><Relationship Id="rId12" Type="http://schemas.openxmlformats.org/officeDocument/2006/relationships/comments" Target="../comments/comment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chart" Target="../charts/chart3.xml"/><Relationship Id="rId11" Type="http://schemas.openxmlformats.org/officeDocument/2006/relationships/image" Target="../media/image1.wmf"/><Relationship Id="rId5" Type="http://schemas.openxmlformats.org/officeDocument/2006/relationships/chart" Target="../charts/chart2.xml"/><Relationship Id="rId10" Type="http://schemas.openxmlformats.org/officeDocument/2006/relationships/oleObject" Target="../embeddings/oleObject1.bin"/><Relationship Id="rId4" Type="http://schemas.openxmlformats.org/officeDocument/2006/relationships/chart" Target="../charts/chart1.xml"/><Relationship Id="rId9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7" Type="http://schemas.openxmlformats.org/officeDocument/2006/relationships/image" Target="../media/image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2.png"/><Relationship Id="rId4" Type="http://schemas.openxmlformats.org/officeDocument/2006/relationships/chart" Target="../charts/char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m 4"/>
          <p:cNvGraphicFramePr/>
          <p:nvPr>
            <p:extLst>
              <p:ext uri="{D42A27DB-BD31-4B8C-83A1-F6EECF244321}">
                <p14:modId xmlns:p14="http://schemas.microsoft.com/office/powerpoint/2010/main" val="4128859331"/>
              </p:ext>
            </p:extLst>
          </p:nvPr>
        </p:nvGraphicFramePr>
        <p:xfrm>
          <a:off x="439161" y="1217899"/>
          <a:ext cx="3096000" cy="27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1470318856"/>
              </p:ext>
            </p:extLst>
          </p:nvPr>
        </p:nvGraphicFramePr>
        <p:xfrm>
          <a:off x="4514277" y="1217899"/>
          <a:ext cx="3060000" cy="27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val="671854046"/>
              </p:ext>
            </p:extLst>
          </p:nvPr>
        </p:nvGraphicFramePr>
        <p:xfrm>
          <a:off x="8553393" y="1162756"/>
          <a:ext cx="3060000" cy="27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8" name="Diagramm 7"/>
          <p:cNvGraphicFramePr/>
          <p:nvPr>
            <p:extLst>
              <p:ext uri="{D42A27DB-BD31-4B8C-83A1-F6EECF244321}">
                <p14:modId xmlns:p14="http://schemas.microsoft.com/office/powerpoint/2010/main" val="3276637488"/>
              </p:ext>
            </p:extLst>
          </p:nvPr>
        </p:nvGraphicFramePr>
        <p:xfrm>
          <a:off x="2445725" y="3917899"/>
          <a:ext cx="3060000" cy="27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9" name="Diagramm 8"/>
          <p:cNvGraphicFramePr/>
          <p:nvPr>
            <p:extLst>
              <p:ext uri="{D42A27DB-BD31-4B8C-83A1-F6EECF244321}">
                <p14:modId xmlns:p14="http://schemas.microsoft.com/office/powerpoint/2010/main" val="443674042"/>
              </p:ext>
            </p:extLst>
          </p:nvPr>
        </p:nvGraphicFramePr>
        <p:xfrm>
          <a:off x="6582828" y="3917899"/>
          <a:ext cx="3060000" cy="27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2445725" y="247137"/>
            <a:ext cx="6551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Part A: </a:t>
            </a:r>
            <a:r>
              <a:rPr lang="de-DE" sz="2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Participant</a:t>
            </a:r>
            <a:r>
              <a:rPr lang="de-DE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(n = 36)</a:t>
            </a:r>
            <a:endParaRPr lang="de-DE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http://dsa.file1.wcms.tu-dresden.de/wordpress/wp-content/themes/dsa/images/DSA_logo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38000"/>
            <a:ext cx="108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6974521"/>
              </p:ext>
            </p:extLst>
          </p:nvPr>
        </p:nvGraphicFramePr>
        <p:xfrm>
          <a:off x="10896601" y="6054432"/>
          <a:ext cx="1295400" cy="7959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r:id="rId10" imgW="1053720" imgH="647280" progId="">
                  <p:embed/>
                </p:oleObj>
              </mc:Choice>
              <mc:Fallback>
                <p:oleObj r:id="rId10" imgW="1053720" imgH="64728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0896601" y="6054432"/>
                        <a:ext cx="1295400" cy="7959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4382993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678282" y="234437"/>
            <a:ext cx="6551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Part B: Learning</a:t>
            </a:r>
            <a:endParaRPr lang="de-DE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223225" y="1203777"/>
            <a:ext cx="5174275" cy="11978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2800" b="1" dirty="0" smtClean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B.6</a:t>
            </a:r>
            <a:r>
              <a:rPr lang="en-GB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Which of the following do you think are good reasons for taking part in learning activities?</a:t>
            </a:r>
            <a:endParaRPr lang="de-DE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0" y="3138088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a) finding out about things / getting new information</a:t>
            </a:r>
          </a:p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b) meeting people and improving social contact</a:t>
            </a:r>
          </a:p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c) overcoming isolation</a:t>
            </a:r>
          </a:p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d) being more active</a:t>
            </a:r>
          </a:p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e) improving the quality of life in retirement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6" name="Diagramm 15"/>
          <p:cNvGraphicFramePr/>
          <p:nvPr>
            <p:extLst>
              <p:ext uri="{D42A27DB-BD31-4B8C-83A1-F6EECF244321}">
                <p14:modId xmlns:p14="http://schemas.microsoft.com/office/powerpoint/2010/main" val="2495786641"/>
              </p:ext>
            </p:extLst>
          </p:nvPr>
        </p:nvGraphicFramePr>
        <p:xfrm>
          <a:off x="5827485" y="1350627"/>
          <a:ext cx="5812972" cy="4239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6" name="Picture 2" descr="http://dsa.file1.wcms.tu-dresden.de/wordpress/wp-content/themes/dsa/images/DSA_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38000"/>
            <a:ext cx="108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2482469"/>
              </p:ext>
            </p:extLst>
          </p:nvPr>
        </p:nvGraphicFramePr>
        <p:xfrm>
          <a:off x="10896601" y="6054432"/>
          <a:ext cx="1295400" cy="7959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r:id="rId5" imgW="1053720" imgH="647280" progId="">
                  <p:embed/>
                </p:oleObj>
              </mc:Choice>
              <mc:Fallback>
                <p:oleObj r:id="rId5" imgW="1053720" imgH="64728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896601" y="6054432"/>
                        <a:ext cx="1295400" cy="7959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494999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431801" y="2758303"/>
            <a:ext cx="5556313" cy="295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personal health problems</a:t>
            </a:r>
            <a:b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b) partner's health problems</a:t>
            </a:r>
            <a:b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c) lack of spare time</a:t>
            </a:r>
            <a:b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d) personal commitments ( e.g. Caring for family members)</a:t>
            </a:r>
            <a:b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e) distance from venue</a:t>
            </a:r>
            <a:b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f) lack of suitable travel facilities</a:t>
            </a:r>
            <a:b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g) financial problems</a:t>
            </a:r>
            <a:b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h) not enough quality teachers </a:t>
            </a:r>
            <a:endParaRPr lang="de-DE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Diagramm 2"/>
          <p:cNvGraphicFramePr/>
          <p:nvPr>
            <p:extLst>
              <p:ext uri="{D42A27DB-BD31-4B8C-83A1-F6EECF244321}">
                <p14:modId xmlns:p14="http://schemas.microsoft.com/office/powerpoint/2010/main" val="322051209"/>
              </p:ext>
            </p:extLst>
          </p:nvPr>
        </p:nvGraphicFramePr>
        <p:xfrm>
          <a:off x="6119585" y="1477627"/>
          <a:ext cx="5812972" cy="4239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Rechteck 3"/>
          <p:cNvSpPr/>
          <p:nvPr/>
        </p:nvSpPr>
        <p:spPr>
          <a:xfrm>
            <a:off x="291474" y="459405"/>
            <a:ext cx="5455340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b="1" dirty="0" smtClean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B.9</a:t>
            </a:r>
          </a:p>
          <a:p>
            <a:r>
              <a:rPr lang="en-GB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If no, what would prevent you from taking part?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 descr="http://dsa.file1.wcms.tu-dresden.de/wordpress/wp-content/themes/dsa/images/DSA_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38000"/>
            <a:ext cx="108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2482469"/>
              </p:ext>
            </p:extLst>
          </p:nvPr>
        </p:nvGraphicFramePr>
        <p:xfrm>
          <a:off x="10896601" y="6054432"/>
          <a:ext cx="1295400" cy="7959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r:id="rId5" imgW="1053720" imgH="647280" progId="">
                  <p:embed/>
                </p:oleObj>
              </mc:Choice>
              <mc:Fallback>
                <p:oleObj r:id="rId5" imgW="1053720" imgH="64728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896601" y="6054432"/>
                        <a:ext cx="1295400" cy="7959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019697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582386" y="1088245"/>
            <a:ext cx="4954814" cy="37733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28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B.10</a:t>
            </a:r>
            <a:r>
              <a:rPr lang="en-GB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GB" b="1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Which </a:t>
            </a:r>
            <a:r>
              <a:rPr lang="en-GB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type of education would you prefer?</a:t>
            </a:r>
            <a:endParaRPr lang="de-DE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en-GB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en-GB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en-GB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en-GB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lectures</a:t>
            </a:r>
            <a:endParaRPr lang="de-DE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b) seminars</a:t>
            </a:r>
            <a:endParaRPr lang="de-DE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c) excursions</a:t>
            </a:r>
            <a:endParaRPr lang="de-DE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d) discussions</a:t>
            </a:r>
            <a:endParaRPr lang="de-DE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e) exercises, training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 </a:t>
            </a:r>
            <a:endParaRPr lang="de-DE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Diagramm 2"/>
          <p:cNvGraphicFramePr/>
          <p:nvPr>
            <p:extLst>
              <p:ext uri="{D42A27DB-BD31-4B8C-83A1-F6EECF244321}">
                <p14:modId xmlns:p14="http://schemas.microsoft.com/office/powerpoint/2010/main" val="2810231046"/>
              </p:ext>
            </p:extLst>
          </p:nvPr>
        </p:nvGraphicFramePr>
        <p:xfrm>
          <a:off x="5941785" y="1312527"/>
          <a:ext cx="5812972" cy="4239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" name="Picture 2" descr="http://dsa.file1.wcms.tu-dresden.de/wordpress/wp-content/themes/dsa/images/DSA_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38000"/>
            <a:ext cx="108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2482469"/>
              </p:ext>
            </p:extLst>
          </p:nvPr>
        </p:nvGraphicFramePr>
        <p:xfrm>
          <a:off x="10896601" y="6054432"/>
          <a:ext cx="1295400" cy="7959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9" r:id="rId5" imgW="1053720" imgH="647280" progId="">
                  <p:embed/>
                </p:oleObj>
              </mc:Choice>
              <mc:Fallback>
                <p:oleObj r:id="rId5" imgW="1053720" imgH="64728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896601" y="6054432"/>
                        <a:ext cx="1295400" cy="7959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261481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435428" y="311090"/>
            <a:ext cx="5292272" cy="215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2800" b="1" dirty="0" smtClean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B.11</a:t>
            </a:r>
            <a:r>
              <a:rPr lang="en-GB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GB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GB" b="1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Is the social aspect of learning important for you </a:t>
            </a:r>
            <a:r>
              <a:rPr lang="en-GB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(learning in a group in direct contact with the lecturer)</a:t>
            </a:r>
            <a:r>
              <a:rPr lang="en-GB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 </a:t>
            </a:r>
            <a:endParaRPr lang="de-DE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en-GB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6400800" y="311090"/>
            <a:ext cx="5417459" cy="24991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2800" b="1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B.12</a:t>
            </a:r>
            <a:endParaRPr lang="de-DE" sz="2800" dirty="0">
              <a:solidFill>
                <a:srgbClr val="0070C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de-DE" b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sk-SK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Would </a:t>
            </a:r>
            <a:r>
              <a:rPr lang="sk-SK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you want to use</a:t>
            </a:r>
            <a:r>
              <a:rPr lang="sk-SK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new media for </a:t>
            </a:r>
            <a:r>
              <a:rPr lang="sk-SK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learning either at home or in a group </a:t>
            </a:r>
            <a:r>
              <a:rPr lang="sk-SK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(e.g</a:t>
            </a:r>
            <a:r>
              <a:rPr lang="sk-SK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courses on cd, live transmissions of lectures via internet</a:t>
            </a:r>
            <a:r>
              <a:rPr lang="sk-SK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)?</a:t>
            </a:r>
            <a:endParaRPr lang="de-DE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lphaLcParenR"/>
            </a:pPr>
            <a:endParaRPr lang="de-DE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lphaLcParenR"/>
            </a:pPr>
            <a:endParaRPr lang="de-DE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Diagramm 4"/>
          <p:cNvGraphicFramePr/>
          <p:nvPr>
            <p:extLst>
              <p:ext uri="{D42A27DB-BD31-4B8C-83A1-F6EECF244321}">
                <p14:modId xmlns:p14="http://schemas.microsoft.com/office/powerpoint/2010/main" val="1785113122"/>
              </p:ext>
            </p:extLst>
          </p:nvPr>
        </p:nvGraphicFramePr>
        <p:xfrm>
          <a:off x="224971" y="2311399"/>
          <a:ext cx="5502729" cy="36874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4083402078"/>
              </p:ext>
            </p:extLst>
          </p:nvPr>
        </p:nvGraphicFramePr>
        <p:xfrm>
          <a:off x="6130472" y="2311399"/>
          <a:ext cx="5687787" cy="37084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7" name="Picture 2" descr="http://dsa.file1.wcms.tu-dresden.de/wordpress/wp-content/themes/dsa/images/DSA_logo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38000"/>
            <a:ext cx="108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2482469"/>
              </p:ext>
            </p:extLst>
          </p:nvPr>
        </p:nvGraphicFramePr>
        <p:xfrm>
          <a:off x="10896601" y="6054432"/>
          <a:ext cx="1295400" cy="7959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r:id="rId6" imgW="1053720" imgH="647280" progId="">
                  <p:embed/>
                </p:oleObj>
              </mc:Choice>
              <mc:Fallback>
                <p:oleObj r:id="rId6" imgW="1053720" imgH="64728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0896601" y="6054432"/>
                        <a:ext cx="1295400" cy="7959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423297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136</Words>
  <Application>Microsoft Office PowerPoint</Application>
  <PresentationFormat>Breitbild</PresentationFormat>
  <Paragraphs>36</Paragraphs>
  <Slides>5</Slides>
  <Notes>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0</vt:i4>
      </vt:variant>
      <vt:variant>
        <vt:lpstr>Folientitel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Helvetica</vt:lpstr>
      <vt:lpstr>Times New Roman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Rainer Michael</dc:creator>
  <cp:lastModifiedBy>Rainer Michael</cp:lastModifiedBy>
  <cp:revision>32</cp:revision>
  <dcterms:created xsi:type="dcterms:W3CDTF">2015-09-14T17:03:25Z</dcterms:created>
  <dcterms:modified xsi:type="dcterms:W3CDTF">2015-12-13T14:13:20Z</dcterms:modified>
</cp:coreProperties>
</file>